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4" r:id="rId1"/>
    <p:sldMasterId id="2147483759" r:id="rId2"/>
  </p:sldMasterIdLst>
  <p:notesMasterIdLst>
    <p:notesMasterId r:id="rId43"/>
  </p:notesMasterIdLst>
  <p:handoutMasterIdLst>
    <p:handoutMasterId r:id="rId44"/>
  </p:handoutMasterIdLst>
  <p:sldIdLst>
    <p:sldId id="258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  <p:sldId id="375" r:id="rId42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4338"/>
    <a:srgbClr val="F92912"/>
    <a:srgbClr val="F2A3C7"/>
    <a:srgbClr val="FA2907"/>
    <a:srgbClr val="EC0000"/>
    <a:srgbClr val="1F497D"/>
    <a:srgbClr val="907F7F"/>
    <a:srgbClr val="E1F9FF"/>
    <a:srgbClr val="968B7F"/>
    <a:srgbClr val="BB9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9822" autoAdjust="0"/>
  </p:normalViewPr>
  <p:slideViewPr>
    <p:cSldViewPr snapToObjects="1">
      <p:cViewPr varScale="1">
        <p:scale>
          <a:sx n="90" d="100"/>
          <a:sy n="90" d="100"/>
        </p:scale>
        <p:origin x="888" y="60"/>
      </p:cViewPr>
      <p:guideLst>
        <p:guide orient="horz" pos="2163"/>
        <p:guide pos="2880"/>
      </p:guideLst>
    </p:cSldViewPr>
  </p:slideViewPr>
  <p:outlineViewPr>
    <p:cViewPr>
      <p:scale>
        <a:sx n="33" d="100"/>
        <a:sy n="33" d="100"/>
      </p:scale>
      <p:origin x="0" y="176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Objects="1">
      <p:cViewPr varScale="1">
        <p:scale>
          <a:sx n="53" d="100"/>
          <a:sy n="53" d="100"/>
        </p:scale>
        <p:origin x="-188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FFD3A1-6F22-418A-A55C-E6174490BE7D}" type="datetime1">
              <a:rPr lang="it-IT"/>
              <a:pPr/>
              <a:t>29/03/2020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586969-6ACD-4F6E-A28F-0FA424315ED3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4192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3380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it-IT"/>
              <a:t>Copy for Jose’ De La Torre</a:t>
            </a:r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53988" y="457200"/>
            <a:ext cx="6551612" cy="4913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F0165F-7C43-4C58-8004-BBF17273C732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60827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4A98A-9F72-FE43-A8D6-7F6B851FD21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09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2622EF6F-3D80-46E9-8767-841FBDD6D87F}" type="slidenum">
              <a:rPr lang="en-US" smtClean="0">
                <a:latin typeface="Times New Roman" pitchFamily="18" charset="0"/>
              </a:rPr>
              <a:pPr/>
              <a:t>23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16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2E0643F2-6DE7-4B80-BD7F-BCDBEA572143}" type="slidenum">
              <a:rPr lang="en-US" smtClean="0">
                <a:latin typeface="Times New Roman" pitchFamily="18" charset="0"/>
              </a:rPr>
              <a:pPr/>
              <a:t>24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72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77CCBFD-6F0E-4C99-8871-68FF8D251774}" type="slidenum">
              <a:rPr lang="en-US" smtClean="0">
                <a:latin typeface="Times New Roman" pitchFamily="18" charset="0"/>
              </a:rPr>
              <a:pPr/>
              <a:t>25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76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E765D6F9-EA1C-445C-B0AD-03B0EDE6CC33}" type="slidenum">
              <a:rPr lang="en-US" smtClean="0">
                <a:latin typeface="Times New Roman" pitchFamily="18" charset="0"/>
              </a:rPr>
              <a:pPr/>
              <a:t>26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06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4BE6B1FB-226B-42D3-9F89-BDB36198F45A}" type="slidenum">
              <a:rPr lang="en-US" smtClean="0">
                <a:latin typeface="Times New Roman" pitchFamily="18" charset="0"/>
              </a:rPr>
              <a:pPr/>
              <a:t>28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24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12E464F-6AFA-42B4-86F3-59445D14D5D0}" type="slidenum">
              <a:rPr lang="en-US" smtClean="0">
                <a:latin typeface="Times New Roman" pitchFamily="18" charset="0"/>
              </a:rPr>
              <a:pPr/>
              <a:t>29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40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B662FD27-BB5A-4E1D-8D09-C1AD225487FF}" type="slidenum">
              <a:rPr lang="en-US" smtClean="0">
                <a:latin typeface="Times New Roman" pitchFamily="18" charset="0"/>
              </a:rPr>
              <a:pPr/>
              <a:t>30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17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6B5450CF-6F54-4CC2-B32C-1F9F6FB23F9E}" type="slidenum">
              <a:rPr lang="en-US" smtClean="0">
                <a:latin typeface="Times New Roman" pitchFamily="18" charset="0"/>
              </a:rPr>
              <a:pPr/>
              <a:t>31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25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345726C-BDAA-4EC8-A13E-99FE5A5935D0}" type="slidenum">
              <a:rPr lang="en-US" smtClean="0">
                <a:latin typeface="Times New Roman" pitchFamily="18" charset="0"/>
              </a:rPr>
              <a:pPr/>
              <a:t>32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21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3E6052D8-D768-4A5D-A16C-B7A17119296F}" type="slidenum">
              <a:rPr lang="en-US" smtClean="0">
                <a:latin typeface="Times New Roman" pitchFamily="18" charset="0"/>
              </a:rPr>
              <a:pPr/>
              <a:t>33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51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5AB2E99-160A-40E5-9B31-553E93E40E49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62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2A091B08-6FE3-431E-BAD7-4CDE4844DC05}" type="slidenum">
              <a:rPr lang="en-US" smtClean="0">
                <a:latin typeface="Times New Roman" pitchFamily="18" charset="0"/>
              </a:rPr>
              <a:pPr/>
              <a:t>34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7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0875F389-6DDE-4E8F-A634-B068D4B4468B}" type="slidenum">
              <a:rPr lang="en-US" smtClean="0">
                <a:latin typeface="Times New Roman" pitchFamily="18" charset="0"/>
              </a:rPr>
              <a:pPr/>
              <a:t>35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507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05BF1C67-8D9C-4A8C-A5BF-97311D407112}" type="slidenum">
              <a:rPr lang="en-US" smtClean="0">
                <a:latin typeface="Times New Roman" pitchFamily="18" charset="0"/>
              </a:rPr>
              <a:pPr/>
              <a:t>36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66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B662FD27-BB5A-4E1D-8D09-C1AD225487FF}" type="slidenum">
              <a:rPr lang="en-US" smtClean="0">
                <a:latin typeface="Times New Roman" pitchFamily="18" charset="0"/>
              </a:rPr>
              <a:pPr/>
              <a:t>37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57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B662FD27-BB5A-4E1D-8D09-C1AD225487FF}" type="slidenum">
              <a:rPr lang="en-US" smtClean="0">
                <a:latin typeface="Times New Roman" pitchFamily="18" charset="0"/>
              </a:rPr>
              <a:pPr/>
              <a:t>38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442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046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2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37782DAA-7B44-472B-B002-D32E89C3F393}" type="slidenum">
              <a:rPr lang="en-US" smtClean="0">
                <a:latin typeface="Times New Roman" pitchFamily="18" charset="0"/>
              </a:rPr>
              <a:pPr/>
              <a:t>16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22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6B5450CF-6F54-4CC2-B32C-1F9F6FB23F9E}" type="slidenum">
              <a:rPr lang="en-US" smtClean="0">
                <a:latin typeface="Times New Roman" pitchFamily="18" charset="0"/>
              </a:rPr>
              <a:pPr/>
              <a:t>17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8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12E464F-6AFA-42B4-86F3-59445D14D5D0}" type="slidenum">
              <a:rPr lang="en-US" smtClean="0">
                <a:latin typeface="Times New Roman" pitchFamily="18" charset="0"/>
              </a:rPr>
              <a:pPr/>
              <a:t>18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31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0493FC2-5E68-4229-AF96-5F7505748CD1}" type="slidenum">
              <a:rPr lang="en-US" smtClean="0">
                <a:latin typeface="Times New Roman" pitchFamily="18" charset="0"/>
              </a:rPr>
              <a:pPr/>
              <a:t>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2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491D145D-FE76-4055-8842-907DE30513F9}" type="slidenum">
              <a:rPr lang="en-US" smtClean="0">
                <a:latin typeface="Times New Roman" pitchFamily="18" charset="0"/>
              </a:rPr>
              <a:pPr/>
              <a:t>20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23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09732802-6B9A-4248-B69C-D97868A31992}" type="slidenum">
              <a:rPr lang="en-US" smtClean="0">
                <a:latin typeface="Times New Roman" pitchFamily="18" charset="0"/>
              </a:rPr>
              <a:pPr/>
              <a:t>21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83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AF61860-C344-43F0-8CB1-A9554299CB0A}" type="slidenum">
              <a:rPr lang="en-US" smtClean="0">
                <a:latin typeface="Times New Roman" pitchFamily="18" charset="0"/>
              </a:rPr>
              <a:pPr/>
              <a:t>22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2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924944"/>
            <a:ext cx="7772400" cy="936104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Title / </a:t>
            </a:r>
            <a:r>
              <a:rPr lang="it-IT" dirty="0" err="1"/>
              <a:t>Lecture</a:t>
            </a:r>
            <a:r>
              <a:rPr lang="it-IT" dirty="0"/>
              <a:t> #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16" name="Segnaposto contenuto 15"/>
          <p:cNvSpPr>
            <a:spLocks noGrp="1"/>
          </p:cNvSpPr>
          <p:nvPr>
            <p:ph sz="quarter" idx="11" hasCustomPrompt="1"/>
          </p:nvPr>
        </p:nvSpPr>
        <p:spPr>
          <a:xfrm>
            <a:off x="685800" y="5373464"/>
            <a:ext cx="7772400" cy="431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Date (DD/MM/YYYY)</a:t>
            </a:r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2" hasCustomPrompt="1"/>
          </p:nvPr>
        </p:nvSpPr>
        <p:spPr>
          <a:xfrm>
            <a:off x="685800" y="6165850"/>
            <a:ext cx="7772400" cy="2873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Master </a:t>
            </a:r>
            <a:r>
              <a:rPr lang="it-IT" dirty="0" err="1"/>
              <a:t>Academic</a:t>
            </a:r>
            <a:r>
              <a:rPr lang="it-IT" dirty="0"/>
              <a:t> </a:t>
            </a:r>
            <a:r>
              <a:rPr lang="it-IT" dirty="0" err="1"/>
              <a:t>Year</a:t>
            </a:r>
            <a:r>
              <a:rPr lang="it-IT" dirty="0"/>
              <a:t> (YYYY/YYYY)</a:t>
            </a:r>
          </a:p>
          <a:p>
            <a:pPr lvl="0"/>
            <a:endParaRPr lang="it-IT" dirty="0"/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652937"/>
            <a:ext cx="7772400" cy="5762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i="1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 err="1"/>
              <a:t>Instructor</a:t>
            </a:r>
            <a:endParaRPr lang="it-IT" dirty="0"/>
          </a:p>
        </p:txBody>
      </p:sp>
      <p:sp>
        <p:nvSpPr>
          <p:cNvPr id="24" name="Segnaposto testo 23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005263"/>
            <a:ext cx="7772400" cy="5032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COURSE</a:t>
            </a:r>
          </a:p>
        </p:txBody>
      </p:sp>
    </p:spTree>
    <p:extLst>
      <p:ext uri="{BB962C8B-B14F-4D97-AF65-F5344CB8AC3E}">
        <p14:creationId xmlns:p14="http://schemas.microsoft.com/office/powerpoint/2010/main" val="63339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sz="quarter" idx="11" hasCustomPrompt="1"/>
          </p:nvPr>
        </p:nvSpPr>
        <p:spPr>
          <a:xfrm>
            <a:off x="395288" y="981075"/>
            <a:ext cx="8353425" cy="5111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Testo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2" hasCustomPrompt="1"/>
          </p:nvPr>
        </p:nvSpPr>
        <p:spPr>
          <a:xfrm>
            <a:off x="395039" y="265112"/>
            <a:ext cx="8353425" cy="6156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1">
                <a:solidFill>
                  <a:srgbClr val="7F7F7F"/>
                </a:solidFill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10" name="CasellaDiTesto 9"/>
          <p:cNvSpPr txBox="1"/>
          <p:nvPr userDrawn="1"/>
        </p:nvSpPr>
        <p:spPr>
          <a:xfrm>
            <a:off x="8521700" y="64770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051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15888"/>
            <a:ext cx="8178800" cy="922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371600"/>
            <a:ext cx="7912100" cy="4602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64325"/>
            <a:ext cx="4689475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2010 Pearson Education, Inc. Publishing as Prentice Hall.</a:t>
            </a:r>
          </a:p>
        </p:txBody>
      </p:sp>
    </p:spTree>
    <p:extLst>
      <p:ext uri="{BB962C8B-B14F-4D97-AF65-F5344CB8AC3E}">
        <p14:creationId xmlns:p14="http://schemas.microsoft.com/office/powerpoint/2010/main" val="298336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8F7DA-80EC-4CF7-AB7B-078F533B953B}" type="datetimeFigureOut">
              <a:rPr lang="en-GB"/>
              <a:pPr/>
              <a:t>29/03/2020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E6293-7DA2-4D9E-8605-5715E69AF2C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28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AE269B-21F6-4A71-848B-6E891C314B78}" type="datetimeFigureOut">
              <a:rPr lang="en-GB"/>
              <a:pPr/>
              <a:t>29/03/2020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89173-A1D5-421E-B384-2A426DF314C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06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772400" cy="1470025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6400800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7AB759-530A-46AC-842F-B07144F002F9}" type="datetimeFigureOut">
              <a:rPr lang="en-GB"/>
              <a:pPr/>
              <a:t>29/03/2020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D8A0A-4898-40BF-9009-4DA7E611EAC1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7" name="Picture 5" descr="TAB_col_white_background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435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1583668" y="5868560"/>
            <a:ext cx="597666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" eaLnBrk="0" hangingPunct="0">
              <a:spcBef>
                <a:spcPts val="0"/>
              </a:spcBef>
              <a:defRPr/>
            </a:pPr>
            <a:r>
              <a:rPr lang="it-IT" sz="1600" b="1" i="0" kern="1200" cap="all" dirty="0">
                <a:solidFill>
                  <a:schemeClr val="bg1">
                    <a:lumMod val="50000"/>
                  </a:schemeClr>
                </a:solidFill>
                <a:latin typeface="Gotham HTF Bold"/>
                <a:ea typeface="ヒラギノ角ゴ Pro W3" charset="-128"/>
                <a:cs typeface="Gotham HTF Bold"/>
              </a:rPr>
              <a:t>BOLOGNA</a:t>
            </a:r>
            <a:r>
              <a:rPr lang="it-IT" sz="1600" b="1" i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HTF Bold"/>
                <a:cs typeface="Gotham HTF Bold"/>
              </a:rPr>
              <a:t> </a:t>
            </a:r>
            <a:r>
              <a:rPr lang="it-IT" sz="1600" b="1" i="0" cap="all" dirty="0">
                <a:solidFill>
                  <a:schemeClr val="bg1">
                    <a:lumMod val="50000"/>
                  </a:schemeClr>
                </a:solidFill>
                <a:latin typeface="Gotham HTF Bold"/>
                <a:cs typeface="Gotham HTF Bold"/>
              </a:rPr>
              <a:t>BUSINESS SCHOOL</a:t>
            </a:r>
          </a:p>
          <a:p>
            <a:pPr lvl="0" algn="ctr" defTabSz="88900" eaLnBrk="0" hangingPunct="0">
              <a:spcBef>
                <a:spcPts val="0"/>
              </a:spcBef>
              <a:defRPr/>
            </a:pPr>
            <a:r>
              <a:rPr lang="it-IT" sz="1600" b="0" i="0" cap="none" dirty="0">
                <a:solidFill>
                  <a:schemeClr val="bg1">
                    <a:lumMod val="50000"/>
                  </a:schemeClr>
                </a:solidFill>
                <a:latin typeface="Gotham HTF Book"/>
                <a:cs typeface="Gotham HTF Book"/>
              </a:rPr>
              <a:t>Alma Mater </a:t>
            </a:r>
            <a:r>
              <a:rPr lang="it-IT" sz="1600" b="0" i="0" cap="none" dirty="0" err="1">
                <a:solidFill>
                  <a:schemeClr val="bg1">
                    <a:lumMod val="50000"/>
                  </a:schemeClr>
                </a:solidFill>
                <a:latin typeface="Gotham HTF Book"/>
                <a:cs typeface="Gotham HTF Book"/>
              </a:rPr>
              <a:t>Studiorum</a:t>
            </a:r>
            <a:r>
              <a:rPr lang="it-IT" sz="1600" b="0" i="0" cap="none" dirty="0">
                <a:solidFill>
                  <a:schemeClr val="bg1">
                    <a:lumMod val="50000"/>
                  </a:schemeClr>
                </a:solidFill>
                <a:latin typeface="Gotham HTF Book"/>
                <a:cs typeface="Gotham HTF Book"/>
              </a:rPr>
              <a:t> </a:t>
            </a:r>
            <a:r>
              <a:rPr lang="it-IT" sz="1600" b="0" i="0" kern="1200" cap="none" dirty="0">
                <a:solidFill>
                  <a:schemeClr val="bg1">
                    <a:lumMod val="50000"/>
                  </a:schemeClr>
                </a:solidFill>
                <a:latin typeface="Gotham HTF Book"/>
                <a:ea typeface="ヒラギノ角ゴ Pro W3" charset="-128"/>
                <a:cs typeface="Gotham HTF Book"/>
              </a:rPr>
              <a:t>Università di Bologna</a:t>
            </a:r>
          </a:p>
        </p:txBody>
      </p:sp>
      <p:pic>
        <p:nvPicPr>
          <p:cNvPr id="3" name="Immagine 2" descr="BBS4COLORI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10" y="1663700"/>
            <a:ext cx="4680000" cy="180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0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8460432" y="6333561"/>
            <a:ext cx="453058" cy="263791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0C862A9-705C-450A-8EC7-19B5E57C55FC}" type="slidenum">
              <a:rPr lang="en-GB" sz="1100" smtClean="0">
                <a:solidFill>
                  <a:srgbClr val="595959"/>
                </a:solidFill>
                <a:latin typeface="Arial"/>
                <a:cs typeface="Arial"/>
              </a:rPr>
              <a:pPr algn="ctr"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‹#›</a:t>
            </a:fld>
            <a:endParaRPr lang="en-GB" sz="11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>
            <a:endCxn id="9" idx="1"/>
          </p:cNvCxnSpPr>
          <p:nvPr userDrawn="1"/>
        </p:nvCxnSpPr>
        <p:spPr>
          <a:xfrm>
            <a:off x="1403648" y="6448004"/>
            <a:ext cx="7056784" cy="17453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magine 1" descr="BBS4COLORI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85" y="6214550"/>
            <a:ext cx="1145455" cy="44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1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88" r:id="rId2"/>
    <p:sldLayoutId id="2147483789" r:id="rId3"/>
    <p:sldLayoutId id="2147483790" r:id="rId4"/>
    <p:sldLayoutId id="2147483791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7F7F7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7252" y="3430343"/>
            <a:ext cx="7800948" cy="427285"/>
          </a:xfrm>
        </p:spPr>
        <p:txBody>
          <a:bodyPr/>
          <a:lstStyle/>
          <a:p>
            <a:r>
              <a:rPr lang="it-IT" dirty="0"/>
              <a:t>NETWORK DESIGN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1"/>
          </p:nvPr>
        </p:nvSpPr>
        <p:spPr>
          <a:xfrm>
            <a:off x="657252" y="5072074"/>
            <a:ext cx="7772400" cy="431800"/>
          </a:xfrm>
        </p:spPr>
        <p:txBody>
          <a:bodyPr/>
          <a:lstStyle/>
          <a:p>
            <a:r>
              <a:rPr lang="it-IT" dirty="0"/>
              <a:t>June 11, 2019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657252" y="4581499"/>
            <a:ext cx="7772400" cy="419137"/>
          </a:xfrm>
        </p:spPr>
        <p:txBody>
          <a:bodyPr/>
          <a:lstStyle/>
          <a:p>
            <a:r>
              <a:rPr lang="it-IT" dirty="0"/>
              <a:t>Antony Paulraj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4"/>
          </p:nvPr>
        </p:nvSpPr>
        <p:spPr>
          <a:xfrm>
            <a:off x="657252" y="3929066"/>
            <a:ext cx="7800948" cy="503237"/>
          </a:xfrm>
        </p:spPr>
        <p:txBody>
          <a:bodyPr/>
          <a:lstStyle/>
          <a:p>
            <a:r>
              <a:rPr lang="it-IT" dirty="0"/>
              <a:t>Logistics Management</a:t>
            </a:r>
          </a:p>
        </p:txBody>
      </p:sp>
    </p:spTree>
    <p:extLst>
      <p:ext uri="{BB962C8B-B14F-4D97-AF65-F5344CB8AC3E}">
        <p14:creationId xmlns:p14="http://schemas.microsoft.com/office/powerpoint/2010/main" val="3238661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44624"/>
            <a:ext cx="6696744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Framework </a:t>
            </a:r>
            <a:br>
              <a:rPr lang="en-US" dirty="0"/>
            </a:br>
            <a:r>
              <a:rPr lang="en-US" sz="2900" dirty="0"/>
              <a:t>Supply Chain Network Design Decisions</a:t>
            </a:r>
          </a:p>
        </p:txBody>
      </p:sp>
      <p:pic>
        <p:nvPicPr>
          <p:cNvPr id="24581" name="Picture 5" descr="FG_05_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268760"/>
            <a:ext cx="6912768" cy="5260320"/>
          </a:xfrm>
          <a:prstGeom prst="rect">
            <a:avLst/>
          </a:prstGeom>
          <a:noFill/>
        </p:spPr>
      </p:pic>
      <p:sp>
        <p:nvSpPr>
          <p:cNvPr id="5" name="Text Box 51"/>
          <p:cNvSpPr txBox="1">
            <a:spLocks noChangeArrowheads="1"/>
          </p:cNvSpPr>
          <p:nvPr/>
        </p:nvSpPr>
        <p:spPr bwMode="auto">
          <a:xfrm>
            <a:off x="0" y="6639163"/>
            <a:ext cx="8763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000" dirty="0">
                <a:cs typeface="Times New Roman" pitchFamily="18" charset="0"/>
              </a:rPr>
              <a:t>Chopra &amp; </a:t>
            </a:r>
            <a:r>
              <a:rPr lang="en-GB" altLang="en-US" sz="1000" dirty="0" err="1">
                <a:cs typeface="Times New Roman" pitchFamily="18" charset="0"/>
              </a:rPr>
              <a:t>Meindl</a:t>
            </a:r>
            <a:r>
              <a:rPr lang="en-GB" altLang="en-US" sz="1000" dirty="0">
                <a:cs typeface="Times New Roman" pitchFamily="18" charset="0"/>
              </a:rPr>
              <a:t> (2014), </a:t>
            </a:r>
            <a:r>
              <a:rPr lang="en-GB" altLang="en-US" sz="1000" i="1" dirty="0">
                <a:cs typeface="Times New Roman" pitchFamily="18" charset="0"/>
              </a:rPr>
              <a:t>“Supply Chain Management: Strategy, Planning, and Operation”,</a:t>
            </a:r>
            <a:r>
              <a:rPr lang="en-GB" altLang="en-US" sz="1000" dirty="0">
                <a:cs typeface="Times New Roman" pitchFamily="18" charset="0"/>
              </a:rPr>
              <a:t> Pearson .</a:t>
            </a:r>
            <a:endParaRPr lang="en-GB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000322954"/>
      </p:ext>
    </p:extLst>
  </p:cSld>
  <p:clrMapOvr>
    <a:masterClrMapping/>
  </p:clrMapOvr>
  <p:transition spd="slow"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2697163"/>
          </a:xfrm>
        </p:spPr>
        <p:txBody>
          <a:bodyPr/>
          <a:lstStyle/>
          <a:p>
            <a:r>
              <a:rPr lang="en-US" b="1" dirty="0"/>
              <a:t>Phase I: Define a Supply Chain Strategy/Design</a:t>
            </a:r>
          </a:p>
          <a:p>
            <a:pPr lvl="1"/>
            <a:r>
              <a:rPr lang="en-US" dirty="0"/>
              <a:t>Clear definition of the firm’s competitive strategy</a:t>
            </a:r>
          </a:p>
          <a:p>
            <a:pPr lvl="1"/>
            <a:r>
              <a:rPr lang="en-US" dirty="0"/>
              <a:t>Forecast the likely evolution of global competition</a:t>
            </a:r>
          </a:p>
          <a:p>
            <a:pPr lvl="1"/>
            <a:r>
              <a:rPr lang="en-US" dirty="0"/>
              <a:t>Identify constraints on available capital</a:t>
            </a:r>
          </a:p>
          <a:p>
            <a:pPr lvl="1"/>
            <a:r>
              <a:rPr lang="en-US" dirty="0"/>
              <a:t>Determine growth strategy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803895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67744" y="44624"/>
            <a:ext cx="6696744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Framework </a:t>
            </a:r>
            <a:br>
              <a:rPr lang="en-US" dirty="0"/>
            </a:br>
            <a:r>
              <a:rPr lang="en-US" sz="2900" dirty="0"/>
              <a:t>Supply Chain Network Design Decisions</a:t>
            </a:r>
          </a:p>
        </p:txBody>
      </p:sp>
    </p:spTree>
    <p:extLst>
      <p:ext uri="{BB962C8B-B14F-4D97-AF65-F5344CB8AC3E}">
        <p14:creationId xmlns:p14="http://schemas.microsoft.com/office/powerpoint/2010/main" val="3400696152"/>
      </p:ext>
    </p:extLst>
  </p:cSld>
  <p:clrMapOvr>
    <a:masterClrMapping/>
  </p:clrMapOvr>
  <p:transition spd="slow">
    <p:pull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2664296"/>
          </a:xfrm>
        </p:spPr>
        <p:txBody>
          <a:bodyPr/>
          <a:lstStyle/>
          <a:p>
            <a:r>
              <a:rPr lang="en-US" sz="2600" b="1" dirty="0"/>
              <a:t>Phase II: Define the Regional Facility Configuration</a:t>
            </a:r>
          </a:p>
          <a:p>
            <a:pPr lvl="1"/>
            <a:r>
              <a:rPr lang="en-US" sz="2000" dirty="0"/>
              <a:t>Forecast of the demand by country or region</a:t>
            </a:r>
          </a:p>
          <a:p>
            <a:pPr lvl="1"/>
            <a:r>
              <a:rPr lang="en-US" sz="2000" dirty="0"/>
              <a:t>Economies of scale or scope</a:t>
            </a:r>
          </a:p>
          <a:p>
            <a:pPr lvl="1"/>
            <a:r>
              <a:rPr lang="en-US" sz="2000" dirty="0"/>
              <a:t>Identify demand risk, exchange-rate risk, political risk, tariffs, requirements for local production, tax incentives, and export or import restrictions</a:t>
            </a:r>
          </a:p>
          <a:p>
            <a:pPr lvl="1"/>
            <a:r>
              <a:rPr lang="en-US" sz="2000" dirty="0"/>
              <a:t>Identify competitors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67744" y="44624"/>
            <a:ext cx="6696744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Framework </a:t>
            </a:r>
            <a:br>
              <a:rPr lang="en-US" dirty="0"/>
            </a:br>
            <a:r>
              <a:rPr lang="en-US" sz="2900" dirty="0"/>
              <a:t>Supply Chain Network Design Decisions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01" y="3933056"/>
            <a:ext cx="749141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228516"/>
      </p:ext>
    </p:extLst>
  </p:cSld>
  <p:clrMapOvr>
    <a:masterClrMapping/>
  </p:clrMapOvr>
  <p:transition spd="slow"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00600"/>
          </a:xfrm>
        </p:spPr>
        <p:txBody>
          <a:bodyPr/>
          <a:lstStyle/>
          <a:p>
            <a:r>
              <a:rPr lang="en-US" b="1" dirty="0"/>
              <a:t>Phase III: Select a Set of Desirable Potential Sites</a:t>
            </a:r>
          </a:p>
          <a:p>
            <a:pPr lvl="1"/>
            <a:r>
              <a:rPr lang="en-US" dirty="0"/>
              <a:t>Hard infrastructure requirements</a:t>
            </a:r>
          </a:p>
          <a:p>
            <a:pPr lvl="1"/>
            <a:r>
              <a:rPr lang="en-US" dirty="0"/>
              <a:t>Soft infrastructure requirements</a:t>
            </a:r>
          </a:p>
          <a:p>
            <a:r>
              <a:rPr lang="en-US" b="1" dirty="0"/>
              <a:t>Phase IV: Location Choices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67744" y="44624"/>
            <a:ext cx="6696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/>
              <a:t>Framework </a:t>
            </a:r>
            <a:br>
              <a:rPr lang="en-US"/>
            </a:br>
            <a:r>
              <a:rPr lang="en-US" sz="2900"/>
              <a:t>Supply Chain Network Design Decisions</a:t>
            </a:r>
            <a:endParaRPr lang="en-US" sz="29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42" y="4005064"/>
            <a:ext cx="797231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865554"/>
      </p:ext>
    </p:extLst>
  </p:cSld>
  <p:clrMapOvr>
    <a:masterClrMapping/>
  </p:clrMapOvr>
  <p:transition spd="slow"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b="1" dirty="0"/>
              <a:t>Network optimization models</a:t>
            </a:r>
          </a:p>
          <a:p>
            <a:pPr lvl="1"/>
            <a:r>
              <a:rPr lang="en-US" dirty="0"/>
              <a:t>Linear programming models </a:t>
            </a:r>
          </a:p>
          <a:p>
            <a:pPr marL="457200" lvl="1" indent="0">
              <a:buNone/>
            </a:pPr>
            <a:r>
              <a:rPr lang="en-US" dirty="0"/>
              <a:t>   (mathematical programming)</a:t>
            </a:r>
          </a:p>
          <a:p>
            <a:r>
              <a:rPr lang="en-US" b="1" dirty="0"/>
              <a:t>Heuristics</a:t>
            </a:r>
          </a:p>
          <a:p>
            <a:r>
              <a:rPr lang="en-US" b="1" dirty="0"/>
              <a:t>Simulation</a:t>
            </a:r>
          </a:p>
          <a:p>
            <a:r>
              <a:rPr lang="en-US" b="1" dirty="0"/>
              <a:t>Simulation and optimization models are widely used.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67744" y="44624"/>
            <a:ext cx="6696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900" dirty="0"/>
              <a:t>Supply Chain Network Design</a:t>
            </a:r>
          </a:p>
        </p:txBody>
      </p:sp>
    </p:spTree>
    <p:extLst>
      <p:ext uri="{BB962C8B-B14F-4D97-AF65-F5344CB8AC3E}">
        <p14:creationId xmlns:p14="http://schemas.microsoft.com/office/powerpoint/2010/main" val="1750399280"/>
      </p:ext>
    </p:extLst>
  </p:cSld>
  <p:clrMapOvr>
    <a:masterClrMapping/>
  </p:clrMapOvr>
  <p:transition spd="slow"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539552" y="2204864"/>
            <a:ext cx="8136904" cy="2705100"/>
          </a:xfrm>
          <a:noFill/>
        </p:spPr>
        <p:txBody>
          <a:bodyPr anchor="t"/>
          <a:lstStyle/>
          <a:p>
            <a:pPr algn="ctr"/>
            <a:br>
              <a:rPr lang="da-DK" sz="3600" dirty="0"/>
            </a:br>
            <a:r>
              <a:rPr lang="da-DK" sz="3600" dirty="0"/>
              <a:t>NETWORK OPTIMIZATION MODELS</a:t>
            </a:r>
            <a:br>
              <a:rPr lang="da-DK" sz="3600" dirty="0"/>
            </a:br>
            <a:br>
              <a:rPr lang="da-DK" sz="3000" dirty="0"/>
            </a:br>
            <a:r>
              <a:rPr lang="da-DK" sz="3000" dirty="0"/>
              <a:t>Transportation models</a:t>
            </a:r>
            <a:br>
              <a:rPr lang="da-DK" sz="3000" dirty="0"/>
            </a:br>
            <a:r>
              <a:rPr lang="da-DK" sz="3000" dirty="0"/>
              <a:t>Transshipment models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19590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2627784" y="115094"/>
            <a:ext cx="6097116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3600" b="1" dirty="0"/>
              <a:t>The Transportation Model: Characteristics</a:t>
            </a:r>
          </a:p>
        </p:txBody>
      </p:sp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269875" y="1484784"/>
            <a:ext cx="8602663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35000"/>
              </a:spcBef>
              <a:buClr>
                <a:schemeClr val="tx2"/>
              </a:buClr>
              <a:buFont typeface="Garamond" pitchFamily="18" charset="0"/>
              <a:buChar char="■"/>
            </a:pPr>
            <a:r>
              <a:rPr lang="en-US" sz="2400" dirty="0"/>
              <a:t>A product is transported from a number of sources to a number of destinations at the </a:t>
            </a:r>
            <a:r>
              <a:rPr lang="en-US" sz="2400" b="1" i="1" dirty="0">
                <a:solidFill>
                  <a:srgbClr val="FF0000"/>
                </a:solidFill>
              </a:rPr>
              <a:t>minimum possible cost</a:t>
            </a:r>
            <a:r>
              <a:rPr lang="en-US" sz="2400" dirty="0"/>
              <a:t>.</a:t>
            </a:r>
          </a:p>
          <a:p>
            <a:pPr marL="342900" indent="-342900" eaLnBrk="1" hangingPunct="1">
              <a:spcBef>
                <a:spcPct val="35000"/>
              </a:spcBef>
              <a:buClr>
                <a:schemeClr val="tx2"/>
              </a:buClr>
              <a:buFont typeface="Garamond" pitchFamily="18" charset="0"/>
              <a:buChar char="■"/>
            </a:pPr>
            <a:r>
              <a:rPr lang="en-US" sz="2400" dirty="0"/>
              <a:t>Each </a:t>
            </a:r>
            <a:r>
              <a:rPr lang="en-US" sz="2400" b="1" i="1" dirty="0">
                <a:solidFill>
                  <a:srgbClr val="FF0000"/>
                </a:solidFill>
              </a:rPr>
              <a:t>source is able to supply a fixed number </a:t>
            </a:r>
            <a:r>
              <a:rPr lang="en-US" sz="2400" dirty="0"/>
              <a:t>of units of the product, and </a:t>
            </a:r>
            <a:r>
              <a:rPr lang="en-US" sz="2400" b="1" i="1" dirty="0">
                <a:solidFill>
                  <a:srgbClr val="FF0000"/>
                </a:solidFill>
              </a:rPr>
              <a:t>each destination has a fixed demand </a:t>
            </a:r>
            <a:r>
              <a:rPr lang="en-US" sz="2400" dirty="0"/>
              <a:t>for the product.</a:t>
            </a:r>
          </a:p>
          <a:p>
            <a:pPr marL="342900" indent="-342900" eaLnBrk="1" hangingPunct="1">
              <a:spcBef>
                <a:spcPct val="35000"/>
              </a:spcBef>
              <a:buClr>
                <a:schemeClr val="tx2"/>
              </a:buClr>
              <a:buFont typeface="Garamond" pitchFamily="18" charset="0"/>
              <a:buChar char="■"/>
            </a:pPr>
            <a:r>
              <a:rPr lang="en-US" sz="2400" dirty="0"/>
              <a:t>The linear programming model has </a:t>
            </a:r>
            <a:r>
              <a:rPr lang="en-US" sz="2400" b="1" i="1" dirty="0">
                <a:solidFill>
                  <a:srgbClr val="FF0000"/>
                </a:solidFill>
              </a:rPr>
              <a:t>constraints for supply </a:t>
            </a:r>
            <a:r>
              <a:rPr lang="en-US" sz="2400" dirty="0"/>
              <a:t>at each source </a:t>
            </a:r>
            <a:r>
              <a:rPr lang="en-US" sz="2400" b="1" i="1" dirty="0">
                <a:solidFill>
                  <a:srgbClr val="FF0000"/>
                </a:solidFill>
              </a:rPr>
              <a:t>and demand </a:t>
            </a:r>
            <a:r>
              <a:rPr lang="en-US" sz="2400" dirty="0"/>
              <a:t>at each destination.</a:t>
            </a:r>
          </a:p>
          <a:p>
            <a:pPr marL="342900" indent="-342900" eaLnBrk="1" hangingPunct="1">
              <a:spcBef>
                <a:spcPct val="35000"/>
              </a:spcBef>
              <a:buClr>
                <a:schemeClr val="tx2"/>
              </a:buClr>
              <a:buFont typeface="Garamond" pitchFamily="18" charset="0"/>
              <a:buChar char="■"/>
            </a:pPr>
            <a:r>
              <a:rPr lang="en-US" sz="2400" dirty="0"/>
              <a:t>All constraints are equalities in a balanced transportation model where supply equals demand.</a:t>
            </a:r>
          </a:p>
          <a:p>
            <a:pPr marL="342900" indent="-342900" eaLnBrk="1" hangingPunct="1">
              <a:spcBef>
                <a:spcPct val="35000"/>
              </a:spcBef>
              <a:buClr>
                <a:schemeClr val="tx2"/>
              </a:buClr>
              <a:buFont typeface="Garamond" pitchFamily="18" charset="0"/>
              <a:buChar char="■"/>
            </a:pPr>
            <a:r>
              <a:rPr lang="en-US" sz="2400" dirty="0"/>
              <a:t>Constraints contain inequalities in unbalanced models where supply does not equal demand.</a:t>
            </a:r>
          </a:p>
        </p:txBody>
      </p:sp>
    </p:spTree>
    <p:extLst>
      <p:ext uri="{BB962C8B-B14F-4D97-AF65-F5344CB8AC3E}">
        <p14:creationId xmlns:p14="http://schemas.microsoft.com/office/powerpoint/2010/main" val="1905312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568685"/>
              </p:ext>
            </p:extLst>
          </p:nvPr>
        </p:nvGraphicFramePr>
        <p:xfrm>
          <a:off x="254000" y="4806652"/>
          <a:ext cx="83312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4" imgW="7666906" imgH="1743163" progId="Word.Document.8">
                  <p:embed/>
                </p:oleObj>
              </mc:Choice>
              <mc:Fallback>
                <p:oleObj name="Document" r:id="rId4" imgW="7666906" imgH="1743163" progId="Word.Document.8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4806652"/>
                        <a:ext cx="833120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2411760" y="30510"/>
            <a:ext cx="631314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3200" b="1" dirty="0"/>
              <a:t>Transportation Model</a:t>
            </a:r>
          </a:p>
          <a:p>
            <a:pPr algn="ctr" eaLnBrk="1" hangingPunct="1"/>
            <a:r>
              <a:rPr lang="en-US" sz="2600" b="1" dirty="0"/>
              <a:t>Problem Definition and Data </a:t>
            </a: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269875" y="1142330"/>
            <a:ext cx="8602663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35000"/>
              </a:spcBef>
            </a:pPr>
            <a:r>
              <a:rPr lang="en-US" sz="2800" dirty="0"/>
              <a:t>	How many tons of wheat to transport from each grain elevator to each mill on a monthly basis in order to minimize the total cost of transportation?</a:t>
            </a:r>
          </a:p>
        </p:txBody>
      </p:sp>
      <p:grpSp>
        <p:nvGrpSpPr>
          <p:cNvPr id="1030" name="Group 11"/>
          <p:cNvGrpSpPr>
            <a:grpSpLocks/>
          </p:cNvGrpSpPr>
          <p:nvPr/>
        </p:nvGrpSpPr>
        <p:grpSpPr bwMode="auto">
          <a:xfrm>
            <a:off x="901700" y="2660476"/>
            <a:ext cx="7200900" cy="2246313"/>
            <a:chOff x="901700" y="2184400"/>
            <a:chExt cx="7200900" cy="2246769"/>
          </a:xfrm>
        </p:grpSpPr>
        <p:sp>
          <p:nvSpPr>
            <p:cNvPr id="1032" name="Text Box 3"/>
            <p:cNvSpPr txBox="1">
              <a:spLocks noChangeArrowheads="1"/>
            </p:cNvSpPr>
            <p:nvPr/>
          </p:nvSpPr>
          <p:spPr bwMode="auto">
            <a:xfrm>
              <a:off x="901700" y="2184400"/>
              <a:ext cx="7200900" cy="2246769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tabLst>
                  <a:tab pos="457200" algn="l"/>
                  <a:tab pos="2057400" algn="l"/>
                  <a:tab pos="3543300" algn="l"/>
                  <a:tab pos="5321300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tabLst>
                  <a:tab pos="457200" algn="l"/>
                  <a:tab pos="2057400" algn="l"/>
                  <a:tab pos="3543300" algn="l"/>
                  <a:tab pos="5321300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tabLst>
                  <a:tab pos="457200" algn="l"/>
                  <a:tab pos="2057400" algn="l"/>
                  <a:tab pos="3543300" algn="l"/>
                  <a:tab pos="5321300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tabLst>
                  <a:tab pos="457200" algn="l"/>
                  <a:tab pos="2057400" algn="l"/>
                  <a:tab pos="3543300" algn="l"/>
                  <a:tab pos="5321300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tabLst>
                  <a:tab pos="457200" algn="l"/>
                  <a:tab pos="2057400" algn="l"/>
                  <a:tab pos="3543300" algn="l"/>
                  <a:tab pos="5321300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2057400" algn="l"/>
                  <a:tab pos="3543300" algn="l"/>
                  <a:tab pos="5321300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2057400" algn="l"/>
                  <a:tab pos="3543300" algn="l"/>
                  <a:tab pos="5321300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2057400" algn="l"/>
                  <a:tab pos="3543300" algn="l"/>
                  <a:tab pos="5321300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2057400" algn="l"/>
                  <a:tab pos="3543300" algn="l"/>
                  <a:tab pos="5321300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u="sng" dirty="0"/>
                <a:t>Grain Elevator</a:t>
              </a:r>
              <a:r>
                <a:rPr lang="en-US" sz="2000" dirty="0"/>
                <a:t>         </a:t>
              </a:r>
              <a:r>
                <a:rPr lang="en-US" sz="2000" u="sng" dirty="0"/>
                <a:t>Supply</a:t>
              </a:r>
              <a:r>
                <a:rPr lang="en-US" sz="2000" dirty="0"/>
                <a:t>     	      </a:t>
              </a:r>
              <a:r>
                <a:rPr lang="en-US" sz="2000" u="sng" dirty="0"/>
                <a:t>Mill </a:t>
              </a:r>
              <a:r>
                <a:rPr lang="en-US" sz="2000" dirty="0"/>
                <a:t>              </a:t>
              </a:r>
              <a:r>
                <a:rPr lang="en-US" sz="2000" u="sng" dirty="0"/>
                <a:t>Demand</a:t>
              </a:r>
              <a:endParaRPr lang="en-US" sz="2000" dirty="0"/>
            </a:p>
            <a:p>
              <a:pPr>
                <a:spcBef>
                  <a:spcPct val="50000"/>
                </a:spcBef>
              </a:pPr>
              <a:r>
                <a:rPr lang="en-US" sz="2000" dirty="0"/>
                <a:t>1. Kansas City	150	A. Chicago</a:t>
              </a:r>
              <a:r>
                <a:rPr lang="en-US" sz="2000"/>
                <a:t>	200</a:t>
              </a:r>
              <a:endParaRPr lang="en-US" sz="2000" dirty="0"/>
            </a:p>
            <a:p>
              <a:pPr>
                <a:spcBef>
                  <a:spcPct val="50000"/>
                </a:spcBef>
              </a:pPr>
              <a:r>
                <a:rPr lang="en-US" sz="2000" dirty="0"/>
                <a:t>2. Omaha                  175	B. St. Louis	100</a:t>
              </a:r>
            </a:p>
            <a:p>
              <a:pPr>
                <a:spcBef>
                  <a:spcPct val="50000"/>
                </a:spcBef>
              </a:pPr>
              <a:r>
                <a:rPr lang="en-US" sz="2000" u="sng" dirty="0"/>
                <a:t>3. Des Moines       	  275	C. Cincinnati	300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/>
                <a:t>         Total                 600 tons                    Total          600 tons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1033" name="Straight Connector 10"/>
            <p:cNvCxnSpPr>
              <a:cxnSpLocks noChangeShapeType="1"/>
            </p:cNvCxnSpPr>
            <p:nvPr/>
          </p:nvCxnSpPr>
          <p:spPr bwMode="auto">
            <a:xfrm rot="16200000" flipH="1">
              <a:off x="3041650" y="3295650"/>
              <a:ext cx="2235200" cy="1270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74520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1463517" y="5877272"/>
            <a:ext cx="6996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2400" dirty="0"/>
              <a:t>Network of Transportation Routes for Wheat Shipments</a:t>
            </a:r>
          </a:p>
        </p:txBody>
      </p:sp>
      <p:sp>
        <p:nvSpPr>
          <p:cNvPr id="21510" name="Line 9"/>
          <p:cNvSpPr>
            <a:spLocks noChangeShapeType="1"/>
          </p:cNvSpPr>
          <p:nvPr/>
        </p:nvSpPr>
        <p:spPr bwMode="auto">
          <a:xfrm>
            <a:off x="2298700" y="3086100"/>
            <a:ext cx="2336800" cy="13335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07332" y="174526"/>
            <a:ext cx="631314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3200" b="1" dirty="0"/>
              <a:t>Transportation Model</a:t>
            </a:r>
          </a:p>
          <a:p>
            <a:pPr algn="ctr" eaLnBrk="1" hangingPunct="1"/>
            <a:r>
              <a:rPr lang="en-US" sz="2600" b="1" dirty="0"/>
              <a:t>Transportation Network Routes</a:t>
            </a:r>
          </a:p>
        </p:txBody>
      </p:sp>
    </p:spTree>
    <p:extLst>
      <p:ext uri="{BB962C8B-B14F-4D97-AF65-F5344CB8AC3E}">
        <p14:creationId xmlns:p14="http://schemas.microsoft.com/office/powerpoint/2010/main" val="328226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381000" y="1412776"/>
            <a:ext cx="8432800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2400" dirty="0"/>
              <a:t>Minimize Z = $6x</a:t>
            </a:r>
            <a:r>
              <a:rPr lang="en-US" sz="2400" baseline="-25000" dirty="0"/>
              <a:t>1A</a:t>
            </a:r>
            <a:r>
              <a:rPr lang="en-US" sz="2400" dirty="0"/>
              <a:t> + 8x</a:t>
            </a:r>
            <a:r>
              <a:rPr lang="en-US" sz="2400" baseline="-25000" dirty="0"/>
              <a:t>1B</a:t>
            </a:r>
            <a:r>
              <a:rPr lang="en-US" sz="2400" dirty="0"/>
              <a:t> + 10x</a:t>
            </a:r>
            <a:r>
              <a:rPr lang="en-US" sz="2400" baseline="-25000" dirty="0"/>
              <a:t>1C</a:t>
            </a:r>
            <a:r>
              <a:rPr lang="en-US" sz="2400" dirty="0"/>
              <a:t> + 7x</a:t>
            </a:r>
            <a:r>
              <a:rPr lang="en-US" sz="2400" baseline="-25000" dirty="0"/>
              <a:t>2A</a:t>
            </a:r>
            <a:r>
              <a:rPr lang="en-US" sz="2400" dirty="0"/>
              <a:t> + 11x</a:t>
            </a:r>
            <a:r>
              <a:rPr lang="en-US" sz="2400" baseline="-25000" dirty="0"/>
              <a:t>2B</a:t>
            </a:r>
            <a:r>
              <a:rPr lang="en-US" sz="2400" dirty="0"/>
              <a:t> + 11x</a:t>
            </a:r>
            <a:r>
              <a:rPr lang="en-US" sz="2400" baseline="-25000" dirty="0"/>
              <a:t>2C</a:t>
            </a:r>
            <a:r>
              <a:rPr lang="en-US" sz="2400" dirty="0"/>
              <a:t> +     	             		4x</a:t>
            </a:r>
            <a:r>
              <a:rPr lang="en-US" sz="2400" baseline="-25000" dirty="0"/>
              <a:t>3A</a:t>
            </a:r>
            <a:r>
              <a:rPr lang="en-US" sz="2400" dirty="0"/>
              <a:t> + 5x</a:t>
            </a:r>
            <a:r>
              <a:rPr lang="en-US" sz="2400" baseline="-25000" dirty="0"/>
              <a:t>3B</a:t>
            </a:r>
            <a:r>
              <a:rPr lang="en-US" sz="2400" dirty="0"/>
              <a:t> + 12x</a:t>
            </a:r>
            <a:r>
              <a:rPr lang="en-US" sz="2400" baseline="-25000" dirty="0"/>
              <a:t>3C</a:t>
            </a:r>
          </a:p>
          <a:p>
            <a:r>
              <a:rPr lang="en-US" sz="2400" dirty="0"/>
              <a:t>subject to:</a:t>
            </a:r>
          </a:p>
          <a:p>
            <a:r>
              <a:rPr lang="en-US" sz="2400" dirty="0"/>
              <a:t>	x</a:t>
            </a:r>
            <a:r>
              <a:rPr lang="en-US" sz="2400" baseline="-25000" dirty="0"/>
              <a:t>1A</a:t>
            </a:r>
            <a:r>
              <a:rPr lang="en-US" sz="2400" dirty="0"/>
              <a:t> + x</a:t>
            </a:r>
            <a:r>
              <a:rPr lang="en-US" sz="2400" baseline="-25000" dirty="0"/>
              <a:t>1B</a:t>
            </a:r>
            <a:r>
              <a:rPr lang="en-US" sz="2400" dirty="0"/>
              <a:t> + x</a:t>
            </a:r>
            <a:r>
              <a:rPr lang="en-US" sz="2400" baseline="-25000" dirty="0"/>
              <a:t>1C</a:t>
            </a:r>
            <a:r>
              <a:rPr lang="en-US" sz="2400" dirty="0"/>
              <a:t> = 150</a:t>
            </a:r>
          </a:p>
          <a:p>
            <a:r>
              <a:rPr lang="en-US" sz="2400" dirty="0"/>
              <a:t> 	x</a:t>
            </a:r>
            <a:r>
              <a:rPr lang="en-US" sz="2400" baseline="-25000" dirty="0"/>
              <a:t>2A</a:t>
            </a:r>
            <a:r>
              <a:rPr lang="en-US" sz="2400" dirty="0"/>
              <a:t> + x</a:t>
            </a:r>
            <a:r>
              <a:rPr lang="en-US" sz="2400" baseline="-25000" dirty="0"/>
              <a:t>2B</a:t>
            </a:r>
            <a:r>
              <a:rPr lang="en-US" sz="2400" dirty="0"/>
              <a:t> + x</a:t>
            </a:r>
            <a:r>
              <a:rPr lang="en-US" sz="2400" baseline="-25000" dirty="0"/>
              <a:t>2C</a:t>
            </a:r>
            <a:r>
              <a:rPr lang="en-US" sz="2400" dirty="0"/>
              <a:t> = 175</a:t>
            </a:r>
          </a:p>
          <a:p>
            <a:r>
              <a:rPr lang="en-US" sz="2400" dirty="0"/>
              <a:t>           x</a:t>
            </a:r>
            <a:r>
              <a:rPr lang="en-US" sz="2400" baseline="-25000" dirty="0"/>
              <a:t>3A</a:t>
            </a:r>
            <a:r>
              <a:rPr lang="en-US" sz="2400" dirty="0"/>
              <a:t> + x</a:t>
            </a:r>
            <a:r>
              <a:rPr lang="en-US" sz="2400" baseline="-25000" dirty="0"/>
              <a:t>3B </a:t>
            </a:r>
            <a:r>
              <a:rPr lang="en-US" sz="2400" dirty="0"/>
              <a:t>+ x</a:t>
            </a:r>
            <a:r>
              <a:rPr lang="en-US" sz="2400" baseline="-25000" dirty="0"/>
              <a:t>3C</a:t>
            </a:r>
            <a:r>
              <a:rPr lang="en-US" sz="2400" dirty="0"/>
              <a:t> = 275</a:t>
            </a:r>
          </a:p>
          <a:p>
            <a:r>
              <a:rPr lang="en-US" sz="2400" dirty="0"/>
              <a:t>           x</a:t>
            </a:r>
            <a:r>
              <a:rPr lang="en-US" sz="2400" baseline="-25000" dirty="0"/>
              <a:t>1A</a:t>
            </a:r>
            <a:r>
              <a:rPr lang="en-US" sz="2400" dirty="0"/>
              <a:t> + x</a:t>
            </a:r>
            <a:r>
              <a:rPr lang="en-US" sz="2400" baseline="-25000" dirty="0"/>
              <a:t>2A</a:t>
            </a:r>
            <a:r>
              <a:rPr lang="en-US" sz="2400" dirty="0"/>
              <a:t> + x</a:t>
            </a:r>
            <a:r>
              <a:rPr lang="en-US" sz="2400" baseline="-25000" dirty="0"/>
              <a:t>3A</a:t>
            </a:r>
            <a:r>
              <a:rPr lang="en-US" sz="2400" dirty="0"/>
              <a:t> = 200</a:t>
            </a:r>
          </a:p>
          <a:p>
            <a:r>
              <a:rPr lang="en-US" sz="2400" dirty="0"/>
              <a:t>           x</a:t>
            </a:r>
            <a:r>
              <a:rPr lang="en-US" sz="2400" baseline="-25000" dirty="0"/>
              <a:t>1B</a:t>
            </a:r>
            <a:r>
              <a:rPr lang="en-US" sz="2400" dirty="0"/>
              <a:t> + x</a:t>
            </a:r>
            <a:r>
              <a:rPr lang="en-US" sz="2400" baseline="-25000" dirty="0"/>
              <a:t>2B</a:t>
            </a:r>
            <a:r>
              <a:rPr lang="en-US" sz="2400" dirty="0"/>
              <a:t> + x</a:t>
            </a:r>
            <a:r>
              <a:rPr lang="en-US" sz="2400" baseline="-25000" dirty="0"/>
              <a:t>3B</a:t>
            </a:r>
            <a:r>
              <a:rPr lang="en-US" sz="2400" dirty="0"/>
              <a:t> = 100</a:t>
            </a:r>
          </a:p>
          <a:p>
            <a:r>
              <a:rPr lang="en-US" sz="2400" dirty="0"/>
              <a:t>           x</a:t>
            </a:r>
            <a:r>
              <a:rPr lang="en-US" sz="2400" baseline="-25000" dirty="0"/>
              <a:t>1C</a:t>
            </a:r>
            <a:r>
              <a:rPr lang="en-US" sz="2400" dirty="0"/>
              <a:t> + x</a:t>
            </a:r>
            <a:r>
              <a:rPr lang="en-US" sz="2400" baseline="-25000" dirty="0"/>
              <a:t>2C</a:t>
            </a:r>
            <a:r>
              <a:rPr lang="en-US" sz="2400" dirty="0"/>
              <a:t> + x</a:t>
            </a:r>
            <a:r>
              <a:rPr lang="en-US" sz="2400" baseline="-25000" dirty="0"/>
              <a:t>3C</a:t>
            </a:r>
            <a:r>
              <a:rPr lang="en-US" sz="2400" dirty="0"/>
              <a:t> = 300</a:t>
            </a:r>
          </a:p>
          <a:p>
            <a:r>
              <a:rPr lang="en-US" sz="2400" dirty="0"/>
              <a:t>           </a:t>
            </a:r>
            <a:r>
              <a:rPr lang="en-US" sz="2400" dirty="0" err="1"/>
              <a:t>x</a:t>
            </a:r>
            <a:r>
              <a:rPr lang="en-US" sz="2400" baseline="-25000" dirty="0" err="1"/>
              <a:t>ij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</a:t>
            </a:r>
            <a:r>
              <a:rPr lang="en-US" sz="2400" dirty="0"/>
              <a:t> 0</a:t>
            </a:r>
          </a:p>
          <a:p>
            <a:pPr>
              <a:spcBef>
                <a:spcPct val="35000"/>
              </a:spcBef>
            </a:pPr>
            <a:r>
              <a:rPr lang="en-US" sz="2400" dirty="0" err="1"/>
              <a:t>x</a:t>
            </a:r>
            <a:r>
              <a:rPr lang="en-US" sz="2400" baseline="-25000" dirty="0" err="1"/>
              <a:t>ij</a:t>
            </a:r>
            <a:r>
              <a:rPr lang="en-US" sz="2400" dirty="0"/>
              <a:t> = tons of wheat from each grain elevator, i, i = 1, 2, 3, </a:t>
            </a:r>
          </a:p>
          <a:p>
            <a:pPr>
              <a:spcBef>
                <a:spcPct val="35000"/>
              </a:spcBef>
            </a:pPr>
            <a:r>
              <a:rPr lang="en-US" sz="2400" dirty="0"/>
              <a:t>to each mill j, j = A,B,C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07332" y="174526"/>
            <a:ext cx="631314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3200" b="1" dirty="0"/>
              <a:t>Transportation Model</a:t>
            </a:r>
          </a:p>
          <a:p>
            <a:pPr algn="ctr" eaLnBrk="1" hangingPunct="1"/>
            <a:r>
              <a:rPr lang="en-US" sz="2600" b="1" dirty="0"/>
              <a:t>Model Formulation</a:t>
            </a:r>
          </a:p>
        </p:txBody>
      </p:sp>
    </p:spTree>
    <p:extLst>
      <p:ext uri="{BB962C8B-B14F-4D97-AF65-F5344CB8AC3E}">
        <p14:creationId xmlns:p14="http://schemas.microsoft.com/office/powerpoint/2010/main" val="2951475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843808" y="-15875"/>
            <a:ext cx="61206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da-DK" dirty="0"/>
              <a:t>Agenda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7920880" cy="3633267"/>
          </a:xfrm>
        </p:spPr>
        <p:txBody>
          <a:bodyPr/>
          <a:lstStyle/>
          <a:p>
            <a:r>
              <a:rPr lang="en-US" dirty="0"/>
              <a:t>Supply chain network design framework</a:t>
            </a:r>
          </a:p>
          <a:p>
            <a:r>
              <a:rPr lang="en-US" dirty="0"/>
              <a:t>Transportation Problems</a:t>
            </a:r>
          </a:p>
          <a:p>
            <a:pPr lvl="1"/>
            <a:r>
              <a:rPr lang="en-US" sz="2000" dirty="0"/>
              <a:t>Network diagram </a:t>
            </a:r>
          </a:p>
          <a:p>
            <a:pPr lvl="1"/>
            <a:r>
              <a:rPr lang="en-US" sz="2000" dirty="0"/>
              <a:t>Mathematical model formulation</a:t>
            </a:r>
          </a:p>
          <a:p>
            <a:pPr lvl="1"/>
            <a:r>
              <a:rPr lang="en-US" sz="2000" dirty="0"/>
              <a:t>Solving using Excel</a:t>
            </a:r>
          </a:p>
          <a:p>
            <a:r>
              <a:rPr lang="en-US" dirty="0"/>
              <a:t>Transshipment Problems</a:t>
            </a:r>
          </a:p>
          <a:p>
            <a:pPr lvl="1"/>
            <a:r>
              <a:rPr lang="en-US" sz="2000" dirty="0"/>
              <a:t>Network diagram </a:t>
            </a:r>
          </a:p>
          <a:p>
            <a:pPr lvl="1"/>
            <a:r>
              <a:rPr lang="en-US" sz="2000" dirty="0"/>
              <a:t>Mathematical model formulation</a:t>
            </a:r>
          </a:p>
          <a:p>
            <a:pPr lvl="1"/>
            <a:r>
              <a:rPr lang="en-US" sz="2000" dirty="0"/>
              <a:t>Solving using Excel</a:t>
            </a:r>
          </a:p>
          <a:p>
            <a:r>
              <a:rPr lang="en-US" dirty="0"/>
              <a:t>Group Exercise</a:t>
            </a:r>
          </a:p>
        </p:txBody>
      </p:sp>
    </p:spTree>
    <p:extLst>
      <p:ext uri="{BB962C8B-B14F-4D97-AF65-F5344CB8AC3E}">
        <p14:creationId xmlns:p14="http://schemas.microsoft.com/office/powerpoint/2010/main" val="3251990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6" descr="F:\POM\Chapter 6\AAIOQKI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3"/>
          <a:stretch>
            <a:fillRect/>
          </a:stretch>
        </p:blipFill>
        <p:spPr bwMode="auto">
          <a:xfrm>
            <a:off x="323528" y="2041996"/>
            <a:ext cx="82677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07332" y="174526"/>
            <a:ext cx="631314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3200" b="1" dirty="0"/>
              <a:t>Transportation Model</a:t>
            </a:r>
          </a:p>
          <a:p>
            <a:pPr algn="ctr" eaLnBrk="1" hangingPunct="1"/>
            <a:r>
              <a:rPr lang="en-US" sz="2600" b="1" dirty="0"/>
              <a:t>Computer Solution – 1 of 4 </a:t>
            </a:r>
          </a:p>
        </p:txBody>
      </p:sp>
    </p:spTree>
    <p:extLst>
      <p:ext uri="{BB962C8B-B14F-4D97-AF65-F5344CB8AC3E}">
        <p14:creationId xmlns:p14="http://schemas.microsoft.com/office/powerpoint/2010/main" val="2601506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F:\POM\Chapter 6\AAFQRGH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54448"/>
            <a:ext cx="82296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07332" y="174526"/>
            <a:ext cx="631314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3200" b="1" dirty="0"/>
              <a:t>Transportation Model</a:t>
            </a:r>
          </a:p>
          <a:p>
            <a:pPr algn="ctr" eaLnBrk="1" hangingPunct="1"/>
            <a:r>
              <a:rPr lang="en-US" sz="2600" b="1" dirty="0"/>
              <a:t>Computer Solution – 2 of 4 </a:t>
            </a:r>
          </a:p>
        </p:txBody>
      </p:sp>
    </p:spTree>
    <p:extLst>
      <p:ext uri="{BB962C8B-B14F-4D97-AF65-F5344CB8AC3E}">
        <p14:creationId xmlns:p14="http://schemas.microsoft.com/office/powerpoint/2010/main" val="3814522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7" descr="F:\POM\Chapter 6\AAIOQKJ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44"/>
          <a:stretch>
            <a:fillRect/>
          </a:stretch>
        </p:blipFill>
        <p:spPr bwMode="auto">
          <a:xfrm>
            <a:off x="466352" y="1935708"/>
            <a:ext cx="8066088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07332" y="174526"/>
            <a:ext cx="631314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3200" b="1" dirty="0"/>
              <a:t>Transportation Model</a:t>
            </a:r>
          </a:p>
          <a:p>
            <a:pPr algn="ctr" eaLnBrk="1" hangingPunct="1"/>
            <a:r>
              <a:rPr lang="en-US" sz="2600" b="1" dirty="0"/>
              <a:t>Computer Solution – 3 of 4 </a:t>
            </a:r>
          </a:p>
        </p:txBody>
      </p:sp>
    </p:spTree>
    <p:extLst>
      <p:ext uri="{BB962C8B-B14F-4D97-AF65-F5344CB8AC3E}">
        <p14:creationId xmlns:p14="http://schemas.microsoft.com/office/powerpoint/2010/main" val="2501990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628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2551616" y="5841901"/>
            <a:ext cx="41785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2400" dirty="0"/>
              <a:t>Transportation Network Solution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07332" y="174526"/>
            <a:ext cx="631314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3200" b="1" dirty="0"/>
              <a:t>Transportation Model</a:t>
            </a:r>
          </a:p>
          <a:p>
            <a:pPr algn="ctr" eaLnBrk="1" hangingPunct="1"/>
            <a:r>
              <a:rPr lang="en-US" sz="2600" b="1" dirty="0"/>
              <a:t>Computer Solution – 4 of 4 </a:t>
            </a:r>
          </a:p>
        </p:txBody>
      </p:sp>
    </p:spTree>
    <p:extLst>
      <p:ext uri="{BB962C8B-B14F-4D97-AF65-F5344CB8AC3E}">
        <p14:creationId xmlns:p14="http://schemas.microsoft.com/office/powerpoint/2010/main" val="239116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269875" y="1675978"/>
            <a:ext cx="8602663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35000"/>
              </a:spcBef>
            </a:pPr>
            <a:r>
              <a:rPr lang="en-US" sz="2800" dirty="0"/>
              <a:t>	Formulate the following transportation problem and solve: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457200" y="2956024"/>
          <a:ext cx="8420100" cy="248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4" imgW="8046360" imgH="2553995" progId="Word.Document.8">
                  <p:embed/>
                </p:oleObj>
              </mc:Choice>
              <mc:Fallback>
                <p:oleObj name="Document" r:id="rId4" imgW="8046360" imgH="2553995" progId="Word.Document.8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56024"/>
                        <a:ext cx="8420100" cy="248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07332" y="174526"/>
            <a:ext cx="631314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3200" b="1" dirty="0"/>
              <a:t>Transportation Model</a:t>
            </a:r>
          </a:p>
          <a:p>
            <a:pPr algn="ctr" eaLnBrk="1" hangingPunct="1"/>
            <a:r>
              <a:rPr lang="en-US" sz="2600" b="1" dirty="0"/>
              <a:t>Problem 2</a:t>
            </a:r>
          </a:p>
        </p:txBody>
      </p:sp>
    </p:spTree>
    <p:extLst>
      <p:ext uri="{BB962C8B-B14F-4D97-AF65-F5344CB8AC3E}">
        <p14:creationId xmlns:p14="http://schemas.microsoft.com/office/powerpoint/2010/main" val="3347203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419100" y="1962497"/>
            <a:ext cx="83058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828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tabLst>
                <a:tab pos="1828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2400" dirty="0"/>
              <a:t>Minimize Z =	$8x</a:t>
            </a:r>
            <a:r>
              <a:rPr lang="en-US" sz="2400" baseline="-25000" dirty="0"/>
              <a:t>1A</a:t>
            </a:r>
            <a:r>
              <a:rPr lang="en-US" sz="2400" dirty="0"/>
              <a:t> + 5x</a:t>
            </a:r>
            <a:r>
              <a:rPr lang="en-US" sz="2400" baseline="-25000" dirty="0"/>
              <a:t>1B</a:t>
            </a:r>
            <a:r>
              <a:rPr lang="en-US" sz="2400" dirty="0"/>
              <a:t> + 6x</a:t>
            </a:r>
            <a:r>
              <a:rPr lang="en-US" sz="2400" baseline="-25000" dirty="0"/>
              <a:t>1C</a:t>
            </a:r>
            <a:r>
              <a:rPr lang="en-US" sz="2400" dirty="0"/>
              <a:t> + 15x</a:t>
            </a:r>
            <a:r>
              <a:rPr lang="en-US" sz="2400" baseline="-25000" dirty="0"/>
              <a:t>2A</a:t>
            </a:r>
            <a:r>
              <a:rPr lang="en-US" sz="2400" dirty="0"/>
              <a:t> + 10x</a:t>
            </a:r>
            <a:r>
              <a:rPr lang="en-US" sz="2400" baseline="-25000" dirty="0"/>
              <a:t>2B</a:t>
            </a:r>
            <a:r>
              <a:rPr lang="en-US" sz="2400" dirty="0"/>
              <a:t> + 12x</a:t>
            </a:r>
            <a:r>
              <a:rPr lang="en-US" sz="2400" baseline="-25000" dirty="0"/>
              <a:t>2C</a:t>
            </a:r>
            <a:r>
              <a:rPr lang="en-US" sz="2400" dirty="0"/>
              <a:t> </a:t>
            </a:r>
          </a:p>
          <a:p>
            <a:r>
              <a:rPr lang="en-US" sz="2400" dirty="0"/>
              <a:t>	+3x</a:t>
            </a:r>
            <a:r>
              <a:rPr lang="en-US" sz="2400" baseline="-25000" dirty="0"/>
              <a:t>3A</a:t>
            </a:r>
            <a:r>
              <a:rPr lang="en-US" sz="2400" dirty="0"/>
              <a:t> + 9x</a:t>
            </a:r>
            <a:r>
              <a:rPr lang="en-US" sz="2400" baseline="-25000" dirty="0"/>
              <a:t>3B</a:t>
            </a:r>
            <a:r>
              <a:rPr lang="en-US" sz="2400" dirty="0"/>
              <a:t> + 10x</a:t>
            </a:r>
            <a:r>
              <a:rPr lang="en-US" sz="2400" baseline="-25000" dirty="0"/>
              <a:t>3C</a:t>
            </a:r>
            <a:r>
              <a:rPr lang="en-US" sz="2400" dirty="0"/>
              <a:t>		 </a:t>
            </a:r>
          </a:p>
          <a:p>
            <a:pPr>
              <a:spcBef>
                <a:spcPct val="35000"/>
              </a:spcBef>
            </a:pPr>
            <a:r>
              <a:rPr lang="en-US" sz="2400" dirty="0"/>
              <a:t>subject to:	</a:t>
            </a:r>
          </a:p>
          <a:p>
            <a:r>
              <a:rPr lang="en-US" sz="2400" dirty="0"/>
              <a:t>	x</a:t>
            </a:r>
            <a:r>
              <a:rPr lang="en-US" sz="2400" baseline="-25000" dirty="0"/>
              <a:t>1A</a:t>
            </a:r>
            <a:r>
              <a:rPr lang="en-US" sz="2400" dirty="0"/>
              <a:t> + x</a:t>
            </a:r>
            <a:r>
              <a:rPr lang="en-US" sz="2400" baseline="-25000" dirty="0"/>
              <a:t>1B</a:t>
            </a:r>
            <a:r>
              <a:rPr lang="en-US" sz="2400" dirty="0"/>
              <a:t> + x</a:t>
            </a:r>
            <a:r>
              <a:rPr lang="en-US" sz="2400" baseline="-25000" dirty="0"/>
              <a:t>1C</a:t>
            </a:r>
            <a:r>
              <a:rPr lang="en-US" sz="2400" dirty="0"/>
              <a:t> = 120     	</a:t>
            </a:r>
          </a:p>
          <a:p>
            <a:r>
              <a:rPr lang="en-US" sz="2400" dirty="0"/>
              <a:t>	x</a:t>
            </a:r>
            <a:r>
              <a:rPr lang="en-US" sz="2400" baseline="-25000" dirty="0"/>
              <a:t>2A</a:t>
            </a:r>
            <a:r>
              <a:rPr lang="en-US" sz="2400" dirty="0"/>
              <a:t> + x</a:t>
            </a:r>
            <a:r>
              <a:rPr lang="en-US" sz="2400" baseline="-25000" dirty="0"/>
              <a:t>2B</a:t>
            </a:r>
            <a:r>
              <a:rPr lang="en-US" sz="2400" dirty="0"/>
              <a:t> + x</a:t>
            </a:r>
            <a:r>
              <a:rPr lang="en-US" sz="2400" baseline="-25000" dirty="0"/>
              <a:t>2C</a:t>
            </a:r>
            <a:r>
              <a:rPr lang="en-US" sz="2400" dirty="0"/>
              <a:t> = 80</a:t>
            </a:r>
          </a:p>
          <a:p>
            <a:r>
              <a:rPr lang="en-US" sz="2400" dirty="0"/>
              <a:t>       	x</a:t>
            </a:r>
            <a:r>
              <a:rPr lang="en-US" sz="2400" baseline="-25000" dirty="0"/>
              <a:t>3A</a:t>
            </a:r>
            <a:r>
              <a:rPr lang="en-US" sz="2400" dirty="0"/>
              <a:t> + x</a:t>
            </a:r>
            <a:r>
              <a:rPr lang="en-US" sz="2400" baseline="-25000" dirty="0"/>
              <a:t>3B</a:t>
            </a:r>
            <a:r>
              <a:rPr lang="en-US" sz="2400" dirty="0"/>
              <a:t> + x</a:t>
            </a:r>
            <a:r>
              <a:rPr lang="en-US" sz="2400" baseline="-25000" dirty="0"/>
              <a:t>3C</a:t>
            </a:r>
            <a:r>
              <a:rPr lang="en-US" sz="2400" dirty="0"/>
              <a:t> = 80</a:t>
            </a:r>
          </a:p>
          <a:p>
            <a:r>
              <a:rPr lang="en-US" sz="2400" dirty="0"/>
              <a:t>	x</a:t>
            </a:r>
            <a:r>
              <a:rPr lang="en-US" sz="2400" baseline="-25000" dirty="0"/>
              <a:t>1A</a:t>
            </a:r>
            <a:r>
              <a:rPr lang="en-US" sz="2400" dirty="0"/>
              <a:t> + x</a:t>
            </a:r>
            <a:r>
              <a:rPr lang="en-US" sz="2400" baseline="-25000" dirty="0"/>
              <a:t>2A</a:t>
            </a:r>
            <a:r>
              <a:rPr lang="en-US" sz="2400" dirty="0"/>
              <a:t> + x</a:t>
            </a:r>
            <a:r>
              <a:rPr lang="en-US" sz="2400" baseline="-25000" dirty="0"/>
              <a:t>3A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</a:t>
            </a:r>
            <a:r>
              <a:rPr lang="en-US" sz="2400" dirty="0"/>
              <a:t> 150 </a:t>
            </a:r>
          </a:p>
          <a:p>
            <a:r>
              <a:rPr lang="en-US" sz="2400" dirty="0"/>
              <a:t>	x</a:t>
            </a:r>
            <a:r>
              <a:rPr lang="en-US" sz="2400" baseline="-25000" dirty="0"/>
              <a:t>1B</a:t>
            </a:r>
            <a:r>
              <a:rPr lang="en-US" sz="2400" dirty="0"/>
              <a:t> + x</a:t>
            </a:r>
            <a:r>
              <a:rPr lang="en-US" sz="2400" baseline="-25000" dirty="0"/>
              <a:t>2B</a:t>
            </a:r>
            <a:r>
              <a:rPr lang="en-US" sz="2400" dirty="0"/>
              <a:t> +  x</a:t>
            </a:r>
            <a:r>
              <a:rPr lang="en-US" sz="2400" baseline="-25000" dirty="0"/>
              <a:t>3B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</a:t>
            </a:r>
            <a:r>
              <a:rPr lang="en-US" sz="2400" dirty="0"/>
              <a:t> 70</a:t>
            </a:r>
          </a:p>
          <a:p>
            <a:r>
              <a:rPr lang="en-US" sz="2400" dirty="0"/>
              <a:t>       	x</a:t>
            </a:r>
            <a:r>
              <a:rPr lang="en-US" sz="2400" baseline="-25000" dirty="0"/>
              <a:t>1C</a:t>
            </a:r>
            <a:r>
              <a:rPr lang="en-US" sz="2400" dirty="0"/>
              <a:t> + x</a:t>
            </a:r>
            <a:r>
              <a:rPr lang="en-US" sz="2400" baseline="-25000" dirty="0"/>
              <a:t>2C</a:t>
            </a:r>
            <a:r>
              <a:rPr lang="en-US" sz="2400" dirty="0"/>
              <a:t> + x</a:t>
            </a:r>
            <a:r>
              <a:rPr lang="en-US" sz="2400" baseline="-25000" dirty="0"/>
              <a:t>3C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</a:t>
            </a:r>
            <a:r>
              <a:rPr lang="en-US" sz="2400" dirty="0"/>
              <a:t> 100           </a:t>
            </a:r>
          </a:p>
          <a:p>
            <a:r>
              <a:rPr lang="en-US" sz="2400" dirty="0"/>
              <a:t>                     	</a:t>
            </a:r>
            <a:r>
              <a:rPr lang="en-US" sz="2400" dirty="0" err="1"/>
              <a:t>x</a:t>
            </a:r>
            <a:r>
              <a:rPr lang="en-US" sz="2400" baseline="-25000" dirty="0" err="1"/>
              <a:t>ij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</a:t>
            </a:r>
            <a:r>
              <a:rPr lang="en-US" sz="2400" dirty="0"/>
              <a:t> 0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07332" y="174526"/>
            <a:ext cx="631314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3200" b="1" dirty="0"/>
              <a:t>Transportation Model</a:t>
            </a:r>
          </a:p>
          <a:p>
            <a:pPr algn="ctr" eaLnBrk="1" hangingPunct="1"/>
            <a:r>
              <a:rPr lang="en-US" sz="2600" b="1" dirty="0"/>
              <a:t>Problem 2 – Model Formulation</a:t>
            </a:r>
          </a:p>
        </p:txBody>
      </p:sp>
    </p:spTree>
    <p:extLst>
      <p:ext uri="{BB962C8B-B14F-4D97-AF65-F5344CB8AC3E}">
        <p14:creationId xmlns:p14="http://schemas.microsoft.com/office/powerpoint/2010/main" val="2241424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7" descr="F:\POM\Chapter 6\AAIOQKS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64"/>
          <a:stretch>
            <a:fillRect/>
          </a:stretch>
        </p:blipFill>
        <p:spPr bwMode="auto">
          <a:xfrm>
            <a:off x="1428700" y="1340768"/>
            <a:ext cx="6743700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07332" y="174526"/>
            <a:ext cx="631314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3200" b="1" dirty="0"/>
              <a:t>Transportation Model</a:t>
            </a:r>
          </a:p>
          <a:p>
            <a:pPr algn="ctr" eaLnBrk="1" hangingPunct="1"/>
            <a:r>
              <a:rPr lang="en-US" sz="2600" b="1" dirty="0"/>
              <a:t>Problem 2 – Computer Solution</a:t>
            </a:r>
          </a:p>
        </p:txBody>
      </p:sp>
    </p:spTree>
    <p:extLst>
      <p:ext uri="{BB962C8B-B14F-4D97-AF65-F5344CB8AC3E}">
        <p14:creationId xmlns:p14="http://schemas.microsoft.com/office/powerpoint/2010/main" val="1938006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88900" y="1196752"/>
            <a:ext cx="9055099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en-US" sz="2000" dirty="0"/>
              <a:t>The US Pharmaceutical Company has four factories supplying the warehouses of four major customers and its management wants to determine the minimum-cost shipping schedule for its monthly output to these customers. Factory supply, warehouse demands, and shipping costs per case for these drugs are given below: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727820" y="2564904"/>
            <a:ext cx="6986984" cy="1938992"/>
            <a:chOff x="901700" y="2184400"/>
            <a:chExt cx="7200900" cy="1939386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901700" y="2184400"/>
              <a:ext cx="7200900" cy="193938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tabLst>
                  <a:tab pos="457200" algn="l"/>
                  <a:tab pos="2057400" algn="l"/>
                  <a:tab pos="3543300" algn="l"/>
                  <a:tab pos="5321300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tabLst>
                  <a:tab pos="457200" algn="l"/>
                  <a:tab pos="2057400" algn="l"/>
                  <a:tab pos="3543300" algn="l"/>
                  <a:tab pos="5321300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tabLst>
                  <a:tab pos="457200" algn="l"/>
                  <a:tab pos="2057400" algn="l"/>
                  <a:tab pos="3543300" algn="l"/>
                  <a:tab pos="5321300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tabLst>
                  <a:tab pos="457200" algn="l"/>
                  <a:tab pos="2057400" algn="l"/>
                  <a:tab pos="3543300" algn="l"/>
                  <a:tab pos="5321300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tabLst>
                  <a:tab pos="457200" algn="l"/>
                  <a:tab pos="2057400" algn="l"/>
                  <a:tab pos="3543300" algn="l"/>
                  <a:tab pos="5321300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2057400" algn="l"/>
                  <a:tab pos="3543300" algn="l"/>
                  <a:tab pos="5321300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2057400" algn="l"/>
                  <a:tab pos="3543300" algn="l"/>
                  <a:tab pos="5321300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2057400" algn="l"/>
                  <a:tab pos="3543300" algn="l"/>
                  <a:tab pos="5321300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2057400" algn="l"/>
                  <a:tab pos="3543300" algn="l"/>
                  <a:tab pos="5321300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n-US" sz="2000" u="sng" dirty="0"/>
                <a:t>Factory</a:t>
              </a:r>
              <a:r>
                <a:rPr lang="en-US" sz="2000" dirty="0"/>
                <a:t>                 </a:t>
              </a:r>
              <a:r>
                <a:rPr lang="en-US" sz="2000" u="sng" dirty="0"/>
                <a:t>Supply</a:t>
              </a:r>
              <a:r>
                <a:rPr lang="en-US" sz="2000" dirty="0"/>
                <a:t>     	 </a:t>
              </a:r>
              <a:r>
                <a:rPr lang="en-US" sz="2000" u="sng" dirty="0"/>
                <a:t>Warehouse </a:t>
              </a:r>
              <a:r>
                <a:rPr lang="en-US" sz="2000" dirty="0"/>
                <a:t>      </a:t>
              </a:r>
              <a:r>
                <a:rPr lang="en-US" sz="2000" u="sng" dirty="0"/>
                <a:t>Demand</a:t>
              </a:r>
              <a:endParaRPr lang="en-US" sz="2000" dirty="0"/>
            </a:p>
            <a:p>
              <a:pPr>
                <a:spcBef>
                  <a:spcPts val="600"/>
                </a:spcBef>
              </a:pPr>
              <a:r>
                <a:rPr lang="en-US" sz="2000" dirty="0"/>
                <a:t>Indianapolis	15	   Columbus	 10</a:t>
              </a:r>
            </a:p>
            <a:p>
              <a:pPr>
                <a:spcBef>
                  <a:spcPts val="600"/>
                </a:spcBef>
              </a:pPr>
              <a:r>
                <a:rPr lang="en-US" sz="2000" dirty="0"/>
                <a:t>Phoenix              	 6	   St. Louis	 12</a:t>
              </a:r>
            </a:p>
            <a:p>
              <a:pPr>
                <a:spcBef>
                  <a:spcPts val="600"/>
                </a:spcBef>
              </a:pPr>
              <a:r>
                <a:rPr lang="da-DK" sz="2000" dirty="0"/>
                <a:t>New York	14	   Denver	 15</a:t>
              </a:r>
              <a:endParaRPr lang="en-US" sz="2000" dirty="0"/>
            </a:p>
            <a:p>
              <a:pPr>
                <a:spcBef>
                  <a:spcPts val="600"/>
                </a:spcBef>
              </a:pPr>
              <a:r>
                <a:rPr lang="en-US" sz="2000" dirty="0"/>
                <a:t>Atlanta       	11	   Los Angeles	   9</a:t>
              </a:r>
            </a:p>
          </p:txBody>
        </p:sp>
        <p:cxnSp>
          <p:nvCxnSpPr>
            <p:cNvPr id="7" name="Straight Connector 10"/>
            <p:cNvCxnSpPr>
              <a:cxnSpLocks noChangeShapeType="1"/>
            </p:cNvCxnSpPr>
            <p:nvPr/>
          </p:nvCxnSpPr>
          <p:spPr bwMode="auto">
            <a:xfrm>
              <a:off x="4152900" y="2184400"/>
              <a:ext cx="12701" cy="1939386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760711"/>
              </p:ext>
            </p:extLst>
          </p:nvPr>
        </p:nvGraphicFramePr>
        <p:xfrm>
          <a:off x="840804" y="4437112"/>
          <a:ext cx="82677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" r:id="rId3" imgW="7670208" imgH="2264507" progId="Word.Document.8">
                  <p:embed/>
                </p:oleObj>
              </mc:Choice>
              <mc:Fallback>
                <p:oleObj name="Document" r:id="rId3" imgW="7670208" imgH="2264507" progId="Word.Document.8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804" y="4437112"/>
                        <a:ext cx="82677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507332" y="174526"/>
            <a:ext cx="631314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3200" b="1" dirty="0"/>
              <a:t>Transportation Model</a:t>
            </a:r>
          </a:p>
          <a:p>
            <a:pPr algn="ctr" eaLnBrk="1" hangingPunct="1"/>
            <a:r>
              <a:rPr lang="en-US" sz="2600" b="1" dirty="0"/>
              <a:t>Problem 3</a:t>
            </a:r>
          </a:p>
        </p:txBody>
      </p:sp>
    </p:spTree>
    <p:extLst>
      <p:ext uri="{BB962C8B-B14F-4D97-AF65-F5344CB8AC3E}">
        <p14:creationId xmlns:p14="http://schemas.microsoft.com/office/powerpoint/2010/main" val="498347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ChangeArrowheads="1"/>
          </p:cNvSpPr>
          <p:nvPr/>
        </p:nvSpPr>
        <p:spPr bwMode="auto">
          <a:xfrm>
            <a:off x="244475" y="1477094"/>
            <a:ext cx="84804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35000"/>
              </a:spcBef>
              <a:buClr>
                <a:schemeClr val="tx2"/>
              </a:buClr>
              <a:buFont typeface="Garamond" pitchFamily="18" charset="0"/>
              <a:buChar char="■"/>
            </a:pPr>
            <a:r>
              <a:rPr lang="en-US" sz="2400" dirty="0"/>
              <a:t>Extension of the transportation model.</a:t>
            </a:r>
          </a:p>
          <a:p>
            <a:pPr marL="342900" indent="-342900" eaLnBrk="1" hangingPunct="1">
              <a:spcBef>
                <a:spcPct val="35000"/>
              </a:spcBef>
              <a:buClr>
                <a:schemeClr val="tx2"/>
              </a:buClr>
              <a:buFont typeface="Garamond" pitchFamily="18" charset="0"/>
              <a:buChar char="■"/>
            </a:pPr>
            <a:r>
              <a:rPr lang="en-US" sz="2400" dirty="0"/>
              <a:t>Intermediate transshipment points are added between the sources and destinations.</a:t>
            </a:r>
          </a:p>
          <a:p>
            <a:pPr marL="342900" indent="-342900" eaLnBrk="1" hangingPunct="1">
              <a:spcBef>
                <a:spcPct val="35000"/>
              </a:spcBef>
              <a:buClr>
                <a:schemeClr val="tx2"/>
              </a:buClr>
              <a:buFont typeface="Garamond" pitchFamily="18" charset="0"/>
              <a:buChar char="■"/>
            </a:pPr>
            <a:r>
              <a:rPr lang="en-US" sz="2400" dirty="0"/>
              <a:t>Items may be transported from:</a:t>
            </a:r>
          </a:p>
          <a:p>
            <a:pPr marL="742950" lvl="1" indent="-285750"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2400" dirty="0"/>
              <a:t>Sources through transshipment points to destinations</a:t>
            </a:r>
          </a:p>
          <a:p>
            <a:pPr marL="742950" lvl="1" indent="-285750"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2400" dirty="0"/>
              <a:t>One source to another</a:t>
            </a:r>
          </a:p>
          <a:p>
            <a:pPr marL="742950" lvl="1" indent="-285750"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2400" dirty="0"/>
              <a:t>One transshipment point to another</a:t>
            </a:r>
          </a:p>
          <a:p>
            <a:pPr marL="742950" lvl="1" indent="-285750"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2400" dirty="0"/>
              <a:t>One destination to another</a:t>
            </a:r>
          </a:p>
          <a:p>
            <a:pPr marL="742950" lvl="1" indent="-285750"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2400" dirty="0"/>
              <a:t>Directly from sources to destinations</a:t>
            </a:r>
          </a:p>
          <a:p>
            <a:pPr marL="742950" lvl="1" indent="-285750"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2400" dirty="0"/>
              <a:t>Some combination of these</a:t>
            </a:r>
          </a:p>
          <a:p>
            <a:pPr marL="742950" lvl="1" indent="-285750" eaLnBrk="1" hangingPunct="1">
              <a:spcBef>
                <a:spcPct val="35000"/>
              </a:spcBef>
              <a:buFontTx/>
              <a:buBlip>
                <a:blip r:embed="rId3"/>
              </a:buBlip>
            </a:pPr>
            <a:endParaRPr lang="en-US" sz="2400" dirty="0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33400" y="2613744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grpSp>
        <p:nvGrpSpPr>
          <p:cNvPr id="33798" name="Group 65"/>
          <p:cNvGrpSpPr>
            <a:grpSpLocks/>
          </p:cNvGrpSpPr>
          <p:nvPr/>
        </p:nvGrpSpPr>
        <p:grpSpPr bwMode="auto">
          <a:xfrm>
            <a:off x="6444208" y="4149080"/>
            <a:ext cx="2578100" cy="1616070"/>
            <a:chOff x="5778500" y="4025900"/>
            <a:chExt cx="3060700" cy="1628120"/>
          </a:xfrm>
        </p:grpSpPr>
        <p:grpSp>
          <p:nvGrpSpPr>
            <p:cNvPr id="33800" name="Group 60"/>
            <p:cNvGrpSpPr>
              <a:grpSpLocks/>
            </p:cNvGrpSpPr>
            <p:nvPr/>
          </p:nvGrpSpPr>
          <p:grpSpPr bwMode="auto">
            <a:xfrm>
              <a:off x="5778500" y="4025900"/>
              <a:ext cx="3060700" cy="1628120"/>
              <a:chOff x="5778500" y="4025900"/>
              <a:chExt cx="3060700" cy="1628120"/>
            </a:xfrm>
          </p:grpSpPr>
          <p:sp>
            <p:nvSpPr>
              <p:cNvPr id="33802" name="TextBox 8"/>
              <p:cNvSpPr txBox="1">
                <a:spLocks noChangeArrowheads="1"/>
              </p:cNvSpPr>
              <p:nvPr/>
            </p:nvSpPr>
            <p:spPr bwMode="auto">
              <a:xfrm>
                <a:off x="5778500" y="4191000"/>
                <a:ext cx="482600" cy="52322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algn="ctr"/>
                <a:r>
                  <a:rPr lang="en-US" sz="2800" b="1"/>
                  <a:t>S</a:t>
                </a:r>
                <a:r>
                  <a:rPr lang="en-US" sz="2800" b="1" baseline="-25000"/>
                  <a:t>1</a:t>
                </a:r>
              </a:p>
            </p:txBody>
          </p:sp>
          <p:sp>
            <p:nvSpPr>
              <p:cNvPr id="33803" name="TextBox 9"/>
              <p:cNvSpPr txBox="1">
                <a:spLocks noChangeArrowheads="1"/>
              </p:cNvSpPr>
              <p:nvPr/>
            </p:nvSpPr>
            <p:spPr bwMode="auto">
              <a:xfrm>
                <a:off x="5778500" y="5130800"/>
                <a:ext cx="482600" cy="52322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algn="ctr"/>
                <a:r>
                  <a:rPr lang="en-US" sz="2800" b="1"/>
                  <a:t>S</a:t>
                </a:r>
                <a:r>
                  <a:rPr lang="en-US" sz="2800" b="1" baseline="-25000"/>
                  <a:t>2</a:t>
                </a:r>
              </a:p>
            </p:txBody>
          </p:sp>
          <p:sp>
            <p:nvSpPr>
              <p:cNvPr id="33804" name="TextBox 10"/>
              <p:cNvSpPr txBox="1">
                <a:spLocks noChangeArrowheads="1"/>
              </p:cNvSpPr>
              <p:nvPr/>
            </p:nvSpPr>
            <p:spPr bwMode="auto">
              <a:xfrm>
                <a:off x="8267700" y="4597400"/>
                <a:ext cx="571500" cy="52322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algn="ctr"/>
                <a:r>
                  <a:rPr lang="en-US" sz="2800" b="1"/>
                  <a:t>D</a:t>
                </a:r>
                <a:r>
                  <a:rPr lang="en-US" sz="2800" b="1" baseline="-25000"/>
                  <a:t>1</a:t>
                </a:r>
              </a:p>
            </p:txBody>
          </p:sp>
          <p:grpSp>
            <p:nvGrpSpPr>
              <p:cNvPr id="33805" name="Group 15"/>
              <p:cNvGrpSpPr>
                <a:grpSpLocks/>
              </p:cNvGrpSpPr>
              <p:nvPr/>
            </p:nvGrpSpPr>
            <p:grpSpPr bwMode="auto">
              <a:xfrm>
                <a:off x="6997700" y="4025900"/>
                <a:ext cx="609600" cy="823178"/>
                <a:chOff x="6870700" y="4013200"/>
                <a:chExt cx="558800" cy="823178"/>
              </a:xfrm>
            </p:grpSpPr>
            <p:sp>
              <p:nvSpPr>
                <p:cNvPr id="33818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6896100" y="4025900"/>
                  <a:ext cx="482600" cy="8104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pPr algn="ctr"/>
                  <a:r>
                    <a:rPr lang="en-US" sz="2800" b="1">
                      <a:solidFill>
                        <a:srgbClr val="FF0000"/>
                      </a:solidFill>
                    </a:rPr>
                    <a:t>T</a:t>
                  </a:r>
                  <a:r>
                    <a:rPr lang="en-US" sz="2800" b="1" baseline="-2500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33819" name="Oval 13"/>
                <p:cNvSpPr>
                  <a:spLocks noChangeArrowheads="1"/>
                </p:cNvSpPr>
                <p:nvPr/>
              </p:nvSpPr>
              <p:spPr bwMode="auto">
                <a:xfrm>
                  <a:off x="6870700" y="4013200"/>
                  <a:ext cx="558800" cy="533400"/>
                </a:xfrm>
                <a:prstGeom prst="ellips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3806" name="Group 16"/>
              <p:cNvGrpSpPr>
                <a:grpSpLocks/>
              </p:cNvGrpSpPr>
              <p:nvPr/>
            </p:nvGrpSpPr>
            <p:grpSpPr bwMode="auto">
              <a:xfrm>
                <a:off x="6959600" y="4978400"/>
                <a:ext cx="787400" cy="637520"/>
                <a:chOff x="6870700" y="5067300"/>
                <a:chExt cx="558800" cy="535920"/>
              </a:xfrm>
            </p:grpSpPr>
            <p:sp>
              <p:nvSpPr>
                <p:cNvPr id="33816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6896100" y="5080000"/>
                  <a:ext cx="482600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pPr algn="ctr"/>
                  <a:r>
                    <a:rPr lang="en-US" sz="2800" b="1">
                      <a:solidFill>
                        <a:srgbClr val="FF0000"/>
                      </a:solidFill>
                    </a:rPr>
                    <a:t>T</a:t>
                  </a:r>
                  <a:r>
                    <a:rPr lang="en-US" sz="2800" b="1" baseline="-25000">
                      <a:solidFill>
                        <a:srgbClr val="FF0000"/>
                      </a:solidFill>
                    </a:rPr>
                    <a:t>2</a:t>
                  </a:r>
                </a:p>
              </p:txBody>
            </p:sp>
            <p:sp>
              <p:nvSpPr>
                <p:cNvPr id="33817" name="Oval 14"/>
                <p:cNvSpPr>
                  <a:spLocks noChangeArrowheads="1"/>
                </p:cNvSpPr>
                <p:nvPr/>
              </p:nvSpPr>
              <p:spPr bwMode="auto">
                <a:xfrm>
                  <a:off x="6870700" y="5067300"/>
                  <a:ext cx="558800" cy="533400"/>
                </a:xfrm>
                <a:prstGeom prst="ellips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cxnSp>
            <p:nvCxnSpPr>
              <p:cNvPr id="33807" name="Curved Connector 19"/>
              <p:cNvCxnSpPr>
                <a:cxnSpLocks noChangeShapeType="1"/>
                <a:stCxn id="33802" idx="3"/>
                <a:endCxn id="33819" idx="2"/>
              </p:cNvCxnSpPr>
              <p:nvPr/>
            </p:nvCxnSpPr>
            <p:spPr bwMode="auto">
              <a:xfrm flipV="1">
                <a:off x="6261100" y="4292600"/>
                <a:ext cx="736600" cy="160010"/>
              </a:xfrm>
              <a:prstGeom prst="curvedConnector3">
                <a:avLst>
                  <a:gd name="adj1" fmla="val 50000"/>
                </a:avLst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08" name="Curved Connector 20"/>
              <p:cNvCxnSpPr>
                <a:cxnSpLocks noChangeShapeType="1"/>
                <a:stCxn id="33803" idx="2"/>
                <a:endCxn id="33817" idx="4"/>
              </p:cNvCxnSpPr>
              <p:nvPr/>
            </p:nvCxnSpPr>
            <p:spPr bwMode="auto">
              <a:xfrm rot="5400000" flipH="1" flipV="1">
                <a:off x="6666001" y="4966721"/>
                <a:ext cx="41098" cy="1333500"/>
              </a:xfrm>
              <a:prstGeom prst="curvedConnector3">
                <a:avLst>
                  <a:gd name="adj1" fmla="val -834347"/>
                </a:avLst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09" name="Curved Connector 21"/>
              <p:cNvCxnSpPr>
                <a:cxnSpLocks noChangeShapeType="1"/>
                <a:stCxn id="33819" idx="6"/>
                <a:endCxn id="33804" idx="0"/>
              </p:cNvCxnSpPr>
              <p:nvPr/>
            </p:nvCxnSpPr>
            <p:spPr bwMode="auto">
              <a:xfrm>
                <a:off x="7607300" y="4292600"/>
                <a:ext cx="946150" cy="304800"/>
              </a:xfrm>
              <a:prstGeom prst="curvedConnector2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10" name="Curved Connector 22"/>
              <p:cNvCxnSpPr>
                <a:cxnSpLocks noChangeShapeType="1"/>
                <a:stCxn id="33817" idx="6"/>
                <a:endCxn id="33804" idx="1"/>
              </p:cNvCxnSpPr>
              <p:nvPr/>
            </p:nvCxnSpPr>
            <p:spPr bwMode="auto">
              <a:xfrm flipV="1">
                <a:off x="7747000" y="4859010"/>
                <a:ext cx="520700" cy="436651"/>
              </a:xfrm>
              <a:prstGeom prst="curvedConnector3">
                <a:avLst>
                  <a:gd name="adj1" fmla="val 50000"/>
                </a:avLst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11" name="Curved Connector 29"/>
              <p:cNvCxnSpPr>
                <a:cxnSpLocks noChangeShapeType="1"/>
                <a:stCxn id="33803" idx="0"/>
                <a:endCxn id="33802" idx="2"/>
              </p:cNvCxnSpPr>
              <p:nvPr/>
            </p:nvCxnSpPr>
            <p:spPr bwMode="auto">
              <a:xfrm rot="5400000" flipH="1" flipV="1">
                <a:off x="5811510" y="4922510"/>
                <a:ext cx="416580" cy="1588"/>
              </a:xfrm>
              <a:prstGeom prst="curvedConnector3">
                <a:avLst>
                  <a:gd name="adj1" fmla="val 50000"/>
                </a:avLst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12" name="Curved Connector 33"/>
              <p:cNvCxnSpPr>
                <a:cxnSpLocks noChangeShapeType="1"/>
                <a:stCxn id="33802" idx="1"/>
                <a:endCxn id="33803" idx="1"/>
              </p:cNvCxnSpPr>
              <p:nvPr/>
            </p:nvCxnSpPr>
            <p:spPr bwMode="auto">
              <a:xfrm rot="10800000" flipV="1">
                <a:off x="5778500" y="4452610"/>
                <a:ext cx="1588" cy="939800"/>
              </a:xfrm>
              <a:prstGeom prst="curvedConnector3">
                <a:avLst>
                  <a:gd name="adj1" fmla="val 14395468"/>
                </a:avLst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13" name="Curved Connector 35"/>
              <p:cNvCxnSpPr>
                <a:cxnSpLocks noChangeShapeType="1"/>
                <a:stCxn id="33819" idx="4"/>
                <a:endCxn id="33817" idx="0"/>
              </p:cNvCxnSpPr>
              <p:nvPr/>
            </p:nvCxnSpPr>
            <p:spPr bwMode="auto">
              <a:xfrm rot="16200000" flipH="1">
                <a:off x="7118350" y="4743450"/>
                <a:ext cx="419100" cy="50800"/>
              </a:xfrm>
              <a:prstGeom prst="curvedConnector3">
                <a:avLst>
                  <a:gd name="adj1" fmla="val 50000"/>
                </a:avLst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14" name="Curved Connector 37"/>
              <p:cNvCxnSpPr>
                <a:cxnSpLocks noChangeShapeType="1"/>
                <a:stCxn id="33817" idx="2"/>
                <a:endCxn id="33819" idx="3"/>
              </p:cNvCxnSpPr>
              <p:nvPr/>
            </p:nvCxnSpPr>
            <p:spPr bwMode="auto">
              <a:xfrm rot="10800000" flipH="1">
                <a:off x="6959600" y="4481185"/>
                <a:ext cx="127374" cy="814476"/>
              </a:xfrm>
              <a:prstGeom prst="curvedConnector4">
                <a:avLst>
                  <a:gd name="adj1" fmla="val -179472"/>
                  <a:gd name="adj2" fmla="val 64681"/>
                </a:avLst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15" name="Curved Connector 39"/>
              <p:cNvCxnSpPr>
                <a:cxnSpLocks noChangeShapeType="1"/>
                <a:stCxn id="33802" idx="0"/>
                <a:endCxn id="33804" idx="0"/>
              </p:cNvCxnSpPr>
              <p:nvPr/>
            </p:nvCxnSpPr>
            <p:spPr bwMode="auto">
              <a:xfrm rot="16200000" flipH="1">
                <a:off x="7083425" y="3127375"/>
                <a:ext cx="406400" cy="2533650"/>
              </a:xfrm>
              <a:prstGeom prst="curvedConnector3">
                <a:avLst>
                  <a:gd name="adj1" fmla="val -56250"/>
                </a:avLst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3801" name="Curved Connector 62"/>
            <p:cNvCxnSpPr>
              <a:cxnSpLocks noChangeShapeType="1"/>
              <a:stCxn id="33803" idx="2"/>
              <a:endCxn id="33804" idx="2"/>
            </p:cNvCxnSpPr>
            <p:nvPr/>
          </p:nvCxnSpPr>
          <p:spPr bwMode="auto">
            <a:xfrm rot="5400000" flipH="1" flipV="1">
              <a:off x="7019925" y="4120495"/>
              <a:ext cx="533400" cy="2533650"/>
            </a:xfrm>
            <a:prstGeom prst="curvedConnector3">
              <a:avLst>
                <a:gd name="adj1" fmla="val -100000"/>
              </a:avLst>
            </a:prstGeom>
            <a:noFill/>
            <a:ln w="317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2627784" y="115094"/>
            <a:ext cx="6097116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3600" b="1" dirty="0"/>
              <a:t>The Transshipment Model: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7653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4515"/>
            <a:ext cx="8711952" cy="493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1607533" y="5916687"/>
            <a:ext cx="6996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2400" dirty="0"/>
              <a:t>Network of Transportation Routes for Wheat Shipments</a:t>
            </a:r>
          </a:p>
        </p:txBody>
      </p:sp>
      <p:sp>
        <p:nvSpPr>
          <p:cNvPr id="21510" name="Line 9"/>
          <p:cNvSpPr>
            <a:spLocks noChangeShapeType="1"/>
          </p:cNvSpPr>
          <p:nvPr/>
        </p:nvSpPr>
        <p:spPr bwMode="auto">
          <a:xfrm>
            <a:off x="2298700" y="3086100"/>
            <a:ext cx="2336800" cy="13335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07332" y="174526"/>
            <a:ext cx="631314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3200" b="1" dirty="0"/>
              <a:t>Transshipment Model</a:t>
            </a:r>
          </a:p>
          <a:p>
            <a:pPr algn="ctr" eaLnBrk="1" hangingPunct="1"/>
            <a:r>
              <a:rPr lang="en-US" sz="2600" b="1" dirty="0"/>
              <a:t>Extending this problem …</a:t>
            </a:r>
          </a:p>
        </p:txBody>
      </p:sp>
    </p:spTree>
    <p:extLst>
      <p:ext uri="{BB962C8B-B14F-4D97-AF65-F5344CB8AC3E}">
        <p14:creationId xmlns:p14="http://schemas.microsoft.com/office/powerpoint/2010/main" val="3064144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339752" y="55662"/>
            <a:ext cx="6804248" cy="1141090"/>
          </a:xfrm>
        </p:spPr>
        <p:txBody>
          <a:bodyPr/>
          <a:lstStyle/>
          <a:p>
            <a:pPr algn="ctr"/>
            <a:r>
              <a:rPr lang="da-DK" dirty="0"/>
              <a:t>Supply Chain Network Design</a:t>
            </a:r>
            <a:br>
              <a:rPr lang="da-DK" dirty="0"/>
            </a:br>
            <a:r>
              <a:rPr lang="da-DK" sz="2400" dirty="0"/>
              <a:t>Improving System Efficiency</a:t>
            </a:r>
            <a:endParaRPr lang="en-US" sz="2400" dirty="0"/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 b="1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 b="1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 b="1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 b="1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 b="1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fld id="{45192762-34CF-4790-8F73-389F1DA30B59}" type="slidenum">
              <a:rPr lang="en-US" sz="1000" b="0" smtClean="0">
                <a:solidFill>
                  <a:srgbClr val="898989"/>
                </a:solidFill>
                <a:latin typeface="Gill Sans MT" pitchFamily="34" charset="0"/>
              </a:rPr>
              <a:pPr eaLnBrk="1" hangingPunct="1"/>
              <a:t>3</a:t>
            </a:fld>
            <a:endParaRPr lang="en-US" sz="1000" b="0">
              <a:solidFill>
                <a:srgbClr val="898989"/>
              </a:solidFill>
              <a:latin typeface="Gill Sans MT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58417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a-DK" sz="2600" dirty="0"/>
              <a:t>Optimizing </a:t>
            </a:r>
            <a:r>
              <a:rPr lang="da-DK" sz="2600" dirty="0" err="1"/>
              <a:t>logistics</a:t>
            </a:r>
            <a:r>
              <a:rPr lang="da-DK" sz="2600" dirty="0"/>
              <a:t> </a:t>
            </a:r>
            <a:r>
              <a:rPr lang="da-DK" sz="2600" dirty="0" err="1"/>
              <a:t>network</a:t>
            </a:r>
            <a:endParaRPr lang="da-DK" sz="2600" dirty="0"/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600" dirty="0"/>
              <a:t>Optimizing </a:t>
            </a:r>
            <a:r>
              <a:rPr lang="da-DK" sz="2600" dirty="0" err="1"/>
              <a:t>network</a:t>
            </a:r>
            <a:r>
              <a:rPr lang="da-DK" sz="2600" dirty="0"/>
              <a:t> </a:t>
            </a:r>
            <a:r>
              <a:rPr lang="da-DK" sz="2600" dirty="0" err="1"/>
              <a:t>nodal</a:t>
            </a:r>
            <a:r>
              <a:rPr lang="da-DK" sz="2600" dirty="0"/>
              <a:t> points and inter-</a:t>
            </a:r>
            <a:r>
              <a:rPr lang="da-DK" sz="2600" dirty="0" err="1"/>
              <a:t>related</a:t>
            </a:r>
            <a:r>
              <a:rPr lang="da-DK" sz="2600" dirty="0"/>
              <a:t> transport flows.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08920"/>
            <a:ext cx="4248472" cy="353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356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269875" y="1268760"/>
            <a:ext cx="8602663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35000"/>
              </a:spcBef>
            </a:pPr>
            <a:r>
              <a:rPr lang="en-US" sz="2800" dirty="0"/>
              <a:t>	Extension of the transportation model in which intermediate transshipment points are added between sources and destinations.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014295"/>
              </p:ext>
            </p:extLst>
          </p:nvPr>
        </p:nvGraphicFramePr>
        <p:xfrm>
          <a:off x="419100" y="3112244"/>
          <a:ext cx="8826500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ocument" r:id="rId4" imgW="7383307" imgH="1320982" progId="Word.Document.8">
                  <p:embed/>
                </p:oleObj>
              </mc:Choice>
              <mc:Fallback>
                <p:oleObj name="Document" r:id="rId4" imgW="7383307" imgH="1320982" progId="Word.Document.8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3112244"/>
                        <a:ext cx="8826500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15"/>
          <p:cNvSpPr txBox="1">
            <a:spLocks noChangeArrowheads="1"/>
          </p:cNvSpPr>
          <p:nvPr/>
        </p:nvSpPr>
        <p:spPr bwMode="auto">
          <a:xfrm>
            <a:off x="517525" y="3888978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2000" dirty="0"/>
              <a:t>1. Nebraska</a:t>
            </a:r>
          </a:p>
        </p:txBody>
      </p:sp>
      <p:sp>
        <p:nvSpPr>
          <p:cNvPr id="2058" name="Text Box 16"/>
          <p:cNvSpPr txBox="1">
            <a:spLocks noChangeArrowheads="1"/>
          </p:cNvSpPr>
          <p:nvPr/>
        </p:nvSpPr>
        <p:spPr bwMode="auto">
          <a:xfrm>
            <a:off x="504825" y="4181078"/>
            <a:ext cx="1358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2000"/>
              <a:t>2. Colorado</a:t>
            </a:r>
          </a:p>
        </p:txBody>
      </p:sp>
      <p:sp>
        <p:nvSpPr>
          <p:cNvPr id="2059" name="Text Box 18"/>
          <p:cNvSpPr txBox="1">
            <a:spLocks noChangeArrowheads="1"/>
          </p:cNvSpPr>
          <p:nvPr/>
        </p:nvSpPr>
        <p:spPr bwMode="auto">
          <a:xfrm>
            <a:off x="3298825" y="2712641"/>
            <a:ext cx="1687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2000" dirty="0">
                <a:solidFill>
                  <a:schemeClr val="folHlink"/>
                </a:solidFill>
              </a:rPr>
              <a:t>Shipping Costs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507332" y="174526"/>
            <a:ext cx="631314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3200" b="1" dirty="0"/>
              <a:t>Transshipment Model</a:t>
            </a:r>
          </a:p>
          <a:p>
            <a:pPr algn="ctr" eaLnBrk="1" hangingPunct="1"/>
            <a:r>
              <a:rPr lang="en-US" sz="2600" b="1" dirty="0"/>
              <a:t>Problem Definition and Data 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0D6418C4-7561-4AC9-936E-E12DB9638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644" y="4668233"/>
            <a:ext cx="3171476" cy="178510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tabLst>
                <a:tab pos="457200" algn="l"/>
                <a:tab pos="2057400" algn="l"/>
                <a:tab pos="3543300" algn="l"/>
                <a:tab pos="53213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tabLst>
                <a:tab pos="457200" algn="l"/>
                <a:tab pos="2057400" algn="l"/>
                <a:tab pos="3543300" algn="l"/>
                <a:tab pos="53213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tabLst>
                <a:tab pos="457200" algn="l"/>
                <a:tab pos="2057400" algn="l"/>
                <a:tab pos="3543300" algn="l"/>
                <a:tab pos="53213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tabLst>
                <a:tab pos="457200" algn="l"/>
                <a:tab pos="2057400" algn="l"/>
                <a:tab pos="3543300" algn="l"/>
                <a:tab pos="53213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tabLst>
                <a:tab pos="457200" algn="l"/>
                <a:tab pos="2057400" algn="l"/>
                <a:tab pos="3543300" algn="l"/>
                <a:tab pos="53213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57400" algn="l"/>
                <a:tab pos="3543300" algn="l"/>
                <a:tab pos="53213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57400" algn="l"/>
                <a:tab pos="3543300" algn="l"/>
                <a:tab pos="53213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57400" algn="l"/>
                <a:tab pos="3543300" algn="l"/>
                <a:tab pos="53213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57400" algn="l"/>
                <a:tab pos="3543300" algn="l"/>
                <a:tab pos="53213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u="sng" dirty="0"/>
              <a:t>Farm	Supply</a:t>
            </a:r>
            <a:endParaRPr lang="en-US" sz="2000" b="1" dirty="0"/>
          </a:p>
          <a:p>
            <a:pPr>
              <a:spcBef>
                <a:spcPct val="50000"/>
              </a:spcBef>
            </a:pPr>
            <a:r>
              <a:rPr lang="en-US" sz="2000" dirty="0"/>
              <a:t>1. Nebraska	300</a:t>
            </a:r>
          </a:p>
          <a:p>
            <a:pPr>
              <a:spcBef>
                <a:spcPct val="50000"/>
              </a:spcBef>
            </a:pPr>
            <a:r>
              <a:rPr lang="en-US" sz="2000" u="sng" dirty="0"/>
              <a:t>2. Colorado	300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	Total                600 tons</a:t>
            </a:r>
            <a:endParaRPr lang="en-US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24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221031"/>
              </p:ext>
            </p:extLst>
          </p:nvPr>
        </p:nvGraphicFramePr>
        <p:xfrm>
          <a:off x="705296" y="5022676"/>
          <a:ext cx="83312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Document" r:id="rId4" imgW="7666906" imgH="1743163" progId="Word.Document.8">
                  <p:embed/>
                </p:oleObj>
              </mc:Choice>
              <mc:Fallback>
                <p:oleObj name="Document" r:id="rId4" imgW="7666906" imgH="1743163" progId="Word.Document.8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296" y="5022676"/>
                        <a:ext cx="833120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269875" y="1358726"/>
            <a:ext cx="8602663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35000"/>
              </a:spcBef>
            </a:pPr>
            <a:r>
              <a:rPr lang="en-US" dirty="0"/>
              <a:t>	How many tons of wheat to transport from each grain elevator to each mill on a monthly basis in order to minimize the total cost of transportation?</a:t>
            </a:r>
          </a:p>
        </p:txBody>
      </p:sp>
      <p:grpSp>
        <p:nvGrpSpPr>
          <p:cNvPr id="1030" name="Group 11"/>
          <p:cNvGrpSpPr>
            <a:grpSpLocks/>
          </p:cNvGrpSpPr>
          <p:nvPr/>
        </p:nvGrpSpPr>
        <p:grpSpPr bwMode="auto">
          <a:xfrm>
            <a:off x="1352996" y="2660476"/>
            <a:ext cx="7200900" cy="2246313"/>
            <a:chOff x="901700" y="2184400"/>
            <a:chExt cx="7200900" cy="2246769"/>
          </a:xfrm>
        </p:grpSpPr>
        <p:sp>
          <p:nvSpPr>
            <p:cNvPr id="1032" name="Text Box 3"/>
            <p:cNvSpPr txBox="1">
              <a:spLocks noChangeArrowheads="1"/>
            </p:cNvSpPr>
            <p:nvPr/>
          </p:nvSpPr>
          <p:spPr bwMode="auto">
            <a:xfrm>
              <a:off x="901700" y="2184400"/>
              <a:ext cx="7200900" cy="2246769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tabLst>
                  <a:tab pos="457200" algn="l"/>
                  <a:tab pos="2057400" algn="l"/>
                  <a:tab pos="3543300" algn="l"/>
                  <a:tab pos="5321300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tabLst>
                  <a:tab pos="457200" algn="l"/>
                  <a:tab pos="2057400" algn="l"/>
                  <a:tab pos="3543300" algn="l"/>
                  <a:tab pos="5321300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tabLst>
                  <a:tab pos="457200" algn="l"/>
                  <a:tab pos="2057400" algn="l"/>
                  <a:tab pos="3543300" algn="l"/>
                  <a:tab pos="5321300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tabLst>
                  <a:tab pos="457200" algn="l"/>
                  <a:tab pos="2057400" algn="l"/>
                  <a:tab pos="3543300" algn="l"/>
                  <a:tab pos="5321300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tabLst>
                  <a:tab pos="457200" algn="l"/>
                  <a:tab pos="2057400" algn="l"/>
                  <a:tab pos="3543300" algn="l"/>
                  <a:tab pos="5321300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2057400" algn="l"/>
                  <a:tab pos="3543300" algn="l"/>
                  <a:tab pos="5321300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2057400" algn="l"/>
                  <a:tab pos="3543300" algn="l"/>
                  <a:tab pos="5321300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2057400" algn="l"/>
                  <a:tab pos="3543300" algn="l"/>
                  <a:tab pos="5321300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2057400" algn="l"/>
                  <a:tab pos="3543300" algn="l"/>
                  <a:tab pos="5321300" algn="l"/>
                </a:tabLs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u="sng" dirty="0"/>
                <a:t>Grain Elevator</a:t>
              </a:r>
              <a:r>
                <a:rPr lang="en-US" sz="2000" dirty="0"/>
                <a:t>         		      </a:t>
              </a:r>
              <a:r>
                <a:rPr lang="en-US" sz="2000" u="sng" dirty="0"/>
                <a:t>Mill </a:t>
              </a:r>
              <a:r>
                <a:rPr lang="en-US" sz="2000" dirty="0"/>
                <a:t>              </a:t>
              </a:r>
              <a:r>
                <a:rPr lang="en-US" sz="2000" u="sng" dirty="0"/>
                <a:t>Demand</a:t>
              </a:r>
              <a:endParaRPr lang="en-US" sz="2000" dirty="0"/>
            </a:p>
            <a:p>
              <a:pPr>
                <a:spcBef>
                  <a:spcPct val="50000"/>
                </a:spcBef>
              </a:pPr>
              <a:r>
                <a:rPr lang="en-US" sz="2000" dirty="0"/>
                <a:t>1. Kansas City		A. Chicago	220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/>
                <a:t>2. Omaha                 		B. St. Louis	100</a:t>
              </a:r>
            </a:p>
            <a:p>
              <a:pPr>
                <a:spcBef>
                  <a:spcPct val="50000"/>
                </a:spcBef>
              </a:pPr>
              <a:r>
                <a:rPr lang="en-US" sz="2000" u="sng" dirty="0"/>
                <a:t>3. Des Moines       		C. Cincinnati	300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/>
                <a:t>			Total          600 tons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1033" name="Straight Connector 10"/>
            <p:cNvCxnSpPr>
              <a:cxnSpLocks noChangeShapeType="1"/>
            </p:cNvCxnSpPr>
            <p:nvPr/>
          </p:nvCxnSpPr>
          <p:spPr bwMode="auto">
            <a:xfrm rot="16200000" flipH="1">
              <a:off x="3041650" y="3295650"/>
              <a:ext cx="2235200" cy="1270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507332" y="174526"/>
            <a:ext cx="631314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3200" b="1" dirty="0"/>
              <a:t>Transshipment Model</a:t>
            </a:r>
          </a:p>
          <a:p>
            <a:pPr algn="ctr" eaLnBrk="1" hangingPunct="1"/>
            <a:r>
              <a:rPr lang="en-US" sz="2600" b="1" dirty="0"/>
              <a:t>Problem Definition and Data </a:t>
            </a:r>
          </a:p>
        </p:txBody>
      </p:sp>
    </p:spTree>
    <p:extLst>
      <p:ext uri="{BB962C8B-B14F-4D97-AF65-F5344CB8AC3E}">
        <p14:creationId xmlns:p14="http://schemas.microsoft.com/office/powerpoint/2010/main" val="3877157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ChangeArrowheads="1"/>
          </p:cNvSpPr>
          <p:nvPr/>
        </p:nvSpPr>
        <p:spPr bwMode="auto">
          <a:xfrm>
            <a:off x="1790700" y="1447800"/>
            <a:ext cx="5562600" cy="434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19" name="Picture 5" descr="06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011120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2122437" y="5994400"/>
            <a:ext cx="6049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2400">
                <a:cs typeface="Times" charset="0"/>
              </a:rPr>
              <a:t>Network </a:t>
            </a:r>
            <a:r>
              <a:rPr lang="en-US" sz="2400" dirty="0">
                <a:cs typeface="Times" charset="0"/>
              </a:rPr>
              <a:t>of Transshipment Routes</a:t>
            </a:r>
            <a:r>
              <a:rPr lang="en-US" sz="2400" dirty="0"/>
              <a:t>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07332" y="174526"/>
            <a:ext cx="631314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3200" b="1" dirty="0"/>
              <a:t>Transshipment Model</a:t>
            </a:r>
          </a:p>
          <a:p>
            <a:pPr algn="ctr" eaLnBrk="1" hangingPunct="1"/>
            <a:r>
              <a:rPr lang="en-US" sz="2600" b="1" dirty="0"/>
              <a:t>Transshipment Network Routes</a:t>
            </a:r>
          </a:p>
        </p:txBody>
      </p:sp>
    </p:spTree>
    <p:extLst>
      <p:ext uri="{BB962C8B-B14F-4D97-AF65-F5344CB8AC3E}">
        <p14:creationId xmlns:p14="http://schemas.microsoft.com/office/powerpoint/2010/main" val="2851014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381000" y="1268760"/>
            <a:ext cx="83820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9144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tabLst>
                <a:tab pos="9144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2400" dirty="0"/>
              <a:t>Minimize Z =	$16x</a:t>
            </a:r>
            <a:r>
              <a:rPr lang="en-US" sz="2400" baseline="-25000" dirty="0"/>
              <a:t>13</a:t>
            </a:r>
            <a:r>
              <a:rPr lang="en-US" sz="2400" dirty="0"/>
              <a:t> + 10x</a:t>
            </a:r>
            <a:r>
              <a:rPr lang="en-US" sz="2400" baseline="-25000" dirty="0"/>
              <a:t>14</a:t>
            </a:r>
            <a:r>
              <a:rPr lang="en-US" sz="2400" dirty="0"/>
              <a:t> + 12x</a:t>
            </a:r>
            <a:r>
              <a:rPr lang="en-US" sz="2400" baseline="-25000" dirty="0"/>
              <a:t>15</a:t>
            </a:r>
            <a:r>
              <a:rPr lang="en-US" sz="2400" dirty="0"/>
              <a:t> + 15x</a:t>
            </a:r>
            <a:r>
              <a:rPr lang="en-US" sz="2400" baseline="-25000" dirty="0"/>
              <a:t>23</a:t>
            </a:r>
            <a:r>
              <a:rPr lang="en-US" sz="2400" dirty="0"/>
              <a:t> + 14x</a:t>
            </a:r>
            <a:r>
              <a:rPr lang="en-US" sz="2400" baseline="-25000" dirty="0"/>
              <a:t>24</a:t>
            </a:r>
            <a:r>
              <a:rPr lang="en-US" sz="2400" dirty="0"/>
              <a:t> </a:t>
            </a:r>
          </a:p>
          <a:p>
            <a:r>
              <a:rPr lang="en-US" sz="2400" dirty="0"/>
              <a:t>		+ 17x</a:t>
            </a:r>
            <a:r>
              <a:rPr lang="en-US" sz="2400" baseline="-25000" dirty="0"/>
              <a:t>25</a:t>
            </a:r>
            <a:r>
              <a:rPr lang="en-US" sz="2400" dirty="0"/>
              <a:t> + 6x</a:t>
            </a:r>
            <a:r>
              <a:rPr lang="en-US" sz="2400" baseline="-25000" dirty="0"/>
              <a:t>36</a:t>
            </a:r>
            <a:r>
              <a:rPr lang="en-US" sz="2400" dirty="0"/>
              <a:t> + 8x</a:t>
            </a:r>
            <a:r>
              <a:rPr lang="en-US" sz="2400" baseline="-25000" dirty="0"/>
              <a:t>37</a:t>
            </a:r>
            <a:r>
              <a:rPr lang="en-US" sz="2400" dirty="0"/>
              <a:t> + 10x</a:t>
            </a:r>
            <a:r>
              <a:rPr lang="en-US" sz="2400" baseline="-25000" dirty="0"/>
              <a:t>38 </a:t>
            </a:r>
            <a:r>
              <a:rPr lang="en-US" sz="2400" dirty="0"/>
              <a:t>+ 7x</a:t>
            </a:r>
            <a:r>
              <a:rPr lang="en-US" sz="2400" baseline="-25000" dirty="0"/>
              <a:t>46</a:t>
            </a:r>
            <a:r>
              <a:rPr lang="en-US" sz="2400" dirty="0"/>
              <a:t> + 11x</a:t>
            </a:r>
            <a:r>
              <a:rPr lang="en-US" sz="2400" baseline="-25000" dirty="0"/>
              <a:t>47</a:t>
            </a:r>
            <a:r>
              <a:rPr lang="en-US" sz="2400" dirty="0"/>
              <a:t> </a:t>
            </a:r>
          </a:p>
          <a:p>
            <a:r>
              <a:rPr lang="en-US" sz="2400" dirty="0"/>
              <a:t>		+ 11x</a:t>
            </a:r>
            <a:r>
              <a:rPr lang="en-US" sz="2400" baseline="-25000" dirty="0"/>
              <a:t>48</a:t>
            </a:r>
            <a:r>
              <a:rPr lang="en-US" sz="2400" dirty="0"/>
              <a:t> + 4x</a:t>
            </a:r>
            <a:r>
              <a:rPr lang="en-US" sz="2400" baseline="-25000" dirty="0"/>
              <a:t>56</a:t>
            </a:r>
            <a:r>
              <a:rPr lang="en-US" sz="2400" dirty="0"/>
              <a:t> + 5x</a:t>
            </a:r>
            <a:r>
              <a:rPr lang="en-US" sz="2400" baseline="-25000" dirty="0"/>
              <a:t>57</a:t>
            </a:r>
            <a:r>
              <a:rPr lang="en-US" sz="2400" dirty="0"/>
              <a:t> + 12x</a:t>
            </a:r>
            <a:r>
              <a:rPr lang="en-US" sz="2400" baseline="-25000" dirty="0"/>
              <a:t>58</a:t>
            </a:r>
            <a:endParaRPr lang="en-US" sz="2400" dirty="0"/>
          </a:p>
          <a:p>
            <a:pPr>
              <a:spcBef>
                <a:spcPct val="35000"/>
              </a:spcBef>
            </a:pPr>
            <a:r>
              <a:rPr lang="en-US" sz="2400" dirty="0"/>
              <a:t>subject to: </a:t>
            </a:r>
          </a:p>
          <a:p>
            <a:r>
              <a:rPr lang="en-US" sz="2400" dirty="0"/>
              <a:t>	x</a:t>
            </a:r>
            <a:r>
              <a:rPr lang="en-US" sz="2400" baseline="-25000" dirty="0"/>
              <a:t>13</a:t>
            </a:r>
            <a:r>
              <a:rPr lang="en-US" sz="2400" dirty="0"/>
              <a:t> + x</a:t>
            </a:r>
            <a:r>
              <a:rPr lang="en-US" sz="2400" baseline="-25000" dirty="0"/>
              <a:t>14</a:t>
            </a:r>
            <a:r>
              <a:rPr lang="en-US" sz="2400" dirty="0"/>
              <a:t> + x</a:t>
            </a:r>
            <a:r>
              <a:rPr lang="en-US" sz="2400" baseline="-25000" dirty="0"/>
              <a:t>15</a:t>
            </a:r>
            <a:r>
              <a:rPr lang="en-US" sz="2400" dirty="0"/>
              <a:t> = 300</a:t>
            </a:r>
          </a:p>
          <a:p>
            <a:r>
              <a:rPr lang="en-US" sz="2400" dirty="0"/>
              <a:t>	x</a:t>
            </a:r>
            <a:r>
              <a:rPr lang="en-US" sz="2400" baseline="-25000" dirty="0"/>
              <a:t>23  </a:t>
            </a:r>
            <a:r>
              <a:rPr lang="en-US" sz="2400" dirty="0"/>
              <a:t>+ x</a:t>
            </a:r>
            <a:r>
              <a:rPr lang="en-US" sz="2400" baseline="-25000" dirty="0"/>
              <a:t>24</a:t>
            </a:r>
            <a:r>
              <a:rPr lang="en-US" sz="2400" dirty="0"/>
              <a:t> + x</a:t>
            </a:r>
            <a:r>
              <a:rPr lang="en-US" sz="2400" baseline="-25000" dirty="0"/>
              <a:t>25</a:t>
            </a:r>
            <a:r>
              <a:rPr lang="en-US" sz="2400" dirty="0"/>
              <a:t> = 300</a:t>
            </a:r>
          </a:p>
          <a:p>
            <a:r>
              <a:rPr lang="en-US" sz="2400" dirty="0"/>
              <a:t>	x</a:t>
            </a:r>
            <a:r>
              <a:rPr lang="en-US" sz="2400" baseline="-25000" dirty="0"/>
              <a:t>36</a:t>
            </a:r>
            <a:r>
              <a:rPr lang="en-US" sz="2400" dirty="0"/>
              <a:t> + x</a:t>
            </a:r>
            <a:r>
              <a:rPr lang="en-US" sz="2400" baseline="-25000" dirty="0"/>
              <a:t>46</a:t>
            </a:r>
            <a:r>
              <a:rPr lang="en-US" sz="2400" dirty="0"/>
              <a:t> + x</a:t>
            </a:r>
            <a:r>
              <a:rPr lang="en-US" sz="2400" baseline="-25000" dirty="0"/>
              <a:t>56</a:t>
            </a:r>
            <a:r>
              <a:rPr lang="en-US" sz="2400" dirty="0"/>
              <a:t> = 200</a:t>
            </a:r>
          </a:p>
          <a:p>
            <a:r>
              <a:rPr lang="en-US" sz="2400" dirty="0"/>
              <a:t>	x</a:t>
            </a:r>
            <a:r>
              <a:rPr lang="en-US" sz="2400" baseline="-25000" dirty="0"/>
              <a:t>37 </a:t>
            </a:r>
            <a:r>
              <a:rPr lang="en-US" sz="2400" dirty="0"/>
              <a:t>+ x</a:t>
            </a:r>
            <a:r>
              <a:rPr lang="en-US" sz="2400" baseline="-25000" dirty="0"/>
              <a:t>47</a:t>
            </a:r>
            <a:r>
              <a:rPr lang="en-US" sz="2400" dirty="0"/>
              <a:t> + x</a:t>
            </a:r>
            <a:r>
              <a:rPr lang="en-US" sz="2400" baseline="-25000" dirty="0"/>
              <a:t>57</a:t>
            </a:r>
            <a:r>
              <a:rPr lang="en-US" sz="2400" dirty="0"/>
              <a:t> = 100	</a:t>
            </a:r>
          </a:p>
          <a:p>
            <a:r>
              <a:rPr lang="en-US" sz="2400" dirty="0"/>
              <a:t>	x</a:t>
            </a:r>
            <a:r>
              <a:rPr lang="en-US" sz="2400" baseline="-25000" dirty="0"/>
              <a:t>38</a:t>
            </a:r>
            <a:r>
              <a:rPr lang="en-US" sz="2400" dirty="0"/>
              <a:t> + x</a:t>
            </a:r>
            <a:r>
              <a:rPr lang="en-US" sz="2400" baseline="-25000" dirty="0"/>
              <a:t>48</a:t>
            </a:r>
            <a:r>
              <a:rPr lang="en-US" sz="2400" dirty="0"/>
              <a:t> + x</a:t>
            </a:r>
            <a:r>
              <a:rPr lang="en-US" sz="2400" baseline="-25000" dirty="0"/>
              <a:t>58</a:t>
            </a:r>
            <a:r>
              <a:rPr lang="en-US" sz="2400" dirty="0"/>
              <a:t> = 300</a:t>
            </a:r>
          </a:p>
          <a:p>
            <a:r>
              <a:rPr lang="en-US" sz="2400" dirty="0"/>
              <a:t>	x</a:t>
            </a:r>
            <a:r>
              <a:rPr lang="en-US" sz="2400" baseline="-25000" dirty="0"/>
              <a:t>13</a:t>
            </a:r>
            <a:r>
              <a:rPr lang="en-US" sz="2400" dirty="0"/>
              <a:t> + x</a:t>
            </a:r>
            <a:r>
              <a:rPr lang="en-US" sz="2400" baseline="-25000" dirty="0"/>
              <a:t>23</a:t>
            </a:r>
            <a:r>
              <a:rPr lang="en-US" sz="2400" dirty="0"/>
              <a:t> - x</a:t>
            </a:r>
            <a:r>
              <a:rPr lang="en-US" sz="2400" baseline="-25000" dirty="0"/>
              <a:t>36</a:t>
            </a:r>
            <a:r>
              <a:rPr lang="en-US" sz="2400" dirty="0"/>
              <a:t> - x</a:t>
            </a:r>
            <a:r>
              <a:rPr lang="en-US" sz="2400" baseline="-25000" dirty="0"/>
              <a:t>37</a:t>
            </a:r>
            <a:r>
              <a:rPr lang="en-US" sz="2400" dirty="0"/>
              <a:t> - x</a:t>
            </a:r>
            <a:r>
              <a:rPr lang="en-US" sz="2400" baseline="-25000" dirty="0"/>
              <a:t>38 </a:t>
            </a:r>
            <a:r>
              <a:rPr lang="en-US" sz="2400" dirty="0"/>
              <a:t> = 0</a:t>
            </a:r>
          </a:p>
          <a:p>
            <a:r>
              <a:rPr lang="en-US" sz="2400" dirty="0"/>
              <a:t>	x</a:t>
            </a:r>
            <a:r>
              <a:rPr lang="en-US" sz="2400" baseline="-25000" dirty="0"/>
              <a:t>14 </a:t>
            </a:r>
            <a:r>
              <a:rPr lang="en-US" sz="2400" dirty="0"/>
              <a:t>+ x</a:t>
            </a:r>
            <a:r>
              <a:rPr lang="en-US" sz="2400" baseline="-25000" dirty="0"/>
              <a:t>24</a:t>
            </a:r>
            <a:r>
              <a:rPr lang="en-US" sz="2400" dirty="0"/>
              <a:t> - x</a:t>
            </a:r>
            <a:r>
              <a:rPr lang="en-US" sz="2400" baseline="-25000" dirty="0"/>
              <a:t>46</a:t>
            </a:r>
            <a:r>
              <a:rPr lang="en-US" sz="2400" dirty="0"/>
              <a:t> - x</a:t>
            </a:r>
            <a:r>
              <a:rPr lang="en-US" sz="2400" baseline="-25000" dirty="0"/>
              <a:t>47</a:t>
            </a:r>
            <a:r>
              <a:rPr lang="en-US" sz="2400" dirty="0"/>
              <a:t> - x</a:t>
            </a:r>
            <a:r>
              <a:rPr lang="en-US" sz="2400" baseline="-25000" dirty="0"/>
              <a:t>48</a:t>
            </a:r>
            <a:r>
              <a:rPr lang="en-US" sz="2400" dirty="0"/>
              <a:t> = 0</a:t>
            </a:r>
          </a:p>
          <a:p>
            <a:r>
              <a:rPr lang="en-US" sz="2400" dirty="0"/>
              <a:t>	x</a:t>
            </a:r>
            <a:r>
              <a:rPr lang="en-US" sz="2400" baseline="-25000" dirty="0"/>
              <a:t>15</a:t>
            </a:r>
            <a:r>
              <a:rPr lang="en-US" sz="2400" dirty="0"/>
              <a:t> + x</a:t>
            </a:r>
            <a:r>
              <a:rPr lang="en-US" sz="2400" baseline="-25000" dirty="0"/>
              <a:t>25</a:t>
            </a:r>
            <a:r>
              <a:rPr lang="en-US" sz="2400" dirty="0"/>
              <a:t> - x</a:t>
            </a:r>
            <a:r>
              <a:rPr lang="en-US" sz="2400" baseline="-25000" dirty="0"/>
              <a:t>56</a:t>
            </a:r>
            <a:r>
              <a:rPr lang="en-US" sz="2400" dirty="0"/>
              <a:t> - x</a:t>
            </a:r>
            <a:r>
              <a:rPr lang="en-US" sz="2400" baseline="-25000" dirty="0"/>
              <a:t>57</a:t>
            </a:r>
            <a:r>
              <a:rPr lang="en-US" sz="2400" dirty="0"/>
              <a:t> - x</a:t>
            </a:r>
            <a:r>
              <a:rPr lang="en-US" sz="2400" baseline="-25000" dirty="0"/>
              <a:t>58</a:t>
            </a:r>
            <a:r>
              <a:rPr lang="en-US" sz="2400" dirty="0"/>
              <a:t> = 0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x</a:t>
            </a:r>
            <a:r>
              <a:rPr lang="en-US" sz="2400" baseline="-25000" dirty="0" err="1"/>
              <a:t>ij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</a:t>
            </a:r>
            <a:r>
              <a:rPr lang="en-US" sz="2400" dirty="0"/>
              <a:t> 0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07332" y="174526"/>
            <a:ext cx="631314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3200" b="1" dirty="0"/>
              <a:t>Transshipment Model</a:t>
            </a:r>
          </a:p>
          <a:p>
            <a:pPr algn="ctr" eaLnBrk="1" hangingPunct="1"/>
            <a:r>
              <a:rPr lang="en-US" sz="2600" b="1" dirty="0"/>
              <a:t>Model Formulation </a:t>
            </a:r>
          </a:p>
        </p:txBody>
      </p:sp>
    </p:spTree>
    <p:extLst>
      <p:ext uri="{BB962C8B-B14F-4D97-AF65-F5344CB8AC3E}">
        <p14:creationId xmlns:p14="http://schemas.microsoft.com/office/powerpoint/2010/main" val="1942758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8" descr="F:\POM\Chapter 6\AAIOQKN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64" y="1772816"/>
            <a:ext cx="8229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07332" y="174526"/>
            <a:ext cx="631314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3200" b="1" dirty="0"/>
              <a:t>Transshipment Model</a:t>
            </a:r>
          </a:p>
          <a:p>
            <a:pPr algn="ctr" eaLnBrk="1" hangingPunct="1"/>
            <a:r>
              <a:rPr lang="en-US" sz="2600" b="1" dirty="0"/>
              <a:t>Computer Solution – 1 of 3</a:t>
            </a:r>
          </a:p>
        </p:txBody>
      </p:sp>
    </p:spTree>
    <p:extLst>
      <p:ext uri="{BB962C8B-B14F-4D97-AF65-F5344CB8AC3E}">
        <p14:creationId xmlns:p14="http://schemas.microsoft.com/office/powerpoint/2010/main" val="933049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8" descr="F:\POM\Chapter 6\AAFQRGS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30933"/>
            <a:ext cx="82296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07332" y="174526"/>
            <a:ext cx="631314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3200" b="1" dirty="0"/>
              <a:t>Transshipment Model</a:t>
            </a:r>
          </a:p>
          <a:p>
            <a:pPr algn="ctr" eaLnBrk="1" hangingPunct="1"/>
            <a:r>
              <a:rPr lang="en-US" sz="2600" b="1" dirty="0"/>
              <a:t>Computer Solution – 2 of 3</a:t>
            </a:r>
          </a:p>
        </p:txBody>
      </p:sp>
    </p:spTree>
    <p:extLst>
      <p:ext uri="{BB962C8B-B14F-4D97-AF65-F5344CB8AC3E}">
        <p14:creationId xmlns:p14="http://schemas.microsoft.com/office/powerpoint/2010/main" val="909655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7" descr="F:\POM\Chapter 6\AAFQRGT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812" y="1340768"/>
            <a:ext cx="56515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07332" y="174526"/>
            <a:ext cx="631314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3200" b="1" dirty="0"/>
              <a:t>Transshipment Model</a:t>
            </a:r>
          </a:p>
          <a:p>
            <a:pPr algn="ctr" eaLnBrk="1" hangingPunct="1"/>
            <a:r>
              <a:rPr lang="en-US" sz="2600" b="1" dirty="0"/>
              <a:t>Computer Solution – 3 of 3</a:t>
            </a:r>
          </a:p>
        </p:txBody>
      </p:sp>
    </p:spTree>
    <p:extLst>
      <p:ext uri="{BB962C8B-B14F-4D97-AF65-F5344CB8AC3E}">
        <p14:creationId xmlns:p14="http://schemas.microsoft.com/office/powerpoint/2010/main" val="2206410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269875" y="1314450"/>
            <a:ext cx="8602663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da-DK" sz="2400" dirty="0"/>
              <a:t>Adirondack Paper Mills Inc., has </a:t>
            </a:r>
            <a:r>
              <a:rPr lang="da-DK" sz="2400" dirty="0" err="1"/>
              <a:t>paper</a:t>
            </a:r>
            <a:r>
              <a:rPr lang="da-DK" sz="2400" dirty="0"/>
              <a:t> </a:t>
            </a:r>
            <a:r>
              <a:rPr lang="da-DK" sz="2400" dirty="0" err="1"/>
              <a:t>plants</a:t>
            </a:r>
            <a:r>
              <a:rPr lang="da-DK" sz="2400" dirty="0"/>
              <a:t> in Augusta, Maine, and </a:t>
            </a:r>
            <a:r>
              <a:rPr lang="da-DK" sz="2400" dirty="0" err="1"/>
              <a:t>Tupper</a:t>
            </a:r>
            <a:r>
              <a:rPr lang="da-DK" sz="2400" dirty="0"/>
              <a:t> Lake, New York. </a:t>
            </a:r>
            <a:r>
              <a:rPr lang="da-DK" sz="2400" dirty="0" err="1"/>
              <a:t>Warehouse</a:t>
            </a:r>
            <a:r>
              <a:rPr lang="da-DK" sz="2400" dirty="0"/>
              <a:t> </a:t>
            </a:r>
            <a:r>
              <a:rPr lang="da-DK" sz="2400" dirty="0" err="1"/>
              <a:t>facilities</a:t>
            </a:r>
            <a:r>
              <a:rPr lang="da-DK" sz="2400" dirty="0"/>
              <a:t> are </a:t>
            </a:r>
            <a:r>
              <a:rPr lang="da-DK" sz="2400" dirty="0" err="1"/>
              <a:t>located</a:t>
            </a:r>
            <a:r>
              <a:rPr lang="da-DK" sz="2400" dirty="0"/>
              <a:t> in Albany, New York, and Portsmouth, New Hampshire. </a:t>
            </a:r>
            <a:r>
              <a:rPr lang="da-DK" sz="2400" dirty="0" err="1"/>
              <a:t>Distributors</a:t>
            </a:r>
            <a:r>
              <a:rPr lang="da-DK" sz="2400" dirty="0"/>
              <a:t> are </a:t>
            </a:r>
            <a:r>
              <a:rPr lang="da-DK" sz="2400" dirty="0" err="1"/>
              <a:t>located</a:t>
            </a:r>
            <a:r>
              <a:rPr lang="da-DK" sz="2400" dirty="0"/>
              <a:t> in Boston, New York, and Philadelphia. The plant </a:t>
            </a:r>
            <a:r>
              <a:rPr lang="da-DK" sz="2400" dirty="0" err="1"/>
              <a:t>capacities</a:t>
            </a:r>
            <a:r>
              <a:rPr lang="da-DK" sz="2400" dirty="0"/>
              <a:t> and </a:t>
            </a:r>
            <a:r>
              <a:rPr lang="da-DK" sz="2400" dirty="0" err="1"/>
              <a:t>distributor</a:t>
            </a:r>
            <a:r>
              <a:rPr lang="da-DK" sz="2400" dirty="0"/>
              <a:t> </a:t>
            </a:r>
            <a:r>
              <a:rPr lang="da-DK" sz="2400" dirty="0" err="1"/>
              <a:t>demands</a:t>
            </a:r>
            <a:r>
              <a:rPr lang="da-DK" sz="2400" dirty="0"/>
              <a:t> for </a:t>
            </a:r>
            <a:r>
              <a:rPr lang="da-DK" sz="2400" dirty="0" err="1"/>
              <a:t>next</a:t>
            </a:r>
            <a:r>
              <a:rPr lang="da-DK" sz="2400" dirty="0"/>
              <a:t> </a:t>
            </a:r>
            <a:r>
              <a:rPr lang="da-DK" sz="2400" dirty="0" err="1"/>
              <a:t>month</a:t>
            </a:r>
            <a:r>
              <a:rPr lang="da-DK" sz="2400" dirty="0"/>
              <a:t> are as </a:t>
            </a:r>
            <a:r>
              <a:rPr lang="da-DK" sz="2400" dirty="0" err="1"/>
              <a:t>follows</a:t>
            </a:r>
            <a:r>
              <a:rPr lang="da-DK" sz="2400" dirty="0"/>
              <a:t>:</a:t>
            </a:r>
          </a:p>
          <a:p>
            <a:pPr eaLnBrk="1" hangingPunct="1">
              <a:spcBef>
                <a:spcPct val="35000"/>
              </a:spcBef>
            </a:pPr>
            <a:r>
              <a:rPr lang="da-DK" sz="2400" dirty="0"/>
              <a:t>	</a:t>
            </a:r>
            <a:endParaRPr lang="en-US" sz="2400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07332" y="174526"/>
            <a:ext cx="631314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3200" b="1" dirty="0"/>
              <a:t>Transshipment Model</a:t>
            </a:r>
          </a:p>
          <a:p>
            <a:pPr algn="ctr" eaLnBrk="1" hangingPunct="1"/>
            <a:r>
              <a:rPr lang="en-US" sz="2600" b="1" dirty="0"/>
              <a:t>Problem 2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1" y="3645024"/>
            <a:ext cx="8699219" cy="302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8660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269875" y="1303610"/>
            <a:ext cx="8602663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en-US" sz="2400" dirty="0"/>
              <a:t>The unit transportation costs ($) for shipments from the two plants to the two warehouses and from the two warehouses to the three distributors are as follows. Determine the minimum-cost shipping schedule for the problem.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07332" y="174526"/>
            <a:ext cx="631314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3200" b="1" dirty="0"/>
              <a:t>Transportation Model</a:t>
            </a:r>
          </a:p>
          <a:p>
            <a:pPr algn="ctr" eaLnBrk="1" hangingPunct="1"/>
            <a:r>
              <a:rPr lang="en-US" sz="2600" b="1" dirty="0"/>
              <a:t>Problem 2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210" y="2924944"/>
            <a:ext cx="443503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11877"/>
            <a:ext cx="6327339" cy="192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352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492896"/>
            <a:ext cx="6192688" cy="1470025"/>
          </a:xfrm>
        </p:spPr>
        <p:txBody>
          <a:bodyPr/>
          <a:lstStyle/>
          <a:p>
            <a:pPr algn="ctr"/>
            <a:r>
              <a:rPr lang="en-GB" sz="4800" dirty="0"/>
              <a:t>Group Exercise</a:t>
            </a:r>
          </a:p>
        </p:txBody>
      </p:sp>
    </p:spTree>
    <p:extLst>
      <p:ext uri="{BB962C8B-B14F-4D97-AF65-F5344CB8AC3E}">
        <p14:creationId xmlns:p14="http://schemas.microsoft.com/office/powerpoint/2010/main" val="2981667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 b="1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 b="1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 b="1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 b="1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 b="1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fld id="{45192762-34CF-4790-8F73-389F1DA30B59}" type="slidenum">
              <a:rPr lang="en-US" sz="1000" b="0" smtClean="0">
                <a:solidFill>
                  <a:srgbClr val="898989"/>
                </a:solidFill>
                <a:latin typeface="Gill Sans MT" pitchFamily="34" charset="0"/>
              </a:rPr>
              <a:pPr eaLnBrk="1" hangingPunct="1"/>
              <a:t>4</a:t>
            </a:fld>
            <a:endParaRPr lang="en-US" sz="1000" b="0">
              <a:solidFill>
                <a:srgbClr val="898989"/>
              </a:solidFill>
              <a:latin typeface="Gill Sans MT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9248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a-DK" sz="3200" dirty="0"/>
              <a:t>Optimizing </a:t>
            </a:r>
            <a:r>
              <a:rPr lang="da-DK" sz="3200" dirty="0" err="1"/>
              <a:t>logistics</a:t>
            </a:r>
            <a:r>
              <a:rPr lang="da-DK" sz="3200" dirty="0"/>
              <a:t> </a:t>
            </a:r>
            <a:r>
              <a:rPr lang="da-DK" sz="3200" dirty="0" err="1"/>
              <a:t>network</a:t>
            </a:r>
            <a:endParaRPr lang="da-DK" sz="3200" dirty="0"/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a-DK" dirty="0" err="1"/>
              <a:t>Typical</a:t>
            </a:r>
            <a:r>
              <a:rPr lang="da-DK" dirty="0"/>
              <a:t> studies show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restructuring</a:t>
            </a:r>
            <a:r>
              <a:rPr lang="da-DK" dirty="0"/>
              <a:t> the </a:t>
            </a:r>
            <a:r>
              <a:rPr lang="da-DK" dirty="0" err="1"/>
              <a:t>logistics</a:t>
            </a:r>
            <a:r>
              <a:rPr lang="da-DK" dirty="0"/>
              <a:t> </a:t>
            </a:r>
            <a:r>
              <a:rPr lang="da-DK" dirty="0" err="1"/>
              <a:t>network</a:t>
            </a:r>
            <a:r>
              <a:rPr lang="da-DK" dirty="0"/>
              <a:t> </a:t>
            </a:r>
            <a:r>
              <a:rPr lang="da-DK" dirty="0" err="1"/>
              <a:t>could</a:t>
            </a:r>
            <a:r>
              <a:rPr lang="da-DK" dirty="0"/>
              <a:t> </a:t>
            </a:r>
            <a:r>
              <a:rPr lang="da-DK" dirty="0" err="1"/>
              <a:t>result</a:t>
            </a:r>
            <a:r>
              <a:rPr lang="da-DK" dirty="0"/>
              <a:t> in 11% </a:t>
            </a:r>
            <a:r>
              <a:rPr lang="da-DK" dirty="0" err="1"/>
              <a:t>cost</a:t>
            </a:r>
            <a:r>
              <a:rPr lang="da-DK" dirty="0"/>
              <a:t> </a:t>
            </a:r>
            <a:r>
              <a:rPr lang="da-DK" dirty="0" err="1"/>
              <a:t>reduction</a:t>
            </a:r>
            <a:r>
              <a:rPr lang="da-DK" dirty="0"/>
              <a:t> and a 10% </a:t>
            </a:r>
            <a:r>
              <a:rPr lang="da-DK" dirty="0" err="1"/>
              <a:t>reduction</a:t>
            </a:r>
            <a:r>
              <a:rPr lang="da-DK" dirty="0"/>
              <a:t> in emissions.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a-DK" dirty="0"/>
              <a:t>Transport </a:t>
            </a:r>
            <a:r>
              <a:rPr lang="da-DK" dirty="0" err="1"/>
              <a:t>network</a:t>
            </a:r>
            <a:r>
              <a:rPr lang="da-DK" dirty="0"/>
              <a:t> </a:t>
            </a:r>
            <a:r>
              <a:rPr lang="da-DK" dirty="0" err="1"/>
              <a:t>restructuring</a:t>
            </a:r>
            <a:endParaRPr lang="da-DK" dirty="0"/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a-DK" sz="2200" dirty="0"/>
              <a:t>24% of </a:t>
            </a:r>
            <a:r>
              <a:rPr lang="da-DK" sz="2200" dirty="0" err="1"/>
              <a:t>goods</a:t>
            </a:r>
            <a:r>
              <a:rPr lang="da-DK" sz="2200" dirty="0"/>
              <a:t> </a:t>
            </a:r>
            <a:r>
              <a:rPr lang="da-DK" sz="2200" dirty="0" err="1"/>
              <a:t>vehicle</a:t>
            </a:r>
            <a:r>
              <a:rPr lang="da-DK" sz="2200" dirty="0"/>
              <a:t> </a:t>
            </a:r>
            <a:r>
              <a:rPr lang="da-DK" sz="2200" dirty="0" err="1"/>
              <a:t>kms</a:t>
            </a:r>
            <a:r>
              <a:rPr lang="da-DK" sz="2200" dirty="0"/>
              <a:t> in Europe are </a:t>
            </a:r>
            <a:r>
              <a:rPr lang="da-DK" sz="2200" dirty="0" err="1"/>
              <a:t>running</a:t>
            </a:r>
            <a:r>
              <a:rPr lang="da-DK" sz="2200" dirty="0"/>
              <a:t> </a:t>
            </a:r>
            <a:r>
              <a:rPr lang="da-DK" sz="2200" dirty="0" err="1"/>
              <a:t>empty</a:t>
            </a:r>
            <a:endParaRPr lang="da-DK" sz="2200" dirty="0"/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a-DK" sz="2200" dirty="0" err="1"/>
              <a:t>When</a:t>
            </a:r>
            <a:r>
              <a:rPr lang="da-DK" sz="2200" dirty="0"/>
              <a:t> </a:t>
            </a:r>
            <a:r>
              <a:rPr lang="da-DK" sz="2200" dirty="0" err="1"/>
              <a:t>carrying</a:t>
            </a:r>
            <a:r>
              <a:rPr lang="da-DK" sz="2200" dirty="0"/>
              <a:t> load, </a:t>
            </a:r>
            <a:r>
              <a:rPr lang="da-DK" sz="2200" dirty="0" err="1"/>
              <a:t>vehicles</a:t>
            </a:r>
            <a:r>
              <a:rPr lang="da-DK" sz="2200" dirty="0"/>
              <a:t> are </a:t>
            </a:r>
            <a:r>
              <a:rPr lang="da-DK" sz="2200" dirty="0" err="1"/>
              <a:t>typically</a:t>
            </a:r>
            <a:r>
              <a:rPr lang="da-DK" sz="2200" dirty="0"/>
              <a:t> </a:t>
            </a:r>
            <a:r>
              <a:rPr lang="da-DK" sz="2200" dirty="0" err="1"/>
              <a:t>only</a:t>
            </a:r>
            <a:r>
              <a:rPr lang="da-DK" sz="2200" dirty="0"/>
              <a:t> 57% </a:t>
            </a:r>
            <a:r>
              <a:rPr lang="da-DK" sz="2200" dirty="0" err="1"/>
              <a:t>loaded</a:t>
            </a:r>
            <a:r>
              <a:rPr lang="da-DK" sz="2200" dirty="0"/>
              <a:t> as a </a:t>
            </a:r>
            <a:r>
              <a:rPr lang="da-DK" sz="2200" dirty="0" err="1"/>
              <a:t>percentage</a:t>
            </a:r>
            <a:r>
              <a:rPr lang="da-DK" sz="2200" dirty="0"/>
              <a:t> of </a:t>
            </a:r>
            <a:r>
              <a:rPr lang="da-DK" sz="2200" dirty="0" err="1"/>
              <a:t>maximum</a:t>
            </a:r>
            <a:r>
              <a:rPr lang="da-DK" sz="2200" dirty="0"/>
              <a:t> </a:t>
            </a:r>
            <a:r>
              <a:rPr lang="da-DK" sz="2200" dirty="0" err="1"/>
              <a:t>gross</a:t>
            </a:r>
            <a:r>
              <a:rPr lang="da-DK" sz="2200" dirty="0"/>
              <a:t> </a:t>
            </a:r>
            <a:r>
              <a:rPr lang="da-DK" sz="2200" dirty="0" err="1"/>
              <a:t>weight</a:t>
            </a:r>
            <a:r>
              <a:rPr lang="da-DK" sz="2200" dirty="0"/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79712" y="199678"/>
            <a:ext cx="6804248" cy="1141090"/>
          </a:xfrm>
        </p:spPr>
        <p:txBody>
          <a:bodyPr/>
          <a:lstStyle/>
          <a:p>
            <a:pPr algn="ctr"/>
            <a:r>
              <a:rPr lang="da-DK" dirty="0"/>
              <a:t>Supply Chain Network Design</a:t>
            </a:r>
            <a:br>
              <a:rPr lang="da-DK" dirty="0"/>
            </a:br>
            <a:r>
              <a:rPr lang="da-DK" sz="2400" dirty="0"/>
              <a:t>Improving System Efficiency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3523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475656" y="2492896"/>
            <a:ext cx="6192688" cy="1470025"/>
          </a:xfrm>
        </p:spPr>
        <p:txBody>
          <a:bodyPr/>
          <a:lstStyle/>
          <a:p>
            <a:pPr algn="ctr"/>
            <a:r>
              <a:rPr lang="en-GB" sz="4800" dirty="0"/>
              <a:t>Darby</a:t>
            </a:r>
            <a:br>
              <a:rPr lang="en-GB" sz="4800" dirty="0"/>
            </a:br>
            <a:r>
              <a:rPr lang="en-GB" dirty="0"/>
              <a:t>Distribution System Design</a:t>
            </a:r>
          </a:p>
        </p:txBody>
      </p:sp>
    </p:spTree>
    <p:extLst>
      <p:ext uri="{BB962C8B-B14F-4D97-AF65-F5344CB8AC3E}">
        <p14:creationId xmlns:p14="http://schemas.microsoft.com/office/powerpoint/2010/main" val="546468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264696" cy="1143000"/>
          </a:xfrm>
        </p:spPr>
        <p:txBody>
          <a:bodyPr/>
          <a:lstStyle/>
          <a:p>
            <a:pPr algn="ctr"/>
            <a:r>
              <a:rPr lang="en-US" dirty="0"/>
              <a:t>Supply Chain Network Design Decisions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84784"/>
            <a:ext cx="7727950" cy="4610100"/>
          </a:xfrm>
        </p:spPr>
        <p:txBody>
          <a:bodyPr/>
          <a:lstStyle/>
          <a:p>
            <a:r>
              <a:rPr lang="en-US" dirty="0"/>
              <a:t>Facility role</a:t>
            </a:r>
          </a:p>
          <a:p>
            <a:pPr lvl="1"/>
            <a:r>
              <a:rPr lang="en-US" dirty="0"/>
              <a:t>What role, what processes?</a:t>
            </a:r>
          </a:p>
          <a:p>
            <a:r>
              <a:rPr lang="en-US" dirty="0"/>
              <a:t>Facility location</a:t>
            </a:r>
          </a:p>
          <a:p>
            <a:pPr lvl="1"/>
            <a:r>
              <a:rPr lang="en-US" dirty="0"/>
              <a:t>Where should facilities be located?</a:t>
            </a:r>
          </a:p>
          <a:p>
            <a:r>
              <a:rPr lang="en-US" dirty="0"/>
              <a:t>Capacity allocation</a:t>
            </a:r>
          </a:p>
          <a:p>
            <a:pPr lvl="1"/>
            <a:r>
              <a:rPr lang="en-US" dirty="0"/>
              <a:t>How much capacity at each facility?</a:t>
            </a:r>
          </a:p>
          <a:p>
            <a:r>
              <a:rPr lang="en-US" dirty="0"/>
              <a:t>Market and supply allocation</a:t>
            </a:r>
          </a:p>
          <a:p>
            <a:pPr lvl="1"/>
            <a:r>
              <a:rPr lang="en-US" dirty="0"/>
              <a:t>What markets? Which supply sources?</a:t>
            </a:r>
          </a:p>
        </p:txBody>
      </p:sp>
    </p:spTree>
    <p:extLst>
      <p:ext uri="{BB962C8B-B14F-4D97-AF65-F5344CB8AC3E}">
        <p14:creationId xmlns:p14="http://schemas.microsoft.com/office/powerpoint/2010/main" val="2773733825"/>
      </p:ext>
    </p:extLst>
  </p:cSld>
  <p:clrMapOvr>
    <a:masterClrMapping/>
  </p:clrMapOvr>
  <p:transition spd="slow">
    <p:pull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188640"/>
            <a:ext cx="6192688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Factors Influencing</a:t>
            </a:r>
            <a:br>
              <a:rPr lang="en-US" dirty="0"/>
            </a:br>
            <a:r>
              <a:rPr lang="en-US" dirty="0"/>
              <a:t>SC Network Design Decisions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241300" y="2276872"/>
            <a:ext cx="8477250" cy="1414512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What are the factors that affect Network Design?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79416"/>
            <a:ext cx="17430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120107"/>
      </p:ext>
    </p:extLst>
  </p:cSld>
  <p:clrMapOvr>
    <a:masterClrMapping/>
  </p:clrMapOvr>
  <p:transition spd="slow">
    <p:pull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76400"/>
            <a:ext cx="7727950" cy="4114800"/>
          </a:xfrm>
        </p:spPr>
        <p:txBody>
          <a:bodyPr/>
          <a:lstStyle/>
          <a:p>
            <a:r>
              <a:rPr lang="en-US"/>
              <a:t>Strategic factors</a:t>
            </a:r>
          </a:p>
          <a:p>
            <a:r>
              <a:rPr lang="en-US"/>
              <a:t>Technological factors</a:t>
            </a:r>
          </a:p>
          <a:p>
            <a:r>
              <a:rPr lang="en-US"/>
              <a:t>Macroeconomic factors</a:t>
            </a:r>
          </a:p>
          <a:p>
            <a:pPr lvl="1"/>
            <a:r>
              <a:rPr lang="en-US"/>
              <a:t>Tariffs and tax incentives</a:t>
            </a:r>
          </a:p>
          <a:p>
            <a:pPr lvl="1"/>
            <a:r>
              <a:rPr lang="en-US"/>
              <a:t>Exchange-rate and demand risk</a:t>
            </a:r>
          </a:p>
          <a:p>
            <a:pPr lvl="1"/>
            <a:r>
              <a:rPr lang="en-US"/>
              <a:t>Freight and fuel costs</a:t>
            </a:r>
          </a:p>
          <a:p>
            <a:r>
              <a:rPr lang="en-US"/>
              <a:t>Political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188640"/>
            <a:ext cx="6192688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Factors Influencing</a:t>
            </a:r>
            <a:br>
              <a:rPr lang="en-US" dirty="0"/>
            </a:br>
            <a:r>
              <a:rPr lang="en-US" dirty="0"/>
              <a:t>SC Network Design Decisions</a:t>
            </a:r>
          </a:p>
        </p:txBody>
      </p:sp>
    </p:spTree>
    <p:extLst>
      <p:ext uri="{BB962C8B-B14F-4D97-AF65-F5344CB8AC3E}">
        <p14:creationId xmlns:p14="http://schemas.microsoft.com/office/powerpoint/2010/main" val="2109635361"/>
      </p:ext>
    </p:extLst>
  </p:cSld>
  <p:clrMapOvr>
    <a:masterClrMapping/>
  </p:clrMapOvr>
  <p:transition spd="slow">
    <p:pull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964432"/>
            <a:ext cx="7727950" cy="3696816"/>
          </a:xfrm>
        </p:spPr>
        <p:txBody>
          <a:bodyPr/>
          <a:lstStyle/>
          <a:p>
            <a:r>
              <a:rPr lang="en-US" dirty="0"/>
              <a:t>Infrastructure factors</a:t>
            </a:r>
          </a:p>
          <a:p>
            <a:r>
              <a:rPr lang="en-US" dirty="0"/>
              <a:t>Competitive factors</a:t>
            </a:r>
          </a:p>
          <a:p>
            <a:pPr lvl="1"/>
            <a:r>
              <a:rPr lang="en-US" dirty="0"/>
              <a:t>Positive externalities between firms</a:t>
            </a:r>
          </a:p>
          <a:p>
            <a:pPr lvl="1"/>
            <a:r>
              <a:rPr lang="en-US" dirty="0"/>
              <a:t>Locating to split the market</a:t>
            </a:r>
          </a:p>
          <a:p>
            <a:r>
              <a:rPr lang="en-US" dirty="0"/>
              <a:t>Customer response time and local presence</a:t>
            </a:r>
          </a:p>
          <a:p>
            <a:r>
              <a:rPr lang="en-US" dirty="0"/>
              <a:t>Logistics and facility costs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27784" y="188640"/>
            <a:ext cx="6192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/>
              <a:t>Factors Influencing</a:t>
            </a:r>
            <a:br>
              <a:rPr lang="en-US" dirty="0"/>
            </a:br>
            <a:r>
              <a:rPr lang="en-US" dirty="0"/>
              <a:t>SC Network Design Decisions</a:t>
            </a:r>
          </a:p>
        </p:txBody>
      </p:sp>
    </p:spTree>
    <p:extLst>
      <p:ext uri="{BB962C8B-B14F-4D97-AF65-F5344CB8AC3E}">
        <p14:creationId xmlns:p14="http://schemas.microsoft.com/office/powerpoint/2010/main" val="1125261076"/>
      </p:ext>
    </p:extLst>
  </p:cSld>
  <p:clrMapOvr>
    <a:masterClrMapping/>
  </p:clrMapOvr>
  <p:transition spd="slow"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964432"/>
            <a:ext cx="7727950" cy="3696816"/>
          </a:xfrm>
        </p:spPr>
        <p:txBody>
          <a:bodyPr/>
          <a:lstStyle/>
          <a:p>
            <a:r>
              <a:rPr lang="en-US" dirty="0"/>
              <a:t>Production costs</a:t>
            </a:r>
          </a:p>
          <a:p>
            <a:r>
              <a:rPr lang="en-US" dirty="0"/>
              <a:t>Packaging costs</a:t>
            </a:r>
          </a:p>
          <a:p>
            <a:r>
              <a:rPr lang="en-US" dirty="0"/>
              <a:t>Transportation costs</a:t>
            </a:r>
          </a:p>
          <a:p>
            <a:r>
              <a:rPr lang="en-US" dirty="0"/>
              <a:t>Inventory costs</a:t>
            </a:r>
          </a:p>
          <a:p>
            <a:r>
              <a:rPr lang="en-US" dirty="0"/>
              <a:t>Warehousing costs</a:t>
            </a:r>
          </a:p>
          <a:p>
            <a:r>
              <a:rPr lang="en-US" dirty="0"/>
              <a:t>Information system costs</a:t>
            </a:r>
          </a:p>
          <a:p>
            <a:r>
              <a:rPr lang="en-US" dirty="0"/>
              <a:t>Lost sales cost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11760" y="188640"/>
            <a:ext cx="65527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/>
              <a:t>Factors Influencing</a:t>
            </a:r>
            <a:br>
              <a:rPr lang="en-US" dirty="0"/>
            </a:br>
            <a:r>
              <a:rPr lang="en-US" dirty="0"/>
              <a:t>SC Network Design Decisions - Costs</a:t>
            </a:r>
          </a:p>
        </p:txBody>
      </p:sp>
    </p:spTree>
    <p:extLst>
      <p:ext uri="{BB962C8B-B14F-4D97-AF65-F5344CB8AC3E}">
        <p14:creationId xmlns:p14="http://schemas.microsoft.com/office/powerpoint/2010/main" val="1028422428"/>
      </p:ext>
    </p:extLst>
  </p:cSld>
  <p:clrMapOvr>
    <a:masterClrMapping/>
  </p:clrMapOvr>
  <p:transition spd="slow">
    <p:strips/>
  </p:transition>
</p:sld>
</file>

<file path=ppt/theme/theme1.xml><?xml version="1.0" encoding="utf-8"?>
<a:theme xmlns:a="http://schemas.openxmlformats.org/drawingml/2006/main" name="1_Mod2013_Slide_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22096</TotalTime>
  <Words>1513</Words>
  <Application>Microsoft Office PowerPoint</Application>
  <PresentationFormat>On-screen Show (4:3)</PresentationFormat>
  <Paragraphs>246</Paragraphs>
  <Slides>40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Calibri</vt:lpstr>
      <vt:lpstr>Garamond</vt:lpstr>
      <vt:lpstr>Gill Sans MT</vt:lpstr>
      <vt:lpstr>Gotham HTF Bold</vt:lpstr>
      <vt:lpstr>Gotham HTF Book</vt:lpstr>
      <vt:lpstr>Tahoma</vt:lpstr>
      <vt:lpstr>Times New Roman</vt:lpstr>
      <vt:lpstr>Wingdings</vt:lpstr>
      <vt:lpstr>1_Mod2013_Slide_Cover</vt:lpstr>
      <vt:lpstr>2_Slide</vt:lpstr>
      <vt:lpstr>Document</vt:lpstr>
      <vt:lpstr>NETWORK DESIGN</vt:lpstr>
      <vt:lpstr>PowerPoint Presentation</vt:lpstr>
      <vt:lpstr>Supply Chain Network Design Improving System Efficiency</vt:lpstr>
      <vt:lpstr>Supply Chain Network Design Improving System Efficiency</vt:lpstr>
      <vt:lpstr>Supply Chain Network Design Decisions</vt:lpstr>
      <vt:lpstr>Factors Influencing SC Network Design Decisions</vt:lpstr>
      <vt:lpstr>Factors Influencing SC Network Design Decisions</vt:lpstr>
      <vt:lpstr>PowerPoint Presentation</vt:lpstr>
      <vt:lpstr>PowerPoint Presentation</vt:lpstr>
      <vt:lpstr>Framework  Supply Chain Network Design Decisions</vt:lpstr>
      <vt:lpstr>Framework  Supply Chain Network Design Decisions</vt:lpstr>
      <vt:lpstr>Framework  Supply Chain Network Design Decisions</vt:lpstr>
      <vt:lpstr>PowerPoint Presentation</vt:lpstr>
      <vt:lpstr>PowerPoint Presentation</vt:lpstr>
      <vt:lpstr> NETWORK OPTIMIZATION MODELS  Transportation models Transshipment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Exercise</vt:lpstr>
      <vt:lpstr>Darby Distribution System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</dc:creator>
  <cp:lastModifiedBy>Antony Paulraj</cp:lastModifiedBy>
  <cp:revision>1088</cp:revision>
  <cp:lastPrinted>2012-01-23T14:47:30Z</cp:lastPrinted>
  <dcterms:created xsi:type="dcterms:W3CDTF">2012-12-20T10:20:09Z</dcterms:created>
  <dcterms:modified xsi:type="dcterms:W3CDTF">2020-03-28T18:56:23Z</dcterms:modified>
</cp:coreProperties>
</file>