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4" r:id="rId1"/>
    <p:sldMasterId id="2147483759" r:id="rId2"/>
  </p:sldMasterIdLst>
  <p:notesMasterIdLst>
    <p:notesMasterId r:id="rId72"/>
  </p:notesMasterIdLst>
  <p:handoutMasterIdLst>
    <p:handoutMasterId r:id="rId73"/>
  </p:handoutMasterIdLst>
  <p:sldIdLst>
    <p:sldId id="258" r:id="rId3"/>
    <p:sldId id="336" r:id="rId4"/>
    <p:sldId id="337" r:id="rId5"/>
    <p:sldId id="338" r:id="rId6"/>
    <p:sldId id="339" r:id="rId7"/>
    <p:sldId id="340" r:id="rId8"/>
    <p:sldId id="341" r:id="rId9"/>
    <p:sldId id="342" r:id="rId10"/>
    <p:sldId id="343" r:id="rId11"/>
    <p:sldId id="344" r:id="rId12"/>
    <p:sldId id="345" r:id="rId13"/>
    <p:sldId id="346" r:id="rId14"/>
    <p:sldId id="347" r:id="rId15"/>
    <p:sldId id="348" r:id="rId16"/>
    <p:sldId id="349" r:id="rId17"/>
    <p:sldId id="350" r:id="rId18"/>
    <p:sldId id="351" r:id="rId19"/>
    <p:sldId id="352" r:id="rId20"/>
    <p:sldId id="353" r:id="rId21"/>
    <p:sldId id="354" r:id="rId22"/>
    <p:sldId id="355" r:id="rId23"/>
    <p:sldId id="356" r:id="rId24"/>
    <p:sldId id="357" r:id="rId25"/>
    <p:sldId id="358" r:id="rId26"/>
    <p:sldId id="359" r:id="rId27"/>
    <p:sldId id="360" r:id="rId28"/>
    <p:sldId id="361" r:id="rId29"/>
    <p:sldId id="362" r:id="rId30"/>
    <p:sldId id="363" r:id="rId31"/>
    <p:sldId id="364" r:id="rId32"/>
    <p:sldId id="365" r:id="rId33"/>
    <p:sldId id="366" r:id="rId34"/>
    <p:sldId id="367" r:id="rId35"/>
    <p:sldId id="368" r:id="rId36"/>
    <p:sldId id="369" r:id="rId37"/>
    <p:sldId id="370" r:id="rId38"/>
    <p:sldId id="371" r:id="rId39"/>
    <p:sldId id="372" r:id="rId40"/>
    <p:sldId id="373" r:id="rId41"/>
    <p:sldId id="374" r:id="rId42"/>
    <p:sldId id="375" r:id="rId43"/>
    <p:sldId id="376" r:id="rId44"/>
    <p:sldId id="377" r:id="rId45"/>
    <p:sldId id="378" r:id="rId46"/>
    <p:sldId id="379" r:id="rId47"/>
    <p:sldId id="380" r:id="rId48"/>
    <p:sldId id="381" r:id="rId49"/>
    <p:sldId id="382" r:id="rId50"/>
    <p:sldId id="383" r:id="rId51"/>
    <p:sldId id="384" r:id="rId52"/>
    <p:sldId id="385" r:id="rId53"/>
    <p:sldId id="386" r:id="rId54"/>
    <p:sldId id="387" r:id="rId55"/>
    <p:sldId id="388" r:id="rId56"/>
    <p:sldId id="389" r:id="rId57"/>
    <p:sldId id="390" r:id="rId58"/>
    <p:sldId id="391" r:id="rId59"/>
    <p:sldId id="392" r:id="rId60"/>
    <p:sldId id="393" r:id="rId61"/>
    <p:sldId id="394" r:id="rId62"/>
    <p:sldId id="395" r:id="rId63"/>
    <p:sldId id="396" r:id="rId64"/>
    <p:sldId id="397" r:id="rId65"/>
    <p:sldId id="398" r:id="rId66"/>
    <p:sldId id="399" r:id="rId67"/>
    <p:sldId id="400" r:id="rId68"/>
    <p:sldId id="401" r:id="rId69"/>
    <p:sldId id="402" r:id="rId70"/>
    <p:sldId id="403" r:id="rId71"/>
  </p:sldIdLst>
  <p:sldSz cx="9144000" cy="6858000" type="screen4x3"/>
  <p:notesSz cx="6858000" cy="9144000"/>
  <p:defaultTextStyle>
    <a:defPPr>
      <a:defRPr lang="it-IT"/>
    </a:defPPr>
    <a:lvl1pPr algn="l" defTabSz="457200" rtl="0" fontAlgn="base">
      <a:spcBef>
        <a:spcPct val="0"/>
      </a:spcBef>
      <a:spcAft>
        <a:spcPct val="0"/>
      </a:spcAft>
      <a:defRPr sz="2400" kern="1200">
        <a:solidFill>
          <a:schemeClr val="tx1"/>
        </a:solidFill>
        <a:latin typeface="Arial" pitchFamily="34" charset="0"/>
        <a:ea typeface="ヒラギノ角ゴ Pro W3"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ヒラギノ角ゴ Pro W3"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ヒラギノ角ゴ Pro W3"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ヒラギノ角ゴ Pro W3"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ヒラギノ角ゴ Pro W3" charset="-128"/>
        <a:cs typeface="+mn-cs"/>
      </a:defRPr>
    </a:lvl5pPr>
    <a:lvl6pPr marL="2286000" algn="l" defTabSz="914400" rtl="0" eaLnBrk="1" latinLnBrk="0" hangingPunct="1">
      <a:defRPr sz="2400" kern="1200">
        <a:solidFill>
          <a:schemeClr val="tx1"/>
        </a:solidFill>
        <a:latin typeface="Arial" pitchFamily="34" charset="0"/>
        <a:ea typeface="ヒラギノ角ゴ Pro W3" charset="-128"/>
        <a:cs typeface="+mn-cs"/>
      </a:defRPr>
    </a:lvl6pPr>
    <a:lvl7pPr marL="2743200" algn="l" defTabSz="914400" rtl="0" eaLnBrk="1" latinLnBrk="0" hangingPunct="1">
      <a:defRPr sz="2400" kern="1200">
        <a:solidFill>
          <a:schemeClr val="tx1"/>
        </a:solidFill>
        <a:latin typeface="Arial" pitchFamily="34" charset="0"/>
        <a:ea typeface="ヒラギノ角ゴ Pro W3" charset="-128"/>
        <a:cs typeface="+mn-cs"/>
      </a:defRPr>
    </a:lvl7pPr>
    <a:lvl8pPr marL="3200400" algn="l" defTabSz="914400" rtl="0" eaLnBrk="1" latinLnBrk="0" hangingPunct="1">
      <a:defRPr sz="2400" kern="1200">
        <a:solidFill>
          <a:schemeClr val="tx1"/>
        </a:solidFill>
        <a:latin typeface="Arial" pitchFamily="34" charset="0"/>
        <a:ea typeface="ヒラギノ角ゴ Pro W3" charset="-128"/>
        <a:cs typeface="+mn-cs"/>
      </a:defRPr>
    </a:lvl8pPr>
    <a:lvl9pPr marL="3657600" algn="l" defTabSz="914400" rtl="0" eaLnBrk="1" latinLnBrk="0" hangingPunct="1">
      <a:defRPr sz="2400" kern="1200">
        <a:solidFill>
          <a:schemeClr val="tx1"/>
        </a:solidFill>
        <a:latin typeface="Arial" pitchFamily="34" charset="0"/>
        <a:ea typeface="ヒラギノ角ゴ Pro W3" charset="-128"/>
        <a:cs typeface="+mn-cs"/>
      </a:defRPr>
    </a:lvl9pPr>
  </p:defaultTextStyle>
  <p:extLst>
    <p:ext uri="{EFAFB233-063F-42B5-8137-9DF3F51BA10A}">
      <p15:sldGuideLst xmlns:p15="http://schemas.microsoft.com/office/powerpoint/2012/main">
        <p15:guide id="1" orient="horz" pos="2163">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4338"/>
    <a:srgbClr val="F92912"/>
    <a:srgbClr val="F2A3C7"/>
    <a:srgbClr val="FA2907"/>
    <a:srgbClr val="EC0000"/>
    <a:srgbClr val="1F497D"/>
    <a:srgbClr val="907F7F"/>
    <a:srgbClr val="E1F9FF"/>
    <a:srgbClr val="968B7F"/>
    <a:srgbClr val="BB96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D083AE6-46FA-4A59-8FB0-9F97EB10719F}" styleName="Stile chiaro 3 - Color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9822" autoAdjust="0"/>
  </p:normalViewPr>
  <p:slideViewPr>
    <p:cSldViewPr snapToObjects="1">
      <p:cViewPr varScale="1">
        <p:scale>
          <a:sx n="90" d="100"/>
          <a:sy n="90" d="100"/>
        </p:scale>
        <p:origin x="888" y="60"/>
      </p:cViewPr>
      <p:guideLst>
        <p:guide orient="horz" pos="2163"/>
        <p:guide pos="2880"/>
      </p:guideLst>
    </p:cSldViewPr>
  </p:slideViewPr>
  <p:outlineViewPr>
    <p:cViewPr>
      <p:scale>
        <a:sx n="33" d="100"/>
        <a:sy n="33" d="100"/>
      </p:scale>
      <p:origin x="0" y="17664"/>
    </p:cViewPr>
  </p:outlineViewPr>
  <p:notesTextViewPr>
    <p:cViewPr>
      <p:scale>
        <a:sx n="100" d="100"/>
        <a:sy n="100" d="100"/>
      </p:scale>
      <p:origin x="0" y="0"/>
    </p:cViewPr>
  </p:notesTextViewPr>
  <p:sorterViewPr>
    <p:cViewPr>
      <p:scale>
        <a:sx n="75" d="100"/>
        <a:sy n="75" d="100"/>
      </p:scale>
      <p:origin x="0" y="0"/>
    </p:cViewPr>
  </p:sorterViewPr>
  <p:notesViewPr>
    <p:cSldViewPr snapToObjects="1">
      <p:cViewPr varScale="1">
        <p:scale>
          <a:sx n="53" d="100"/>
          <a:sy n="53" d="100"/>
        </p:scale>
        <p:origin x="-1888"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107" charset="0"/>
                <a:ea typeface="ヒラギノ角ゴ Pro W3" pitchFamily="-107" charset="-128"/>
                <a:cs typeface="ヒラギノ角ゴ Pro W3" pitchFamily="-107" charset="-128"/>
              </a:defRPr>
            </a:lvl1pPr>
          </a:lstStyle>
          <a:p>
            <a:pPr>
              <a:defRPr/>
            </a:pPr>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67FFD3A1-6F22-418A-A55C-E6174490BE7D}" type="datetime1">
              <a:rPr lang="it-IT"/>
              <a:pPr/>
              <a:t>30/03/2020</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107" charset="0"/>
                <a:ea typeface="ヒラギノ角ゴ Pro W3" pitchFamily="-107" charset="-128"/>
                <a:cs typeface="ヒラギノ角ゴ Pro W3" pitchFamily="-107" charset="-128"/>
              </a:defRPr>
            </a:lvl1pPr>
          </a:lstStyle>
          <a:p>
            <a:pPr>
              <a:defRPr/>
            </a:pPr>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8586969-6ACD-4F6E-A28F-0FA424315ED3}" type="slidenum">
              <a:rPr lang="it-IT"/>
              <a:pPr/>
              <a:t>‹#›</a:t>
            </a:fld>
            <a:endParaRPr lang="it-IT"/>
          </a:p>
        </p:txBody>
      </p:sp>
    </p:spTree>
    <p:extLst>
      <p:ext uri="{BB962C8B-B14F-4D97-AF65-F5344CB8AC3E}">
        <p14:creationId xmlns:p14="http://schemas.microsoft.com/office/powerpoint/2010/main" val="34754192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107" charset="0"/>
                <a:ea typeface="ヒラギノ角ゴ Pro W3" pitchFamily="-107" charset="-128"/>
                <a:cs typeface="ヒラギノ角ゴ Pro W3" pitchFamily="-107" charset="-128"/>
              </a:defRPr>
            </a:lvl1pPr>
          </a:lstStyle>
          <a:p>
            <a:pPr>
              <a:defRPr/>
            </a:pPr>
            <a:endParaRPr lang="it-IT"/>
          </a:p>
        </p:txBody>
      </p:sp>
      <p:sp>
        <p:nvSpPr>
          <p:cNvPr id="3" name="Segnaposto data 2"/>
          <p:cNvSpPr>
            <a:spLocks noGrp="1"/>
          </p:cNvSpPr>
          <p:nvPr>
            <p:ph type="dt" idx="1"/>
          </p:nvPr>
        </p:nvSpPr>
        <p:spPr>
          <a:xfrm>
            <a:off x="3733800"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r>
              <a:rPr lang="it-IT"/>
              <a:t>Copy for Jose’ De La Torre</a:t>
            </a:r>
          </a:p>
        </p:txBody>
      </p:sp>
      <p:sp>
        <p:nvSpPr>
          <p:cNvPr id="4" name="Segnaposto immagine diapositiva 3"/>
          <p:cNvSpPr>
            <a:spLocks noGrp="1" noRot="1" noChangeAspect="1"/>
          </p:cNvSpPr>
          <p:nvPr>
            <p:ph type="sldImg" idx="2"/>
          </p:nvPr>
        </p:nvSpPr>
        <p:spPr>
          <a:xfrm>
            <a:off x="153988" y="457200"/>
            <a:ext cx="6551612" cy="4913313"/>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107" charset="0"/>
                <a:ea typeface="ヒラギノ角ゴ Pro W3" pitchFamily="-107" charset="-128"/>
                <a:cs typeface="ヒラギノ角ゴ Pro W3" pitchFamily="-107" charset="-128"/>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EF0165F-7C43-4C58-8004-BBF17273C732}" type="slidenum">
              <a:rPr lang="it-IT"/>
              <a:pPr/>
              <a:t>‹#›</a:t>
            </a:fld>
            <a:endParaRPr lang="it-IT"/>
          </a:p>
        </p:txBody>
      </p:sp>
    </p:spTree>
    <p:extLst>
      <p:ext uri="{BB962C8B-B14F-4D97-AF65-F5344CB8AC3E}">
        <p14:creationId xmlns:p14="http://schemas.microsoft.com/office/powerpoint/2010/main" val="121608270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87793688-390C-4F7F-A3E3-8F363294EE08}" type="slidenum">
              <a:rPr lang="en-US" smtClean="0"/>
              <a:pPr/>
              <a:t>2</a:t>
            </a:fld>
            <a:endParaRPr lang="en-US"/>
          </a:p>
        </p:txBody>
      </p:sp>
      <p:sp>
        <p:nvSpPr>
          <p:cNvPr id="86019" name="Rectangle 2"/>
          <p:cNvSpPr>
            <a:spLocks noGrp="1" noRot="1" noChangeAspect="1" noChangeArrowheads="1" noTextEdit="1"/>
          </p:cNvSpPr>
          <p:nvPr>
            <p:ph type="sldImg"/>
          </p:nvPr>
        </p:nvSpPr>
        <p:spPr>
          <a:xfrm>
            <a:off x="1152525" y="690563"/>
            <a:ext cx="4564063" cy="3422650"/>
          </a:xfrm>
          <a:ln/>
        </p:spPr>
      </p:sp>
      <p:sp>
        <p:nvSpPr>
          <p:cNvPr id="86020" name="Rectangle 3"/>
          <p:cNvSpPr>
            <a:spLocks noGrp="1" noChangeArrowheads="1"/>
          </p:cNvSpPr>
          <p:nvPr>
            <p:ph type="body" idx="1"/>
          </p:nvPr>
        </p:nvSpPr>
        <p:spPr>
          <a:xfrm>
            <a:off x="912813" y="4354513"/>
            <a:ext cx="5029200" cy="4064000"/>
          </a:xfrm>
          <a:noFill/>
          <a:ln/>
        </p:spPr>
        <p:txBody>
          <a:bodyPr/>
          <a:lstStyle/>
          <a:p>
            <a:pPr eaLnBrk="1" hangingPunct="1"/>
            <a:endParaRPr lang="en-US"/>
          </a:p>
        </p:txBody>
      </p:sp>
    </p:spTree>
    <p:extLst>
      <p:ext uri="{BB962C8B-B14F-4D97-AF65-F5344CB8AC3E}">
        <p14:creationId xmlns:p14="http://schemas.microsoft.com/office/powerpoint/2010/main" val="2638267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0A8C38B6-D639-40D8-A53E-F5F3231CC3C2}" type="slidenum">
              <a:rPr lang="en-US" smtClean="0"/>
              <a:pPr/>
              <a:t>11</a:t>
            </a:fld>
            <a:endParaRPr lang="en-US"/>
          </a:p>
        </p:txBody>
      </p:sp>
      <p:sp>
        <p:nvSpPr>
          <p:cNvPr id="96259" name="Rectangle 2"/>
          <p:cNvSpPr>
            <a:spLocks noGrp="1" noRot="1" noChangeAspect="1" noChangeArrowheads="1" noTextEdit="1"/>
          </p:cNvSpPr>
          <p:nvPr>
            <p:ph type="sldImg"/>
          </p:nvPr>
        </p:nvSpPr>
        <p:spPr>
          <a:xfrm>
            <a:off x="1147763" y="684213"/>
            <a:ext cx="4565650" cy="3424237"/>
          </a:xfrm>
          <a:ln/>
        </p:spPr>
      </p:sp>
      <p:sp>
        <p:nvSpPr>
          <p:cNvPr id="96260" name="Rectangle 3"/>
          <p:cNvSpPr>
            <a:spLocks noGrp="1" noChangeArrowheads="1"/>
          </p:cNvSpPr>
          <p:nvPr>
            <p:ph type="body" idx="1"/>
          </p:nvPr>
        </p:nvSpPr>
        <p:spPr>
          <a:xfrm>
            <a:off x="914400" y="4354513"/>
            <a:ext cx="5029200" cy="4343400"/>
          </a:xfrm>
          <a:noFill/>
          <a:ln/>
        </p:spPr>
        <p:txBody>
          <a:bodyPr/>
          <a:lstStyle/>
          <a:p>
            <a:pPr eaLnBrk="1" hangingPunct="1"/>
            <a:endParaRPr lang="en-US"/>
          </a:p>
        </p:txBody>
      </p:sp>
    </p:spTree>
    <p:extLst>
      <p:ext uri="{BB962C8B-B14F-4D97-AF65-F5344CB8AC3E}">
        <p14:creationId xmlns:p14="http://schemas.microsoft.com/office/powerpoint/2010/main" val="686131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02F115E9-E76A-484F-86E2-1AA09F7BDEEF}" type="slidenum">
              <a:rPr lang="en-US" smtClean="0"/>
              <a:pPr/>
              <a:t>19</a:t>
            </a:fld>
            <a:endParaRPr lang="en-US"/>
          </a:p>
        </p:txBody>
      </p:sp>
      <p:sp>
        <p:nvSpPr>
          <p:cNvPr id="98307" name="Rectangle 2"/>
          <p:cNvSpPr>
            <a:spLocks noGrp="1" noChangeArrowheads="1"/>
          </p:cNvSpPr>
          <p:nvPr>
            <p:ph type="body" idx="1"/>
          </p:nvPr>
        </p:nvSpPr>
        <p:spPr>
          <a:xfrm>
            <a:off x="914400" y="4354513"/>
            <a:ext cx="5029200" cy="4343400"/>
          </a:xfrm>
          <a:noFill/>
          <a:ln/>
        </p:spPr>
        <p:txBody>
          <a:bodyPr lIns="90487" tIns="44450" rIns="90487" bIns="44450"/>
          <a:lstStyle/>
          <a:p>
            <a:pPr eaLnBrk="1" hangingPunct="1"/>
            <a:endParaRPr lang="en-US"/>
          </a:p>
        </p:txBody>
      </p:sp>
      <p:sp>
        <p:nvSpPr>
          <p:cNvPr id="98308" name="Rectangle 3"/>
          <p:cNvSpPr>
            <a:spLocks noGrp="1" noRot="1" noChangeAspect="1" noChangeArrowheads="1" noTextEdit="1"/>
          </p:cNvSpPr>
          <p:nvPr>
            <p:ph type="sldImg"/>
          </p:nvPr>
        </p:nvSpPr>
        <p:spPr>
          <a:xfrm>
            <a:off x="1147763" y="684213"/>
            <a:ext cx="4565650" cy="3424237"/>
          </a:xfrm>
          <a:ln w="12700" cap="flat">
            <a:solidFill>
              <a:schemeClr val="tx1"/>
            </a:solidFill>
          </a:ln>
        </p:spPr>
      </p:sp>
    </p:spTree>
    <p:extLst>
      <p:ext uri="{BB962C8B-B14F-4D97-AF65-F5344CB8AC3E}">
        <p14:creationId xmlns:p14="http://schemas.microsoft.com/office/powerpoint/2010/main" val="3293568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E31E0CC7-D6CF-4821-8E91-85400B272D9E}" type="slidenum">
              <a:rPr lang="en-US" smtClean="0"/>
              <a:pPr/>
              <a:t>20</a:t>
            </a:fld>
            <a:endParaRPr lang="en-US"/>
          </a:p>
        </p:txBody>
      </p:sp>
      <p:sp>
        <p:nvSpPr>
          <p:cNvPr id="99331" name="Rectangle 2"/>
          <p:cNvSpPr>
            <a:spLocks noGrp="1" noChangeArrowheads="1"/>
          </p:cNvSpPr>
          <p:nvPr>
            <p:ph type="body" idx="1"/>
          </p:nvPr>
        </p:nvSpPr>
        <p:spPr>
          <a:xfrm>
            <a:off x="914400" y="4354513"/>
            <a:ext cx="5029200" cy="4343400"/>
          </a:xfrm>
          <a:noFill/>
          <a:ln/>
        </p:spPr>
        <p:txBody>
          <a:bodyPr lIns="90487" tIns="44450" rIns="90487" bIns="44450"/>
          <a:lstStyle/>
          <a:p>
            <a:pPr eaLnBrk="1" hangingPunct="1"/>
            <a:endParaRPr lang="en-US"/>
          </a:p>
        </p:txBody>
      </p:sp>
      <p:sp>
        <p:nvSpPr>
          <p:cNvPr id="99332" name="Rectangle 3"/>
          <p:cNvSpPr>
            <a:spLocks noGrp="1" noRot="1" noChangeAspect="1" noChangeArrowheads="1" noTextEdit="1"/>
          </p:cNvSpPr>
          <p:nvPr>
            <p:ph type="sldImg"/>
          </p:nvPr>
        </p:nvSpPr>
        <p:spPr>
          <a:xfrm>
            <a:off x="1147763" y="684213"/>
            <a:ext cx="4565650" cy="3424237"/>
          </a:xfrm>
          <a:ln w="12700" cap="flat">
            <a:solidFill>
              <a:schemeClr val="tx1"/>
            </a:solidFill>
          </a:ln>
        </p:spPr>
      </p:sp>
    </p:spTree>
    <p:extLst>
      <p:ext uri="{BB962C8B-B14F-4D97-AF65-F5344CB8AC3E}">
        <p14:creationId xmlns:p14="http://schemas.microsoft.com/office/powerpoint/2010/main" val="1891791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2DBAB8DE-9ABF-4730-9858-3A2E49C8B06E}" type="slidenum">
              <a:rPr lang="en-US" smtClean="0"/>
              <a:pPr/>
              <a:t>21</a:t>
            </a:fld>
            <a:endParaRPr lang="en-US"/>
          </a:p>
        </p:txBody>
      </p:sp>
      <p:sp>
        <p:nvSpPr>
          <p:cNvPr id="89091" name="Rectangle 2"/>
          <p:cNvSpPr>
            <a:spLocks noGrp="1" noRot="1" noChangeAspect="1" noChangeArrowheads="1" noTextEdit="1"/>
          </p:cNvSpPr>
          <p:nvPr>
            <p:ph type="sldImg"/>
          </p:nvPr>
        </p:nvSpPr>
        <p:spPr>
          <a:xfrm>
            <a:off x="1147763" y="684213"/>
            <a:ext cx="4565650" cy="3424237"/>
          </a:xfrm>
          <a:ln/>
        </p:spPr>
      </p:sp>
      <p:sp>
        <p:nvSpPr>
          <p:cNvPr id="89092" name="Rectangle 3"/>
          <p:cNvSpPr>
            <a:spLocks noGrp="1" noChangeArrowheads="1"/>
          </p:cNvSpPr>
          <p:nvPr>
            <p:ph type="body" idx="1"/>
          </p:nvPr>
        </p:nvSpPr>
        <p:spPr>
          <a:xfrm>
            <a:off x="914400" y="4354513"/>
            <a:ext cx="5029200" cy="4343400"/>
          </a:xfrm>
          <a:noFill/>
          <a:ln/>
        </p:spPr>
        <p:txBody>
          <a:bodyPr/>
          <a:lstStyle/>
          <a:p>
            <a:pPr eaLnBrk="1" hangingPunct="1"/>
            <a:endParaRPr lang="en-US"/>
          </a:p>
        </p:txBody>
      </p:sp>
    </p:spTree>
    <p:extLst>
      <p:ext uri="{BB962C8B-B14F-4D97-AF65-F5344CB8AC3E}">
        <p14:creationId xmlns:p14="http://schemas.microsoft.com/office/powerpoint/2010/main" val="2775969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703EEBFE-ED09-47EF-B192-08C64D4ED840}" type="slidenum">
              <a:rPr lang="en-US" smtClean="0"/>
              <a:pPr/>
              <a:t>22</a:t>
            </a:fld>
            <a:endParaRPr lang="en-US"/>
          </a:p>
        </p:txBody>
      </p:sp>
      <p:sp>
        <p:nvSpPr>
          <p:cNvPr id="105475" name="Rectangle 2"/>
          <p:cNvSpPr>
            <a:spLocks noGrp="1" noRot="1" noChangeAspect="1" noChangeArrowheads="1" noTextEdit="1"/>
          </p:cNvSpPr>
          <p:nvPr>
            <p:ph type="sldImg"/>
          </p:nvPr>
        </p:nvSpPr>
        <p:spPr>
          <a:xfrm>
            <a:off x="1147763" y="684213"/>
            <a:ext cx="4565650" cy="3424237"/>
          </a:xfrm>
          <a:ln/>
        </p:spPr>
      </p:sp>
      <p:sp>
        <p:nvSpPr>
          <p:cNvPr id="105476" name="Rectangle 3"/>
          <p:cNvSpPr>
            <a:spLocks noGrp="1" noChangeArrowheads="1"/>
          </p:cNvSpPr>
          <p:nvPr>
            <p:ph type="body" idx="1"/>
          </p:nvPr>
        </p:nvSpPr>
        <p:spPr>
          <a:xfrm>
            <a:off x="914400" y="4354513"/>
            <a:ext cx="5029200" cy="4343400"/>
          </a:xfrm>
          <a:noFill/>
          <a:ln/>
        </p:spPr>
        <p:txBody>
          <a:bodyPr/>
          <a:lstStyle/>
          <a:p>
            <a:pPr eaLnBrk="1" hangingPunct="1"/>
            <a:endParaRPr lang="en-US"/>
          </a:p>
        </p:txBody>
      </p:sp>
    </p:spTree>
    <p:extLst>
      <p:ext uri="{BB962C8B-B14F-4D97-AF65-F5344CB8AC3E}">
        <p14:creationId xmlns:p14="http://schemas.microsoft.com/office/powerpoint/2010/main" val="3263792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92A55CCB-E0E4-423A-90D5-77196778CD52}" type="slidenum">
              <a:rPr lang="en-US" smtClean="0"/>
              <a:pPr/>
              <a:t>23</a:t>
            </a:fld>
            <a:endParaRPr lang="en-US"/>
          </a:p>
        </p:txBody>
      </p:sp>
      <p:sp>
        <p:nvSpPr>
          <p:cNvPr id="106499" name="Rectangle 2"/>
          <p:cNvSpPr>
            <a:spLocks noGrp="1" noRot="1" noChangeAspect="1" noChangeArrowheads="1" noTextEdit="1"/>
          </p:cNvSpPr>
          <p:nvPr>
            <p:ph type="sldImg"/>
          </p:nvPr>
        </p:nvSpPr>
        <p:spPr>
          <a:xfrm>
            <a:off x="1147763" y="684213"/>
            <a:ext cx="4565650" cy="3424237"/>
          </a:xfrm>
          <a:ln/>
        </p:spPr>
      </p:sp>
      <p:sp>
        <p:nvSpPr>
          <p:cNvPr id="106500" name="Rectangle 3"/>
          <p:cNvSpPr>
            <a:spLocks noGrp="1" noChangeArrowheads="1"/>
          </p:cNvSpPr>
          <p:nvPr>
            <p:ph type="body" idx="1"/>
          </p:nvPr>
        </p:nvSpPr>
        <p:spPr>
          <a:xfrm>
            <a:off x="914400" y="4354513"/>
            <a:ext cx="5029200" cy="4343400"/>
          </a:xfrm>
          <a:noFill/>
          <a:ln/>
        </p:spPr>
        <p:txBody>
          <a:bodyPr/>
          <a:lstStyle/>
          <a:p>
            <a:pPr eaLnBrk="1" hangingPunct="1"/>
            <a:endParaRPr lang="en-US"/>
          </a:p>
        </p:txBody>
      </p:sp>
    </p:spTree>
    <p:extLst>
      <p:ext uri="{BB962C8B-B14F-4D97-AF65-F5344CB8AC3E}">
        <p14:creationId xmlns:p14="http://schemas.microsoft.com/office/powerpoint/2010/main" val="2079456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66CF92C1-757F-4B4E-A06B-8975B6C02406}" type="slidenum">
              <a:rPr lang="en-US" smtClean="0"/>
              <a:pPr/>
              <a:t>24</a:t>
            </a:fld>
            <a:endParaRPr lang="en-US"/>
          </a:p>
        </p:txBody>
      </p:sp>
      <p:sp>
        <p:nvSpPr>
          <p:cNvPr id="107523" name="Rectangle 2"/>
          <p:cNvSpPr>
            <a:spLocks noGrp="1" noRot="1" noChangeAspect="1" noChangeArrowheads="1" noTextEdit="1"/>
          </p:cNvSpPr>
          <p:nvPr>
            <p:ph type="sldImg"/>
          </p:nvPr>
        </p:nvSpPr>
        <p:spPr>
          <a:xfrm>
            <a:off x="1147763" y="684213"/>
            <a:ext cx="4565650" cy="3424237"/>
          </a:xfrm>
          <a:ln/>
        </p:spPr>
      </p:sp>
      <p:sp>
        <p:nvSpPr>
          <p:cNvPr id="107524" name="Rectangle 3"/>
          <p:cNvSpPr>
            <a:spLocks noGrp="1" noChangeArrowheads="1"/>
          </p:cNvSpPr>
          <p:nvPr>
            <p:ph type="body" idx="1"/>
          </p:nvPr>
        </p:nvSpPr>
        <p:spPr>
          <a:xfrm>
            <a:off x="914400" y="4354513"/>
            <a:ext cx="5029200" cy="4343400"/>
          </a:xfrm>
          <a:noFill/>
          <a:ln/>
        </p:spPr>
        <p:txBody>
          <a:bodyPr/>
          <a:lstStyle/>
          <a:p>
            <a:pPr eaLnBrk="1" hangingPunct="1"/>
            <a:endParaRPr lang="en-US"/>
          </a:p>
        </p:txBody>
      </p:sp>
    </p:spTree>
    <p:extLst>
      <p:ext uri="{BB962C8B-B14F-4D97-AF65-F5344CB8AC3E}">
        <p14:creationId xmlns:p14="http://schemas.microsoft.com/office/powerpoint/2010/main" val="207448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44A1181C-7F86-48E4-8478-A5B1FFD1A8AF}" type="slidenum">
              <a:rPr lang="en-US" smtClean="0"/>
              <a:pPr/>
              <a:t>25</a:t>
            </a:fld>
            <a:endParaRPr lang="en-US"/>
          </a:p>
        </p:txBody>
      </p:sp>
      <p:sp>
        <p:nvSpPr>
          <p:cNvPr id="108547" name="Rectangle 2"/>
          <p:cNvSpPr>
            <a:spLocks noGrp="1" noRot="1" noChangeAspect="1" noChangeArrowheads="1" noTextEdit="1"/>
          </p:cNvSpPr>
          <p:nvPr>
            <p:ph type="sldImg"/>
          </p:nvPr>
        </p:nvSpPr>
        <p:spPr>
          <a:xfrm>
            <a:off x="1147763" y="684213"/>
            <a:ext cx="4565650" cy="3424237"/>
          </a:xfrm>
          <a:ln/>
        </p:spPr>
      </p:sp>
      <p:sp>
        <p:nvSpPr>
          <p:cNvPr id="108548" name="Rectangle 3"/>
          <p:cNvSpPr>
            <a:spLocks noGrp="1" noChangeArrowheads="1"/>
          </p:cNvSpPr>
          <p:nvPr>
            <p:ph type="body" idx="1"/>
          </p:nvPr>
        </p:nvSpPr>
        <p:spPr>
          <a:xfrm>
            <a:off x="914400" y="4354513"/>
            <a:ext cx="5029200" cy="4343400"/>
          </a:xfrm>
          <a:noFill/>
          <a:ln/>
        </p:spPr>
        <p:txBody>
          <a:bodyPr/>
          <a:lstStyle/>
          <a:p>
            <a:pPr eaLnBrk="1" hangingPunct="1"/>
            <a:endParaRPr lang="en-US"/>
          </a:p>
        </p:txBody>
      </p:sp>
    </p:spTree>
    <p:extLst>
      <p:ext uri="{BB962C8B-B14F-4D97-AF65-F5344CB8AC3E}">
        <p14:creationId xmlns:p14="http://schemas.microsoft.com/office/powerpoint/2010/main" val="4245475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A538CBEF-7044-4379-96D3-F780FE64A545}" type="slidenum">
              <a:rPr lang="en-US" smtClean="0"/>
              <a:pPr/>
              <a:t>26</a:t>
            </a:fld>
            <a:endParaRPr lang="en-US"/>
          </a:p>
        </p:txBody>
      </p:sp>
      <p:sp>
        <p:nvSpPr>
          <p:cNvPr id="109571" name="Rectangle 2"/>
          <p:cNvSpPr>
            <a:spLocks noGrp="1" noRot="1" noChangeAspect="1" noChangeArrowheads="1" noTextEdit="1"/>
          </p:cNvSpPr>
          <p:nvPr>
            <p:ph type="sldImg"/>
          </p:nvPr>
        </p:nvSpPr>
        <p:spPr>
          <a:xfrm>
            <a:off x="1147763" y="684213"/>
            <a:ext cx="4565650" cy="3424237"/>
          </a:xfrm>
          <a:ln/>
        </p:spPr>
      </p:sp>
      <p:sp>
        <p:nvSpPr>
          <p:cNvPr id="109572" name="Rectangle 3"/>
          <p:cNvSpPr>
            <a:spLocks noGrp="1" noChangeArrowheads="1"/>
          </p:cNvSpPr>
          <p:nvPr>
            <p:ph type="body" idx="1"/>
          </p:nvPr>
        </p:nvSpPr>
        <p:spPr>
          <a:xfrm>
            <a:off x="914400" y="4354513"/>
            <a:ext cx="5029200" cy="4343400"/>
          </a:xfrm>
          <a:noFill/>
          <a:ln/>
        </p:spPr>
        <p:txBody>
          <a:bodyPr/>
          <a:lstStyle/>
          <a:p>
            <a:pPr eaLnBrk="1" hangingPunct="1"/>
            <a:endParaRPr lang="en-US"/>
          </a:p>
        </p:txBody>
      </p:sp>
    </p:spTree>
    <p:extLst>
      <p:ext uri="{BB962C8B-B14F-4D97-AF65-F5344CB8AC3E}">
        <p14:creationId xmlns:p14="http://schemas.microsoft.com/office/powerpoint/2010/main" val="4088841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A99A7CB7-BB29-4603-A771-3FCAC1EC98A0}" type="slidenum">
              <a:rPr lang="en-US" smtClean="0"/>
              <a:pPr/>
              <a:t>27</a:t>
            </a:fld>
            <a:endParaRPr lang="en-US"/>
          </a:p>
        </p:txBody>
      </p:sp>
      <p:sp>
        <p:nvSpPr>
          <p:cNvPr id="110595" name="Rectangle 2"/>
          <p:cNvSpPr>
            <a:spLocks noGrp="1" noRot="1" noChangeAspect="1" noChangeArrowheads="1" noTextEdit="1"/>
          </p:cNvSpPr>
          <p:nvPr>
            <p:ph type="sldImg"/>
          </p:nvPr>
        </p:nvSpPr>
        <p:spPr>
          <a:xfrm>
            <a:off x="1147763" y="684213"/>
            <a:ext cx="4565650" cy="3424237"/>
          </a:xfrm>
          <a:ln/>
        </p:spPr>
      </p:sp>
      <p:sp>
        <p:nvSpPr>
          <p:cNvPr id="110596" name="Rectangle 3"/>
          <p:cNvSpPr>
            <a:spLocks noGrp="1" noChangeArrowheads="1"/>
          </p:cNvSpPr>
          <p:nvPr>
            <p:ph type="body" idx="1"/>
          </p:nvPr>
        </p:nvSpPr>
        <p:spPr>
          <a:xfrm>
            <a:off x="914400" y="4354513"/>
            <a:ext cx="5029200" cy="4343400"/>
          </a:xfrm>
          <a:noFill/>
          <a:ln/>
        </p:spPr>
        <p:txBody>
          <a:bodyPr/>
          <a:lstStyle/>
          <a:p>
            <a:pPr eaLnBrk="1" hangingPunct="1"/>
            <a:endParaRPr lang="en-US"/>
          </a:p>
        </p:txBody>
      </p:sp>
    </p:spTree>
    <p:extLst>
      <p:ext uri="{BB962C8B-B14F-4D97-AF65-F5344CB8AC3E}">
        <p14:creationId xmlns:p14="http://schemas.microsoft.com/office/powerpoint/2010/main" val="4113538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866420FA-9658-4805-8D39-78A03461AA68}" type="slidenum">
              <a:rPr lang="en-US" smtClean="0"/>
              <a:pPr/>
              <a:t>3</a:t>
            </a:fld>
            <a:endParaRPr lang="en-US"/>
          </a:p>
        </p:txBody>
      </p:sp>
      <p:sp>
        <p:nvSpPr>
          <p:cNvPr id="88067" name="Rectangle 2"/>
          <p:cNvSpPr>
            <a:spLocks noChangeArrowheads="1"/>
          </p:cNvSpPr>
          <p:nvPr/>
        </p:nvSpPr>
        <p:spPr bwMode="auto">
          <a:xfrm>
            <a:off x="3884613" y="4763"/>
            <a:ext cx="2973387" cy="428625"/>
          </a:xfrm>
          <a:prstGeom prst="rect">
            <a:avLst/>
          </a:prstGeom>
          <a:noFill/>
          <a:ln w="12700">
            <a:noFill/>
            <a:miter lim="800000"/>
            <a:headEnd/>
            <a:tailEnd/>
          </a:ln>
        </p:spPr>
        <p:txBody>
          <a:bodyPr wrap="none" anchor="ctr"/>
          <a:lstStyle/>
          <a:p>
            <a:endParaRPr lang="en-NZ"/>
          </a:p>
        </p:txBody>
      </p:sp>
      <p:sp>
        <p:nvSpPr>
          <p:cNvPr id="88068" name="Rectangle 3"/>
          <p:cNvSpPr>
            <a:spLocks noChangeArrowheads="1"/>
          </p:cNvSpPr>
          <p:nvPr/>
        </p:nvSpPr>
        <p:spPr bwMode="auto">
          <a:xfrm>
            <a:off x="3884613" y="8709025"/>
            <a:ext cx="2973387" cy="428625"/>
          </a:xfrm>
          <a:prstGeom prst="rect">
            <a:avLst/>
          </a:prstGeom>
          <a:noFill/>
          <a:ln w="12700">
            <a:noFill/>
            <a:miter lim="800000"/>
            <a:headEnd/>
            <a:tailEnd/>
          </a:ln>
        </p:spPr>
        <p:txBody>
          <a:bodyPr lIns="19050" tIns="0" rIns="19050" bIns="0" anchor="b"/>
          <a:lstStyle/>
          <a:p>
            <a:pPr algn="r" defTabSz="762000" eaLnBrk="0" hangingPunct="0"/>
            <a:r>
              <a:rPr lang="en-AU" sz="1000" i="1">
                <a:latin typeface="Times New Roman" pitchFamily="18" charset="0"/>
              </a:rPr>
              <a:t>2</a:t>
            </a:r>
          </a:p>
        </p:txBody>
      </p:sp>
      <p:sp>
        <p:nvSpPr>
          <p:cNvPr id="88069" name="Rectangle 4"/>
          <p:cNvSpPr>
            <a:spLocks noChangeArrowheads="1"/>
          </p:cNvSpPr>
          <p:nvPr/>
        </p:nvSpPr>
        <p:spPr bwMode="auto">
          <a:xfrm>
            <a:off x="-1588" y="8709025"/>
            <a:ext cx="2971801" cy="428625"/>
          </a:xfrm>
          <a:prstGeom prst="rect">
            <a:avLst/>
          </a:prstGeom>
          <a:noFill/>
          <a:ln w="12700">
            <a:noFill/>
            <a:miter lim="800000"/>
            <a:headEnd/>
            <a:tailEnd/>
          </a:ln>
        </p:spPr>
        <p:txBody>
          <a:bodyPr wrap="none" anchor="ctr"/>
          <a:lstStyle/>
          <a:p>
            <a:endParaRPr lang="en-NZ"/>
          </a:p>
        </p:txBody>
      </p:sp>
      <p:sp>
        <p:nvSpPr>
          <p:cNvPr id="88070" name="Rectangle 5"/>
          <p:cNvSpPr>
            <a:spLocks noChangeArrowheads="1"/>
          </p:cNvSpPr>
          <p:nvPr/>
        </p:nvSpPr>
        <p:spPr bwMode="auto">
          <a:xfrm>
            <a:off x="-1588" y="4763"/>
            <a:ext cx="2971801" cy="428625"/>
          </a:xfrm>
          <a:prstGeom prst="rect">
            <a:avLst/>
          </a:prstGeom>
          <a:noFill/>
          <a:ln w="12700">
            <a:noFill/>
            <a:miter lim="800000"/>
            <a:headEnd/>
            <a:tailEnd/>
          </a:ln>
        </p:spPr>
        <p:txBody>
          <a:bodyPr wrap="none" anchor="ctr"/>
          <a:lstStyle/>
          <a:p>
            <a:endParaRPr lang="en-NZ"/>
          </a:p>
        </p:txBody>
      </p:sp>
      <p:sp>
        <p:nvSpPr>
          <p:cNvPr id="88071" name="Rectangle 6"/>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88072" name="Rectangle 7"/>
          <p:cNvSpPr>
            <a:spLocks noGrp="1" noChangeArrowheads="1"/>
          </p:cNvSpPr>
          <p:nvPr>
            <p:ph type="body" idx="1"/>
          </p:nvPr>
        </p:nvSpPr>
        <p:spPr>
          <a:xfrm>
            <a:off x="912813" y="4356100"/>
            <a:ext cx="5029200" cy="4067175"/>
          </a:xfrm>
          <a:noFill/>
          <a:ln/>
        </p:spPr>
        <p:txBody>
          <a:bodyPr lIns="90488" tIns="44450" rIns="90488" bIns="44450"/>
          <a:lstStyle/>
          <a:p>
            <a:pPr defTabSz="762000" eaLnBrk="1" hangingPunct="1"/>
            <a:endParaRPr lang="en-US"/>
          </a:p>
        </p:txBody>
      </p:sp>
    </p:spTree>
    <p:extLst>
      <p:ext uri="{BB962C8B-B14F-4D97-AF65-F5344CB8AC3E}">
        <p14:creationId xmlns:p14="http://schemas.microsoft.com/office/powerpoint/2010/main" val="572010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52644E73-4D40-4BBF-A40E-4A9AD58E3CD4}" type="slidenum">
              <a:rPr lang="en-US" smtClean="0"/>
              <a:pPr/>
              <a:t>28</a:t>
            </a:fld>
            <a:endParaRPr lang="en-US"/>
          </a:p>
        </p:txBody>
      </p:sp>
      <p:sp>
        <p:nvSpPr>
          <p:cNvPr id="111619" name="Rectangle 2"/>
          <p:cNvSpPr>
            <a:spLocks noGrp="1" noRot="1" noChangeAspect="1" noChangeArrowheads="1" noTextEdit="1"/>
          </p:cNvSpPr>
          <p:nvPr>
            <p:ph type="sldImg"/>
          </p:nvPr>
        </p:nvSpPr>
        <p:spPr>
          <a:xfrm>
            <a:off x="1147763" y="684213"/>
            <a:ext cx="4565650" cy="3424237"/>
          </a:xfrm>
          <a:ln/>
        </p:spPr>
      </p:sp>
      <p:sp>
        <p:nvSpPr>
          <p:cNvPr id="111620" name="Rectangle 3"/>
          <p:cNvSpPr>
            <a:spLocks noGrp="1" noChangeArrowheads="1"/>
          </p:cNvSpPr>
          <p:nvPr>
            <p:ph type="body" idx="1"/>
          </p:nvPr>
        </p:nvSpPr>
        <p:spPr>
          <a:xfrm>
            <a:off x="914400" y="4354513"/>
            <a:ext cx="5029200" cy="4343400"/>
          </a:xfrm>
          <a:noFill/>
          <a:ln/>
        </p:spPr>
        <p:txBody>
          <a:bodyPr/>
          <a:lstStyle/>
          <a:p>
            <a:pPr eaLnBrk="1" hangingPunct="1"/>
            <a:endParaRPr lang="en-US"/>
          </a:p>
        </p:txBody>
      </p:sp>
    </p:spTree>
    <p:extLst>
      <p:ext uri="{BB962C8B-B14F-4D97-AF65-F5344CB8AC3E}">
        <p14:creationId xmlns:p14="http://schemas.microsoft.com/office/powerpoint/2010/main" val="2910504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04E79006-D136-482D-9E6E-B94B3C561E67}" type="slidenum">
              <a:rPr lang="en-US" smtClean="0"/>
              <a:pPr/>
              <a:t>36</a:t>
            </a:fld>
            <a:endParaRPr lang="en-US"/>
          </a:p>
        </p:txBody>
      </p:sp>
      <p:sp>
        <p:nvSpPr>
          <p:cNvPr id="112643" name="Rectangle 2"/>
          <p:cNvSpPr>
            <a:spLocks noGrp="1" noRot="1" noChangeAspect="1" noChangeArrowheads="1" noTextEdit="1"/>
          </p:cNvSpPr>
          <p:nvPr>
            <p:ph type="sldImg"/>
          </p:nvPr>
        </p:nvSpPr>
        <p:spPr>
          <a:xfrm>
            <a:off x="1147763" y="684213"/>
            <a:ext cx="4565650" cy="3424237"/>
          </a:xfrm>
          <a:ln/>
        </p:spPr>
      </p:sp>
      <p:sp>
        <p:nvSpPr>
          <p:cNvPr id="112644" name="Rectangle 3"/>
          <p:cNvSpPr>
            <a:spLocks noGrp="1" noChangeArrowheads="1"/>
          </p:cNvSpPr>
          <p:nvPr>
            <p:ph type="body" idx="1"/>
          </p:nvPr>
        </p:nvSpPr>
        <p:spPr>
          <a:xfrm>
            <a:off x="914400" y="4354513"/>
            <a:ext cx="5029200" cy="4343400"/>
          </a:xfrm>
          <a:noFill/>
          <a:ln/>
        </p:spPr>
        <p:txBody>
          <a:bodyPr/>
          <a:lstStyle/>
          <a:p>
            <a:pPr eaLnBrk="1" hangingPunct="1"/>
            <a:endParaRPr lang="en-US"/>
          </a:p>
        </p:txBody>
      </p:sp>
    </p:spTree>
    <p:extLst>
      <p:ext uri="{BB962C8B-B14F-4D97-AF65-F5344CB8AC3E}">
        <p14:creationId xmlns:p14="http://schemas.microsoft.com/office/powerpoint/2010/main" val="40889247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D6A42509-025A-423B-98D4-1516BFE6876B}" type="slidenum">
              <a:rPr lang="en-US" smtClean="0"/>
              <a:pPr/>
              <a:t>37</a:t>
            </a:fld>
            <a:endParaRPr lang="en-US"/>
          </a:p>
        </p:txBody>
      </p:sp>
      <p:sp>
        <p:nvSpPr>
          <p:cNvPr id="113667" name="Rectangle 2"/>
          <p:cNvSpPr>
            <a:spLocks noGrp="1" noRot="1" noChangeAspect="1" noChangeArrowheads="1" noTextEdit="1"/>
          </p:cNvSpPr>
          <p:nvPr>
            <p:ph type="sldImg"/>
          </p:nvPr>
        </p:nvSpPr>
        <p:spPr>
          <a:xfrm>
            <a:off x="1147763" y="684213"/>
            <a:ext cx="4565650" cy="3424237"/>
          </a:xfrm>
          <a:ln/>
        </p:spPr>
      </p:sp>
      <p:sp>
        <p:nvSpPr>
          <p:cNvPr id="113668" name="Rectangle 3"/>
          <p:cNvSpPr>
            <a:spLocks noGrp="1" noChangeArrowheads="1"/>
          </p:cNvSpPr>
          <p:nvPr>
            <p:ph type="body" idx="1"/>
          </p:nvPr>
        </p:nvSpPr>
        <p:spPr>
          <a:xfrm>
            <a:off x="914400" y="4354513"/>
            <a:ext cx="5029200" cy="4343400"/>
          </a:xfrm>
          <a:noFill/>
          <a:ln/>
        </p:spPr>
        <p:txBody>
          <a:bodyPr/>
          <a:lstStyle/>
          <a:p>
            <a:pPr eaLnBrk="1" hangingPunct="1"/>
            <a:endParaRPr lang="en-US"/>
          </a:p>
        </p:txBody>
      </p:sp>
    </p:spTree>
    <p:extLst>
      <p:ext uri="{BB962C8B-B14F-4D97-AF65-F5344CB8AC3E}">
        <p14:creationId xmlns:p14="http://schemas.microsoft.com/office/powerpoint/2010/main" val="3362032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207B7029-12A4-4C0B-9451-5EDC296D9B4C}" type="slidenum">
              <a:rPr lang="en-US" smtClean="0"/>
              <a:pPr/>
              <a:t>38</a:t>
            </a:fld>
            <a:endParaRPr lang="en-US"/>
          </a:p>
        </p:txBody>
      </p:sp>
      <p:sp>
        <p:nvSpPr>
          <p:cNvPr id="114691" name="Rectangle 2"/>
          <p:cNvSpPr>
            <a:spLocks noGrp="1" noRot="1" noChangeAspect="1" noChangeArrowheads="1" noTextEdit="1"/>
          </p:cNvSpPr>
          <p:nvPr>
            <p:ph type="sldImg"/>
          </p:nvPr>
        </p:nvSpPr>
        <p:spPr>
          <a:xfrm>
            <a:off x="1147763" y="684213"/>
            <a:ext cx="4565650" cy="3424237"/>
          </a:xfrm>
          <a:ln/>
        </p:spPr>
      </p:sp>
      <p:sp>
        <p:nvSpPr>
          <p:cNvPr id="114692" name="Rectangle 3"/>
          <p:cNvSpPr>
            <a:spLocks noGrp="1" noChangeArrowheads="1"/>
          </p:cNvSpPr>
          <p:nvPr>
            <p:ph type="body" idx="1"/>
          </p:nvPr>
        </p:nvSpPr>
        <p:spPr>
          <a:xfrm>
            <a:off x="914400" y="4354513"/>
            <a:ext cx="5029200" cy="4343400"/>
          </a:xfrm>
          <a:noFill/>
          <a:ln/>
        </p:spPr>
        <p:txBody>
          <a:bodyPr/>
          <a:lstStyle/>
          <a:p>
            <a:pPr eaLnBrk="1" hangingPunct="1"/>
            <a:endParaRPr lang="en-US"/>
          </a:p>
        </p:txBody>
      </p:sp>
    </p:spTree>
    <p:extLst>
      <p:ext uri="{BB962C8B-B14F-4D97-AF65-F5344CB8AC3E}">
        <p14:creationId xmlns:p14="http://schemas.microsoft.com/office/powerpoint/2010/main" val="848998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57A3E04F-3C05-4F6C-867A-268D7AFA8D60}" type="slidenum">
              <a:rPr lang="en-US" smtClean="0"/>
              <a:pPr/>
              <a:t>40</a:t>
            </a:fld>
            <a:endParaRPr lang="en-US"/>
          </a:p>
        </p:txBody>
      </p:sp>
      <p:sp>
        <p:nvSpPr>
          <p:cNvPr id="116739" name="Rectangle 2"/>
          <p:cNvSpPr>
            <a:spLocks noGrp="1" noRot="1" noChangeAspect="1" noChangeArrowheads="1" noTextEdit="1"/>
          </p:cNvSpPr>
          <p:nvPr>
            <p:ph type="sldImg"/>
          </p:nvPr>
        </p:nvSpPr>
        <p:spPr>
          <a:xfrm>
            <a:off x="1147763" y="684213"/>
            <a:ext cx="4565650" cy="3424237"/>
          </a:xfrm>
          <a:ln/>
        </p:spPr>
      </p:sp>
      <p:sp>
        <p:nvSpPr>
          <p:cNvPr id="116740" name="Rectangle 3"/>
          <p:cNvSpPr>
            <a:spLocks noGrp="1" noChangeArrowheads="1"/>
          </p:cNvSpPr>
          <p:nvPr>
            <p:ph type="body" idx="1"/>
          </p:nvPr>
        </p:nvSpPr>
        <p:spPr>
          <a:xfrm>
            <a:off x="914400" y="4354513"/>
            <a:ext cx="5029200" cy="4343400"/>
          </a:xfrm>
          <a:noFill/>
          <a:ln/>
        </p:spPr>
        <p:txBody>
          <a:bodyPr/>
          <a:lstStyle/>
          <a:p>
            <a:pPr eaLnBrk="1" hangingPunct="1"/>
            <a:endParaRPr lang="en-US"/>
          </a:p>
        </p:txBody>
      </p:sp>
    </p:spTree>
    <p:extLst>
      <p:ext uri="{BB962C8B-B14F-4D97-AF65-F5344CB8AC3E}">
        <p14:creationId xmlns:p14="http://schemas.microsoft.com/office/powerpoint/2010/main" val="9892996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685D9D21-1934-475E-9C7F-4C94E2E31A26}" type="slidenum">
              <a:rPr lang="en-US" smtClean="0"/>
              <a:pPr/>
              <a:t>41</a:t>
            </a:fld>
            <a:endParaRPr lang="en-US"/>
          </a:p>
        </p:txBody>
      </p:sp>
      <p:sp>
        <p:nvSpPr>
          <p:cNvPr id="94211" name="Rectangle 2"/>
          <p:cNvSpPr>
            <a:spLocks noGrp="1" noChangeArrowheads="1"/>
          </p:cNvSpPr>
          <p:nvPr>
            <p:ph type="body" idx="1"/>
          </p:nvPr>
        </p:nvSpPr>
        <p:spPr>
          <a:xfrm>
            <a:off x="914400" y="4354513"/>
            <a:ext cx="5029200" cy="4343400"/>
          </a:xfrm>
          <a:noFill/>
          <a:ln/>
        </p:spPr>
        <p:txBody>
          <a:bodyPr lIns="90487" tIns="44450" rIns="90487" bIns="44450"/>
          <a:lstStyle/>
          <a:p>
            <a:pPr eaLnBrk="1" hangingPunct="1"/>
            <a:endParaRPr lang="en-US"/>
          </a:p>
        </p:txBody>
      </p:sp>
      <p:sp>
        <p:nvSpPr>
          <p:cNvPr id="94212" name="Rectangle 3"/>
          <p:cNvSpPr>
            <a:spLocks noGrp="1" noRot="1" noChangeAspect="1" noChangeArrowheads="1" noTextEdit="1"/>
          </p:cNvSpPr>
          <p:nvPr>
            <p:ph type="sldImg"/>
          </p:nvPr>
        </p:nvSpPr>
        <p:spPr>
          <a:xfrm>
            <a:off x="1147763" y="684213"/>
            <a:ext cx="4565650" cy="3424237"/>
          </a:xfrm>
          <a:ln w="12700" cap="flat">
            <a:solidFill>
              <a:schemeClr val="tx1"/>
            </a:solidFill>
          </a:ln>
        </p:spPr>
      </p:sp>
    </p:spTree>
    <p:extLst>
      <p:ext uri="{BB962C8B-B14F-4D97-AF65-F5344CB8AC3E}">
        <p14:creationId xmlns:p14="http://schemas.microsoft.com/office/powerpoint/2010/main" val="22780521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65213E36-8E92-4668-B2D5-577DC0B2BD1D}" type="slidenum">
              <a:rPr lang="en-US" smtClean="0"/>
              <a:pPr/>
              <a:t>42</a:t>
            </a:fld>
            <a:endParaRPr lang="en-US"/>
          </a:p>
        </p:txBody>
      </p:sp>
      <p:sp>
        <p:nvSpPr>
          <p:cNvPr id="117763" name="Rectangle 2"/>
          <p:cNvSpPr>
            <a:spLocks noGrp="1" noRot="1" noChangeAspect="1" noChangeArrowheads="1" noTextEdit="1"/>
          </p:cNvSpPr>
          <p:nvPr>
            <p:ph type="sldImg"/>
          </p:nvPr>
        </p:nvSpPr>
        <p:spPr>
          <a:xfrm>
            <a:off x="1147763" y="684213"/>
            <a:ext cx="4565650" cy="3424237"/>
          </a:xfrm>
          <a:ln/>
        </p:spPr>
      </p:sp>
      <p:sp>
        <p:nvSpPr>
          <p:cNvPr id="117764" name="Rectangle 3"/>
          <p:cNvSpPr>
            <a:spLocks noGrp="1" noChangeArrowheads="1"/>
          </p:cNvSpPr>
          <p:nvPr>
            <p:ph type="body" idx="1"/>
          </p:nvPr>
        </p:nvSpPr>
        <p:spPr>
          <a:xfrm>
            <a:off x="914400" y="4354513"/>
            <a:ext cx="5029200" cy="4343400"/>
          </a:xfrm>
          <a:noFill/>
          <a:ln/>
        </p:spPr>
        <p:txBody>
          <a:bodyPr/>
          <a:lstStyle/>
          <a:p>
            <a:pPr eaLnBrk="1" hangingPunct="1"/>
            <a:endParaRPr lang="en-US"/>
          </a:p>
        </p:txBody>
      </p:sp>
    </p:spTree>
    <p:extLst>
      <p:ext uri="{BB962C8B-B14F-4D97-AF65-F5344CB8AC3E}">
        <p14:creationId xmlns:p14="http://schemas.microsoft.com/office/powerpoint/2010/main" val="20994581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ED47533A-E70A-46BE-B5CC-6377E9BA1FBA}" type="slidenum">
              <a:rPr lang="en-US" smtClean="0"/>
              <a:pPr/>
              <a:t>43</a:t>
            </a:fld>
            <a:endParaRPr lang="en-US"/>
          </a:p>
        </p:txBody>
      </p:sp>
      <p:sp>
        <p:nvSpPr>
          <p:cNvPr id="118787" name="Rectangle 2"/>
          <p:cNvSpPr>
            <a:spLocks noGrp="1" noChangeArrowheads="1"/>
          </p:cNvSpPr>
          <p:nvPr>
            <p:ph type="body" idx="1"/>
          </p:nvPr>
        </p:nvSpPr>
        <p:spPr>
          <a:xfrm>
            <a:off x="914400" y="4354513"/>
            <a:ext cx="5029200" cy="4343400"/>
          </a:xfrm>
          <a:noFill/>
          <a:ln/>
        </p:spPr>
        <p:txBody>
          <a:bodyPr lIns="90487" tIns="44450" rIns="90487" bIns="44450"/>
          <a:lstStyle/>
          <a:p>
            <a:pPr defTabSz="762000" eaLnBrk="1" hangingPunct="1"/>
            <a:r>
              <a:rPr lang="en-US"/>
              <a:t>The series starts with the MRP record for the end item.</a:t>
            </a:r>
          </a:p>
        </p:txBody>
      </p:sp>
      <p:sp>
        <p:nvSpPr>
          <p:cNvPr id="118788" name="Rectangle 3"/>
          <p:cNvSpPr>
            <a:spLocks noGrp="1" noRot="1" noChangeAspect="1" noChangeArrowheads="1" noTextEdit="1"/>
          </p:cNvSpPr>
          <p:nvPr>
            <p:ph type="sldImg"/>
          </p:nvPr>
        </p:nvSpPr>
        <p:spPr>
          <a:xfrm>
            <a:off x="1144588" y="682625"/>
            <a:ext cx="4568825" cy="3425825"/>
          </a:xfrm>
          <a:ln w="12700" cap="flat">
            <a:solidFill>
              <a:schemeClr val="tx1"/>
            </a:solidFill>
          </a:ln>
        </p:spPr>
      </p:sp>
    </p:spTree>
    <p:extLst>
      <p:ext uri="{BB962C8B-B14F-4D97-AF65-F5344CB8AC3E}">
        <p14:creationId xmlns:p14="http://schemas.microsoft.com/office/powerpoint/2010/main" val="20442424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DE014197-F681-49C0-8AA2-5BDC48A4440F}" type="slidenum">
              <a:rPr lang="en-US" smtClean="0"/>
              <a:pPr/>
              <a:t>44</a:t>
            </a:fld>
            <a:endParaRPr lang="en-US"/>
          </a:p>
        </p:txBody>
      </p:sp>
      <p:sp>
        <p:nvSpPr>
          <p:cNvPr id="119811" name="Rectangle 2"/>
          <p:cNvSpPr>
            <a:spLocks noGrp="1" noChangeArrowheads="1"/>
          </p:cNvSpPr>
          <p:nvPr>
            <p:ph type="body" idx="1"/>
          </p:nvPr>
        </p:nvSpPr>
        <p:spPr>
          <a:xfrm>
            <a:off x="914400" y="4354513"/>
            <a:ext cx="5029200" cy="4343400"/>
          </a:xfrm>
          <a:noFill/>
          <a:ln/>
        </p:spPr>
        <p:txBody>
          <a:bodyPr lIns="90487" tIns="44450" rIns="90487" bIns="44450"/>
          <a:lstStyle/>
          <a:p>
            <a:pPr defTabSz="762000" eaLnBrk="1" hangingPunct="1"/>
            <a:r>
              <a:rPr lang="en-US"/>
              <a:t>This is reduced to allow room for subsequent records. The middle of the record has been cut to allow space.</a:t>
            </a:r>
          </a:p>
          <a:p>
            <a:pPr defTabSz="762000" eaLnBrk="1" hangingPunct="1"/>
            <a:endParaRPr lang="en-US">
              <a:latin typeface="Times" charset="0"/>
              <a:cs typeface="Times" charset="0"/>
            </a:endParaRPr>
          </a:p>
          <a:p>
            <a:pPr defTabSz="762000" eaLnBrk="1" hangingPunct="1"/>
            <a:r>
              <a:rPr lang="en-US">
                <a:latin typeface="Times" charset="0"/>
                <a:cs typeface="Times" charset="0"/>
              </a:rPr>
              <a:t>This slide advances automatically.</a:t>
            </a:r>
          </a:p>
        </p:txBody>
      </p:sp>
      <p:sp>
        <p:nvSpPr>
          <p:cNvPr id="119812" name="Rectangle 3"/>
          <p:cNvSpPr>
            <a:spLocks noGrp="1" noRot="1" noChangeAspect="1" noChangeArrowheads="1" noTextEdit="1"/>
          </p:cNvSpPr>
          <p:nvPr>
            <p:ph type="sldImg"/>
          </p:nvPr>
        </p:nvSpPr>
        <p:spPr>
          <a:xfrm>
            <a:off x="1144588" y="682625"/>
            <a:ext cx="4568825" cy="3425825"/>
          </a:xfrm>
          <a:ln w="12700" cap="flat">
            <a:solidFill>
              <a:schemeClr val="tx1"/>
            </a:solidFill>
          </a:ln>
        </p:spPr>
      </p:sp>
    </p:spTree>
    <p:extLst>
      <p:ext uri="{BB962C8B-B14F-4D97-AF65-F5344CB8AC3E}">
        <p14:creationId xmlns:p14="http://schemas.microsoft.com/office/powerpoint/2010/main" val="1600926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854D97EF-2BC7-43B5-81DE-BAC4E8E92ADD}" type="slidenum">
              <a:rPr lang="en-US" smtClean="0"/>
              <a:pPr/>
              <a:t>45</a:t>
            </a:fld>
            <a:endParaRPr lang="en-US"/>
          </a:p>
        </p:txBody>
      </p:sp>
      <p:sp>
        <p:nvSpPr>
          <p:cNvPr id="120835" name="Rectangle 2"/>
          <p:cNvSpPr>
            <a:spLocks noGrp="1" noChangeArrowheads="1"/>
          </p:cNvSpPr>
          <p:nvPr>
            <p:ph type="body" idx="1"/>
          </p:nvPr>
        </p:nvSpPr>
        <p:spPr>
          <a:xfrm>
            <a:off x="914400" y="4354513"/>
            <a:ext cx="5029200" cy="4343400"/>
          </a:xfrm>
          <a:noFill/>
          <a:ln/>
        </p:spPr>
        <p:txBody>
          <a:bodyPr lIns="90487" tIns="44450" rIns="90487" bIns="44450"/>
          <a:lstStyle/>
          <a:p>
            <a:pPr defTabSz="762000" eaLnBrk="1" hangingPunct="1"/>
            <a:r>
              <a:rPr lang="en-US"/>
              <a:t>These are the two records for level one items.</a:t>
            </a:r>
          </a:p>
        </p:txBody>
      </p:sp>
      <p:sp>
        <p:nvSpPr>
          <p:cNvPr id="120836" name="Rectangle 3"/>
          <p:cNvSpPr>
            <a:spLocks noGrp="1" noRot="1" noChangeAspect="1" noChangeArrowheads="1" noTextEdit="1"/>
          </p:cNvSpPr>
          <p:nvPr>
            <p:ph type="sldImg"/>
          </p:nvPr>
        </p:nvSpPr>
        <p:spPr>
          <a:xfrm>
            <a:off x="1144588" y="682625"/>
            <a:ext cx="4568825" cy="3425825"/>
          </a:xfrm>
          <a:ln w="12700" cap="flat">
            <a:solidFill>
              <a:schemeClr val="tx1"/>
            </a:solidFill>
          </a:ln>
        </p:spPr>
      </p:sp>
    </p:spTree>
    <p:extLst>
      <p:ext uri="{BB962C8B-B14F-4D97-AF65-F5344CB8AC3E}">
        <p14:creationId xmlns:p14="http://schemas.microsoft.com/office/powerpoint/2010/main" val="2117725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2DBAB8DE-9ABF-4730-9858-3A2E49C8B06E}" type="slidenum">
              <a:rPr lang="en-US" smtClean="0"/>
              <a:pPr/>
              <a:t>4</a:t>
            </a:fld>
            <a:endParaRPr lang="en-US"/>
          </a:p>
        </p:txBody>
      </p:sp>
      <p:sp>
        <p:nvSpPr>
          <p:cNvPr id="89091" name="Rectangle 2"/>
          <p:cNvSpPr>
            <a:spLocks noGrp="1" noRot="1" noChangeAspect="1" noChangeArrowheads="1" noTextEdit="1"/>
          </p:cNvSpPr>
          <p:nvPr>
            <p:ph type="sldImg"/>
          </p:nvPr>
        </p:nvSpPr>
        <p:spPr>
          <a:xfrm>
            <a:off x="1147763" y="684213"/>
            <a:ext cx="4565650" cy="3424237"/>
          </a:xfrm>
          <a:ln/>
        </p:spPr>
      </p:sp>
      <p:sp>
        <p:nvSpPr>
          <p:cNvPr id="89092" name="Rectangle 3"/>
          <p:cNvSpPr>
            <a:spLocks noGrp="1" noChangeArrowheads="1"/>
          </p:cNvSpPr>
          <p:nvPr>
            <p:ph type="body" idx="1"/>
          </p:nvPr>
        </p:nvSpPr>
        <p:spPr>
          <a:xfrm>
            <a:off x="914400" y="4354513"/>
            <a:ext cx="5029200" cy="4343400"/>
          </a:xfrm>
          <a:noFill/>
          <a:ln/>
        </p:spPr>
        <p:txBody>
          <a:bodyPr/>
          <a:lstStyle/>
          <a:p>
            <a:pPr eaLnBrk="1" hangingPunct="1"/>
            <a:endParaRPr lang="en-US"/>
          </a:p>
        </p:txBody>
      </p:sp>
    </p:spTree>
    <p:extLst>
      <p:ext uri="{BB962C8B-B14F-4D97-AF65-F5344CB8AC3E}">
        <p14:creationId xmlns:p14="http://schemas.microsoft.com/office/powerpoint/2010/main" val="6304729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C917937B-1015-4E8E-A0D0-57CB3FBE88F7}" type="slidenum">
              <a:rPr lang="en-US" smtClean="0"/>
              <a:pPr/>
              <a:t>46</a:t>
            </a:fld>
            <a:endParaRPr lang="en-US"/>
          </a:p>
        </p:txBody>
      </p:sp>
      <p:sp>
        <p:nvSpPr>
          <p:cNvPr id="121859" name="Rectangle 2"/>
          <p:cNvSpPr>
            <a:spLocks noGrp="1" noChangeArrowheads="1"/>
          </p:cNvSpPr>
          <p:nvPr>
            <p:ph type="body" idx="1"/>
          </p:nvPr>
        </p:nvSpPr>
        <p:spPr>
          <a:xfrm>
            <a:off x="914400" y="4354513"/>
            <a:ext cx="5029200" cy="4343400"/>
          </a:xfrm>
          <a:noFill/>
          <a:ln/>
        </p:spPr>
        <p:txBody>
          <a:bodyPr lIns="90487" tIns="44450" rIns="90487" bIns="44450"/>
          <a:lstStyle/>
          <a:p>
            <a:pPr defTabSz="762000" eaLnBrk="1" hangingPunct="1"/>
            <a:r>
              <a:rPr lang="en-US"/>
              <a:t>These are the two records for level one items.</a:t>
            </a:r>
          </a:p>
        </p:txBody>
      </p:sp>
      <p:sp>
        <p:nvSpPr>
          <p:cNvPr id="121860" name="Rectangle 3"/>
          <p:cNvSpPr>
            <a:spLocks noGrp="1" noRot="1" noChangeAspect="1" noChangeArrowheads="1" noTextEdit="1"/>
          </p:cNvSpPr>
          <p:nvPr>
            <p:ph type="sldImg"/>
          </p:nvPr>
        </p:nvSpPr>
        <p:spPr>
          <a:xfrm>
            <a:off x="1144588" y="682625"/>
            <a:ext cx="4568825" cy="3425825"/>
          </a:xfrm>
          <a:ln w="12700" cap="flat">
            <a:solidFill>
              <a:schemeClr val="tx1"/>
            </a:solidFill>
          </a:ln>
        </p:spPr>
      </p:sp>
    </p:spTree>
    <p:extLst>
      <p:ext uri="{BB962C8B-B14F-4D97-AF65-F5344CB8AC3E}">
        <p14:creationId xmlns:p14="http://schemas.microsoft.com/office/powerpoint/2010/main" val="31078881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198C1D1E-AB2E-4260-82BF-D12036A9B286}" type="slidenum">
              <a:rPr lang="en-US" smtClean="0"/>
              <a:pPr/>
              <a:t>47</a:t>
            </a:fld>
            <a:endParaRPr lang="en-US"/>
          </a:p>
        </p:txBody>
      </p:sp>
      <p:sp>
        <p:nvSpPr>
          <p:cNvPr id="122883" name="Rectangle 2"/>
          <p:cNvSpPr>
            <a:spLocks noGrp="1" noChangeArrowheads="1"/>
          </p:cNvSpPr>
          <p:nvPr>
            <p:ph type="body" idx="1"/>
          </p:nvPr>
        </p:nvSpPr>
        <p:spPr>
          <a:xfrm>
            <a:off x="914400" y="4354513"/>
            <a:ext cx="5029200" cy="4343400"/>
          </a:xfrm>
          <a:noFill/>
          <a:ln/>
        </p:spPr>
        <p:txBody>
          <a:bodyPr lIns="90487" tIns="44450" rIns="90487" bIns="44450"/>
          <a:lstStyle/>
          <a:p>
            <a:pPr defTabSz="762000" eaLnBrk="1" hangingPunct="1"/>
            <a:r>
              <a:rPr lang="en-US"/>
              <a:t>These are the two records for level one items.</a:t>
            </a:r>
          </a:p>
        </p:txBody>
      </p:sp>
      <p:sp>
        <p:nvSpPr>
          <p:cNvPr id="122884" name="Rectangle 3"/>
          <p:cNvSpPr>
            <a:spLocks noGrp="1" noRot="1" noChangeAspect="1" noChangeArrowheads="1" noTextEdit="1"/>
          </p:cNvSpPr>
          <p:nvPr>
            <p:ph type="sldImg"/>
          </p:nvPr>
        </p:nvSpPr>
        <p:spPr>
          <a:xfrm>
            <a:off x="1144588" y="682625"/>
            <a:ext cx="4568825" cy="3425825"/>
          </a:xfrm>
          <a:ln w="12700" cap="flat">
            <a:solidFill>
              <a:schemeClr val="tx1"/>
            </a:solidFill>
          </a:ln>
        </p:spPr>
      </p:sp>
    </p:spTree>
    <p:extLst>
      <p:ext uri="{BB962C8B-B14F-4D97-AF65-F5344CB8AC3E}">
        <p14:creationId xmlns:p14="http://schemas.microsoft.com/office/powerpoint/2010/main" val="24320117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C1546307-CBFA-4934-9D1A-AB3935CC995B}" type="slidenum">
              <a:rPr lang="en-US" smtClean="0"/>
              <a:pPr/>
              <a:t>48</a:t>
            </a:fld>
            <a:endParaRPr lang="en-US"/>
          </a:p>
        </p:txBody>
      </p:sp>
      <p:sp>
        <p:nvSpPr>
          <p:cNvPr id="123907" name="Rectangle 2"/>
          <p:cNvSpPr>
            <a:spLocks noGrp="1" noChangeArrowheads="1"/>
          </p:cNvSpPr>
          <p:nvPr>
            <p:ph type="body" idx="1"/>
          </p:nvPr>
        </p:nvSpPr>
        <p:spPr>
          <a:xfrm>
            <a:off x="914400" y="4354513"/>
            <a:ext cx="5029200" cy="4343400"/>
          </a:xfrm>
          <a:noFill/>
          <a:ln/>
        </p:spPr>
        <p:txBody>
          <a:bodyPr lIns="90487" tIns="44450" rIns="90487" bIns="44450"/>
          <a:lstStyle/>
          <a:p>
            <a:pPr defTabSz="762000" eaLnBrk="1" hangingPunct="1"/>
            <a:r>
              <a:rPr lang="en-US"/>
              <a:t>These are the two records for level one items.</a:t>
            </a:r>
          </a:p>
        </p:txBody>
      </p:sp>
      <p:sp>
        <p:nvSpPr>
          <p:cNvPr id="123908" name="Rectangle 3"/>
          <p:cNvSpPr>
            <a:spLocks noGrp="1" noRot="1" noChangeAspect="1" noChangeArrowheads="1" noTextEdit="1"/>
          </p:cNvSpPr>
          <p:nvPr>
            <p:ph type="sldImg"/>
          </p:nvPr>
        </p:nvSpPr>
        <p:spPr>
          <a:xfrm>
            <a:off x="1144588" y="682625"/>
            <a:ext cx="4568825" cy="3425825"/>
          </a:xfrm>
          <a:ln w="12700" cap="flat">
            <a:solidFill>
              <a:schemeClr val="tx1"/>
            </a:solidFill>
          </a:ln>
        </p:spPr>
      </p:sp>
    </p:spTree>
    <p:extLst>
      <p:ext uri="{BB962C8B-B14F-4D97-AF65-F5344CB8AC3E}">
        <p14:creationId xmlns:p14="http://schemas.microsoft.com/office/powerpoint/2010/main" val="15605428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540DAD77-0474-4CAB-94C9-02109F517808}" type="slidenum">
              <a:rPr lang="en-US" smtClean="0"/>
              <a:pPr/>
              <a:t>49</a:t>
            </a:fld>
            <a:endParaRPr lang="en-US"/>
          </a:p>
        </p:txBody>
      </p:sp>
      <p:sp>
        <p:nvSpPr>
          <p:cNvPr id="124931" name="Rectangle 2"/>
          <p:cNvSpPr>
            <a:spLocks noGrp="1" noChangeArrowheads="1"/>
          </p:cNvSpPr>
          <p:nvPr>
            <p:ph type="body" idx="1"/>
          </p:nvPr>
        </p:nvSpPr>
        <p:spPr>
          <a:xfrm>
            <a:off x="914400" y="4354513"/>
            <a:ext cx="5029200" cy="4343400"/>
          </a:xfrm>
          <a:noFill/>
          <a:ln/>
        </p:spPr>
        <p:txBody>
          <a:bodyPr lIns="90487" tIns="44450" rIns="90487" bIns="44450"/>
          <a:lstStyle/>
          <a:p>
            <a:pPr defTabSz="762000" eaLnBrk="1" hangingPunct="1"/>
            <a:r>
              <a:rPr lang="en-US"/>
              <a:t>Once again, these are reduced and shortened for clarity.</a:t>
            </a:r>
          </a:p>
          <a:p>
            <a:pPr defTabSz="762000" eaLnBrk="1" hangingPunct="1"/>
            <a:endParaRPr lang="en-US">
              <a:latin typeface="Times" charset="0"/>
              <a:cs typeface="Times" charset="0"/>
            </a:endParaRPr>
          </a:p>
          <a:p>
            <a:pPr defTabSz="762000" eaLnBrk="1" hangingPunct="1"/>
            <a:r>
              <a:rPr lang="en-US">
                <a:latin typeface="Times" charset="0"/>
                <a:cs typeface="Times" charset="0"/>
              </a:rPr>
              <a:t>This slide advances automatically.</a:t>
            </a:r>
          </a:p>
        </p:txBody>
      </p:sp>
      <p:sp>
        <p:nvSpPr>
          <p:cNvPr id="124932" name="Rectangle 3"/>
          <p:cNvSpPr>
            <a:spLocks noGrp="1" noRot="1" noChangeAspect="1" noChangeArrowheads="1" noTextEdit="1"/>
          </p:cNvSpPr>
          <p:nvPr>
            <p:ph type="sldImg"/>
          </p:nvPr>
        </p:nvSpPr>
        <p:spPr>
          <a:xfrm>
            <a:off x="1144588" y="682625"/>
            <a:ext cx="4568825" cy="3425825"/>
          </a:xfrm>
          <a:ln w="12700" cap="flat">
            <a:solidFill>
              <a:schemeClr val="tx1"/>
            </a:solidFill>
          </a:ln>
        </p:spPr>
      </p:sp>
    </p:spTree>
    <p:extLst>
      <p:ext uri="{BB962C8B-B14F-4D97-AF65-F5344CB8AC3E}">
        <p14:creationId xmlns:p14="http://schemas.microsoft.com/office/powerpoint/2010/main" val="9229526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76BDDED8-3A35-43DD-95F9-E4FE627ACF0F}" type="slidenum">
              <a:rPr lang="en-US" smtClean="0"/>
              <a:pPr/>
              <a:t>50</a:t>
            </a:fld>
            <a:endParaRPr lang="en-US"/>
          </a:p>
        </p:txBody>
      </p:sp>
      <p:sp>
        <p:nvSpPr>
          <p:cNvPr id="125955" name="Rectangle 2"/>
          <p:cNvSpPr>
            <a:spLocks noGrp="1" noChangeArrowheads="1"/>
          </p:cNvSpPr>
          <p:nvPr>
            <p:ph type="body" idx="1"/>
          </p:nvPr>
        </p:nvSpPr>
        <p:spPr>
          <a:xfrm>
            <a:off x="914400" y="4354513"/>
            <a:ext cx="5029200" cy="4343400"/>
          </a:xfrm>
          <a:noFill/>
          <a:ln/>
        </p:spPr>
        <p:txBody>
          <a:bodyPr lIns="90487" tIns="44450" rIns="90487" bIns="44450"/>
          <a:lstStyle/>
          <a:p>
            <a:pPr defTabSz="762000" eaLnBrk="1" hangingPunct="1"/>
            <a:r>
              <a:rPr lang="en-US"/>
              <a:t>Once again, these are reduced and shortened for clarity.</a:t>
            </a:r>
          </a:p>
          <a:p>
            <a:pPr defTabSz="762000" eaLnBrk="1" hangingPunct="1"/>
            <a:endParaRPr lang="en-US">
              <a:latin typeface="Times" charset="0"/>
              <a:cs typeface="Times" charset="0"/>
            </a:endParaRPr>
          </a:p>
          <a:p>
            <a:pPr defTabSz="762000" eaLnBrk="1" hangingPunct="1"/>
            <a:r>
              <a:rPr lang="en-US">
                <a:latin typeface="Times" charset="0"/>
                <a:cs typeface="Times" charset="0"/>
              </a:rPr>
              <a:t>This slide advances automatically.</a:t>
            </a:r>
          </a:p>
        </p:txBody>
      </p:sp>
      <p:sp>
        <p:nvSpPr>
          <p:cNvPr id="125956" name="Rectangle 3"/>
          <p:cNvSpPr>
            <a:spLocks noGrp="1" noRot="1" noChangeAspect="1" noChangeArrowheads="1" noTextEdit="1"/>
          </p:cNvSpPr>
          <p:nvPr>
            <p:ph type="sldImg"/>
          </p:nvPr>
        </p:nvSpPr>
        <p:spPr>
          <a:xfrm>
            <a:off x="1144588" y="682625"/>
            <a:ext cx="4568825" cy="3425825"/>
          </a:xfrm>
          <a:ln w="12700" cap="flat">
            <a:solidFill>
              <a:schemeClr val="tx1"/>
            </a:solidFill>
          </a:ln>
        </p:spPr>
      </p:sp>
    </p:spTree>
    <p:extLst>
      <p:ext uri="{BB962C8B-B14F-4D97-AF65-F5344CB8AC3E}">
        <p14:creationId xmlns:p14="http://schemas.microsoft.com/office/powerpoint/2010/main" val="41539528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6D48173C-1C34-42FA-B993-41B6CDEA5080}" type="slidenum">
              <a:rPr lang="en-US" smtClean="0"/>
              <a:pPr/>
              <a:t>51</a:t>
            </a:fld>
            <a:endParaRPr lang="en-US"/>
          </a:p>
        </p:txBody>
      </p:sp>
      <p:sp>
        <p:nvSpPr>
          <p:cNvPr id="126979" name="Rectangle 2"/>
          <p:cNvSpPr>
            <a:spLocks noGrp="1" noChangeArrowheads="1"/>
          </p:cNvSpPr>
          <p:nvPr>
            <p:ph type="body" idx="1"/>
          </p:nvPr>
        </p:nvSpPr>
        <p:spPr>
          <a:xfrm>
            <a:off x="914400" y="4354513"/>
            <a:ext cx="5029200" cy="4343400"/>
          </a:xfrm>
          <a:noFill/>
          <a:ln/>
        </p:spPr>
        <p:txBody>
          <a:bodyPr lIns="90487" tIns="44450" rIns="90487" bIns="44450"/>
          <a:lstStyle/>
          <a:p>
            <a:pPr defTabSz="762000" eaLnBrk="1" hangingPunct="1"/>
            <a:r>
              <a:rPr lang="en-US"/>
              <a:t>Once again, these are reduced and shortened for clarity.</a:t>
            </a:r>
          </a:p>
          <a:p>
            <a:pPr defTabSz="762000" eaLnBrk="1" hangingPunct="1"/>
            <a:endParaRPr lang="en-US">
              <a:latin typeface="Times" charset="0"/>
              <a:cs typeface="Times" charset="0"/>
            </a:endParaRPr>
          </a:p>
          <a:p>
            <a:pPr defTabSz="762000" eaLnBrk="1" hangingPunct="1"/>
            <a:r>
              <a:rPr lang="en-US">
                <a:latin typeface="Times" charset="0"/>
                <a:cs typeface="Times" charset="0"/>
              </a:rPr>
              <a:t>This slide advances automatically.</a:t>
            </a:r>
          </a:p>
        </p:txBody>
      </p:sp>
      <p:sp>
        <p:nvSpPr>
          <p:cNvPr id="126980" name="Rectangle 3"/>
          <p:cNvSpPr>
            <a:spLocks noGrp="1" noRot="1" noChangeAspect="1" noChangeArrowheads="1" noTextEdit="1"/>
          </p:cNvSpPr>
          <p:nvPr>
            <p:ph type="sldImg"/>
          </p:nvPr>
        </p:nvSpPr>
        <p:spPr>
          <a:xfrm>
            <a:off x="1144588" y="682625"/>
            <a:ext cx="4568825" cy="3425825"/>
          </a:xfrm>
          <a:ln w="12700" cap="flat">
            <a:solidFill>
              <a:schemeClr val="tx1"/>
            </a:solidFill>
          </a:ln>
        </p:spPr>
      </p:sp>
    </p:spTree>
    <p:extLst>
      <p:ext uri="{BB962C8B-B14F-4D97-AF65-F5344CB8AC3E}">
        <p14:creationId xmlns:p14="http://schemas.microsoft.com/office/powerpoint/2010/main" val="41705299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1AE66F11-4469-4696-8C51-97FFD30C2B6E}" type="slidenum">
              <a:rPr lang="en-US" smtClean="0"/>
              <a:pPr/>
              <a:t>52</a:t>
            </a:fld>
            <a:endParaRPr lang="en-US"/>
          </a:p>
        </p:txBody>
      </p:sp>
      <p:sp>
        <p:nvSpPr>
          <p:cNvPr id="129027" name="Rectangle 2"/>
          <p:cNvSpPr>
            <a:spLocks noGrp="1" noRot="1" noChangeAspect="1" noChangeArrowheads="1" noTextEdit="1"/>
          </p:cNvSpPr>
          <p:nvPr>
            <p:ph type="sldImg"/>
          </p:nvPr>
        </p:nvSpPr>
        <p:spPr>
          <a:xfrm>
            <a:off x="1147763" y="684213"/>
            <a:ext cx="4565650" cy="3424237"/>
          </a:xfrm>
          <a:ln/>
        </p:spPr>
      </p:sp>
      <p:sp>
        <p:nvSpPr>
          <p:cNvPr id="129028" name="Rectangle 3"/>
          <p:cNvSpPr>
            <a:spLocks noGrp="1" noChangeArrowheads="1"/>
          </p:cNvSpPr>
          <p:nvPr>
            <p:ph type="body" idx="1"/>
          </p:nvPr>
        </p:nvSpPr>
        <p:spPr>
          <a:xfrm>
            <a:off x="914400" y="4354513"/>
            <a:ext cx="5029200" cy="4343400"/>
          </a:xfrm>
          <a:noFill/>
          <a:ln/>
        </p:spPr>
        <p:txBody>
          <a:bodyPr/>
          <a:lstStyle/>
          <a:p>
            <a:pPr eaLnBrk="1" hangingPunct="1"/>
            <a:endParaRPr lang="en-US"/>
          </a:p>
        </p:txBody>
      </p:sp>
    </p:spTree>
    <p:extLst>
      <p:ext uri="{BB962C8B-B14F-4D97-AF65-F5344CB8AC3E}">
        <p14:creationId xmlns:p14="http://schemas.microsoft.com/office/powerpoint/2010/main" val="14729481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EAA9DB1A-E234-441D-9524-EB539F2A0402}" type="slidenum">
              <a:rPr lang="en-US" smtClean="0"/>
              <a:pPr/>
              <a:t>65</a:t>
            </a:fld>
            <a:endParaRPr lang="en-US"/>
          </a:p>
        </p:txBody>
      </p:sp>
      <p:sp>
        <p:nvSpPr>
          <p:cNvPr id="134147" name="Rectangle 2"/>
          <p:cNvSpPr>
            <a:spLocks noGrp="1" noChangeArrowheads="1"/>
          </p:cNvSpPr>
          <p:nvPr>
            <p:ph type="body" idx="1"/>
          </p:nvPr>
        </p:nvSpPr>
        <p:spPr>
          <a:xfrm>
            <a:off x="914400" y="4354513"/>
            <a:ext cx="5029200" cy="4343400"/>
          </a:xfrm>
          <a:noFill/>
          <a:ln/>
        </p:spPr>
        <p:txBody>
          <a:bodyPr lIns="90487" tIns="44450" rIns="90487" bIns="44450"/>
          <a:lstStyle/>
          <a:p>
            <a:pPr eaLnBrk="1" hangingPunct="1"/>
            <a:endParaRPr lang="en-US"/>
          </a:p>
        </p:txBody>
      </p:sp>
      <p:sp>
        <p:nvSpPr>
          <p:cNvPr id="134148" name="Rectangle 3"/>
          <p:cNvSpPr>
            <a:spLocks noGrp="1" noRot="1" noChangeAspect="1" noChangeArrowheads="1" noTextEdit="1"/>
          </p:cNvSpPr>
          <p:nvPr>
            <p:ph type="sldImg"/>
          </p:nvPr>
        </p:nvSpPr>
        <p:spPr>
          <a:xfrm>
            <a:off x="1147763" y="684213"/>
            <a:ext cx="4565650" cy="3424237"/>
          </a:xfrm>
          <a:ln w="12700" cap="flat">
            <a:solidFill>
              <a:schemeClr val="tx1"/>
            </a:solidFill>
          </a:ln>
        </p:spPr>
      </p:sp>
    </p:spTree>
    <p:extLst>
      <p:ext uri="{BB962C8B-B14F-4D97-AF65-F5344CB8AC3E}">
        <p14:creationId xmlns:p14="http://schemas.microsoft.com/office/powerpoint/2010/main" val="32619712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140EB07B-A146-4EC0-A6F5-B51716F8296E}" type="slidenum">
              <a:rPr lang="en-US" smtClean="0"/>
              <a:pPr/>
              <a:t>66</a:t>
            </a:fld>
            <a:endParaRPr lang="en-US"/>
          </a:p>
        </p:txBody>
      </p:sp>
      <p:sp>
        <p:nvSpPr>
          <p:cNvPr id="135171" name="Rectangle 2"/>
          <p:cNvSpPr>
            <a:spLocks noGrp="1" noChangeArrowheads="1"/>
          </p:cNvSpPr>
          <p:nvPr>
            <p:ph type="body" idx="1"/>
          </p:nvPr>
        </p:nvSpPr>
        <p:spPr>
          <a:xfrm>
            <a:off x="914400" y="4354513"/>
            <a:ext cx="5029200" cy="4343400"/>
          </a:xfrm>
          <a:noFill/>
          <a:ln/>
        </p:spPr>
        <p:txBody>
          <a:bodyPr lIns="90487" tIns="44450" rIns="90487" bIns="44450"/>
          <a:lstStyle/>
          <a:p>
            <a:pPr eaLnBrk="1" hangingPunct="1"/>
            <a:endParaRPr lang="en-US"/>
          </a:p>
        </p:txBody>
      </p:sp>
      <p:sp>
        <p:nvSpPr>
          <p:cNvPr id="135172" name="Rectangle 3"/>
          <p:cNvSpPr>
            <a:spLocks noGrp="1" noRot="1" noChangeAspect="1" noChangeArrowheads="1" noTextEdit="1"/>
          </p:cNvSpPr>
          <p:nvPr>
            <p:ph type="sldImg"/>
          </p:nvPr>
        </p:nvSpPr>
        <p:spPr>
          <a:xfrm>
            <a:off x="1147763" y="684213"/>
            <a:ext cx="4565650" cy="3424237"/>
          </a:xfrm>
          <a:ln w="12700" cap="flat">
            <a:solidFill>
              <a:schemeClr val="tx1"/>
            </a:solidFill>
          </a:ln>
        </p:spPr>
      </p:sp>
    </p:spTree>
    <p:extLst>
      <p:ext uri="{BB962C8B-B14F-4D97-AF65-F5344CB8AC3E}">
        <p14:creationId xmlns:p14="http://schemas.microsoft.com/office/powerpoint/2010/main" val="135791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A2DFC98A-F715-473D-AD88-3F6DAA2CD7A2}" type="slidenum">
              <a:rPr lang="en-US" smtClean="0"/>
              <a:pPr/>
              <a:t>5</a:t>
            </a:fld>
            <a:endParaRPr lang="en-US"/>
          </a:p>
        </p:txBody>
      </p:sp>
      <p:sp>
        <p:nvSpPr>
          <p:cNvPr id="90115" name="Rectangle 2"/>
          <p:cNvSpPr>
            <a:spLocks noGrp="1" noRot="1" noChangeAspect="1" noChangeArrowheads="1" noTextEdit="1"/>
          </p:cNvSpPr>
          <p:nvPr>
            <p:ph type="sldImg"/>
          </p:nvPr>
        </p:nvSpPr>
        <p:spPr>
          <a:xfrm>
            <a:off x="1147763" y="684213"/>
            <a:ext cx="4565650" cy="3424237"/>
          </a:xfrm>
          <a:ln/>
        </p:spPr>
      </p:sp>
      <p:sp>
        <p:nvSpPr>
          <p:cNvPr id="90116" name="Rectangle 3"/>
          <p:cNvSpPr>
            <a:spLocks noGrp="1" noChangeArrowheads="1"/>
          </p:cNvSpPr>
          <p:nvPr>
            <p:ph type="body" idx="1"/>
          </p:nvPr>
        </p:nvSpPr>
        <p:spPr>
          <a:xfrm>
            <a:off x="914400" y="4354513"/>
            <a:ext cx="5029200" cy="4343400"/>
          </a:xfrm>
          <a:noFill/>
          <a:ln/>
        </p:spPr>
        <p:txBody>
          <a:bodyPr/>
          <a:lstStyle/>
          <a:p>
            <a:pPr eaLnBrk="1" hangingPunct="1"/>
            <a:endParaRPr lang="en-US"/>
          </a:p>
        </p:txBody>
      </p:sp>
    </p:spTree>
    <p:extLst>
      <p:ext uri="{BB962C8B-B14F-4D97-AF65-F5344CB8AC3E}">
        <p14:creationId xmlns:p14="http://schemas.microsoft.com/office/powerpoint/2010/main" val="3939992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25E71EC0-F9DD-4574-AA7B-9DBC20273940}" type="slidenum">
              <a:rPr lang="en-US" smtClean="0"/>
              <a:pPr/>
              <a:t>6</a:t>
            </a:fld>
            <a:endParaRPr lang="en-US"/>
          </a:p>
        </p:txBody>
      </p:sp>
      <p:sp>
        <p:nvSpPr>
          <p:cNvPr id="91139" name="Rectangle 2"/>
          <p:cNvSpPr>
            <a:spLocks noGrp="1" noRot="1" noChangeAspect="1" noChangeArrowheads="1" noTextEdit="1"/>
          </p:cNvSpPr>
          <p:nvPr>
            <p:ph type="sldImg"/>
          </p:nvPr>
        </p:nvSpPr>
        <p:spPr>
          <a:xfrm>
            <a:off x="1147763" y="684213"/>
            <a:ext cx="4565650" cy="3424237"/>
          </a:xfrm>
          <a:ln/>
        </p:spPr>
      </p:sp>
      <p:sp>
        <p:nvSpPr>
          <p:cNvPr id="91140" name="Rectangle 3"/>
          <p:cNvSpPr>
            <a:spLocks noGrp="1" noChangeArrowheads="1"/>
          </p:cNvSpPr>
          <p:nvPr>
            <p:ph type="body" idx="1"/>
          </p:nvPr>
        </p:nvSpPr>
        <p:spPr>
          <a:xfrm>
            <a:off x="914400" y="4354513"/>
            <a:ext cx="5029200" cy="4343400"/>
          </a:xfrm>
          <a:noFill/>
          <a:ln/>
        </p:spPr>
        <p:txBody>
          <a:bodyPr/>
          <a:lstStyle/>
          <a:p>
            <a:pPr eaLnBrk="1" hangingPunct="1"/>
            <a:endParaRPr lang="en-US"/>
          </a:p>
        </p:txBody>
      </p:sp>
    </p:spTree>
    <p:extLst>
      <p:ext uri="{BB962C8B-B14F-4D97-AF65-F5344CB8AC3E}">
        <p14:creationId xmlns:p14="http://schemas.microsoft.com/office/powerpoint/2010/main" val="3113026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1FB3B703-97AC-440E-9345-4194022A6D66}" type="slidenum">
              <a:rPr lang="en-US" smtClean="0"/>
              <a:pPr/>
              <a:t>7</a:t>
            </a:fld>
            <a:endParaRPr lang="en-US"/>
          </a:p>
        </p:txBody>
      </p:sp>
      <p:sp>
        <p:nvSpPr>
          <p:cNvPr id="92163" name="Rectangle 2"/>
          <p:cNvSpPr>
            <a:spLocks noGrp="1" noRot="1" noChangeAspect="1" noChangeArrowheads="1" noTextEdit="1"/>
          </p:cNvSpPr>
          <p:nvPr>
            <p:ph type="sldImg"/>
          </p:nvPr>
        </p:nvSpPr>
        <p:spPr>
          <a:xfrm>
            <a:off x="1147763" y="684213"/>
            <a:ext cx="4565650" cy="3424237"/>
          </a:xfrm>
          <a:ln/>
        </p:spPr>
      </p:sp>
      <p:sp>
        <p:nvSpPr>
          <p:cNvPr id="92164" name="Rectangle 3"/>
          <p:cNvSpPr>
            <a:spLocks noGrp="1" noChangeArrowheads="1"/>
          </p:cNvSpPr>
          <p:nvPr>
            <p:ph type="body" idx="1"/>
          </p:nvPr>
        </p:nvSpPr>
        <p:spPr>
          <a:xfrm>
            <a:off x="914400" y="4354513"/>
            <a:ext cx="5029200" cy="4343400"/>
          </a:xfrm>
          <a:noFill/>
          <a:ln/>
        </p:spPr>
        <p:txBody>
          <a:bodyPr/>
          <a:lstStyle/>
          <a:p>
            <a:pPr eaLnBrk="1" hangingPunct="1"/>
            <a:endParaRPr lang="en-US"/>
          </a:p>
        </p:txBody>
      </p:sp>
    </p:spTree>
    <p:extLst>
      <p:ext uri="{BB962C8B-B14F-4D97-AF65-F5344CB8AC3E}">
        <p14:creationId xmlns:p14="http://schemas.microsoft.com/office/powerpoint/2010/main" val="2082636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B02C3EEE-A0AE-4199-B6A4-DF02C86E2105}" type="slidenum">
              <a:rPr lang="en-US" smtClean="0"/>
              <a:pPr/>
              <a:t>8</a:t>
            </a:fld>
            <a:endParaRPr lang="en-US"/>
          </a:p>
        </p:txBody>
      </p:sp>
      <p:sp>
        <p:nvSpPr>
          <p:cNvPr id="93187" name="Rectangle 2"/>
          <p:cNvSpPr>
            <a:spLocks noGrp="1" noChangeArrowheads="1"/>
          </p:cNvSpPr>
          <p:nvPr>
            <p:ph type="body" idx="1"/>
          </p:nvPr>
        </p:nvSpPr>
        <p:spPr>
          <a:xfrm>
            <a:off x="914400" y="4354513"/>
            <a:ext cx="5029200" cy="4343400"/>
          </a:xfrm>
          <a:noFill/>
          <a:ln/>
        </p:spPr>
        <p:txBody>
          <a:bodyPr lIns="90487" tIns="44450" rIns="90487" bIns="44450"/>
          <a:lstStyle/>
          <a:p>
            <a:pPr eaLnBrk="1" hangingPunct="1"/>
            <a:endParaRPr lang="en-US"/>
          </a:p>
        </p:txBody>
      </p:sp>
      <p:sp>
        <p:nvSpPr>
          <p:cNvPr id="93188" name="Rectangle 3"/>
          <p:cNvSpPr>
            <a:spLocks noGrp="1" noRot="1" noChangeAspect="1" noChangeArrowheads="1" noTextEdit="1"/>
          </p:cNvSpPr>
          <p:nvPr>
            <p:ph type="sldImg"/>
          </p:nvPr>
        </p:nvSpPr>
        <p:spPr>
          <a:xfrm>
            <a:off x="1147763" y="684213"/>
            <a:ext cx="4565650" cy="3424237"/>
          </a:xfrm>
          <a:ln w="12700" cap="flat">
            <a:solidFill>
              <a:schemeClr val="tx1"/>
            </a:solidFill>
          </a:ln>
        </p:spPr>
      </p:sp>
    </p:spTree>
    <p:extLst>
      <p:ext uri="{BB962C8B-B14F-4D97-AF65-F5344CB8AC3E}">
        <p14:creationId xmlns:p14="http://schemas.microsoft.com/office/powerpoint/2010/main" val="3345672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685D9D21-1934-475E-9C7F-4C94E2E31A26}" type="slidenum">
              <a:rPr lang="en-US" smtClean="0"/>
              <a:pPr/>
              <a:t>9</a:t>
            </a:fld>
            <a:endParaRPr lang="en-US"/>
          </a:p>
        </p:txBody>
      </p:sp>
      <p:sp>
        <p:nvSpPr>
          <p:cNvPr id="94211" name="Rectangle 2"/>
          <p:cNvSpPr>
            <a:spLocks noGrp="1" noChangeArrowheads="1"/>
          </p:cNvSpPr>
          <p:nvPr>
            <p:ph type="body" idx="1"/>
          </p:nvPr>
        </p:nvSpPr>
        <p:spPr>
          <a:xfrm>
            <a:off x="914400" y="4354513"/>
            <a:ext cx="5029200" cy="4343400"/>
          </a:xfrm>
          <a:noFill/>
          <a:ln/>
        </p:spPr>
        <p:txBody>
          <a:bodyPr lIns="90487" tIns="44450" rIns="90487" bIns="44450"/>
          <a:lstStyle/>
          <a:p>
            <a:pPr eaLnBrk="1" hangingPunct="1"/>
            <a:endParaRPr lang="en-US"/>
          </a:p>
        </p:txBody>
      </p:sp>
      <p:sp>
        <p:nvSpPr>
          <p:cNvPr id="94212" name="Rectangle 3"/>
          <p:cNvSpPr>
            <a:spLocks noGrp="1" noRot="1" noChangeAspect="1" noChangeArrowheads="1" noTextEdit="1"/>
          </p:cNvSpPr>
          <p:nvPr>
            <p:ph type="sldImg"/>
          </p:nvPr>
        </p:nvSpPr>
        <p:spPr>
          <a:xfrm>
            <a:off x="1147763" y="684213"/>
            <a:ext cx="4565650" cy="3424237"/>
          </a:xfrm>
          <a:ln w="12700" cap="flat">
            <a:solidFill>
              <a:schemeClr val="tx1"/>
            </a:solidFill>
          </a:ln>
        </p:spPr>
      </p:sp>
    </p:spTree>
    <p:extLst>
      <p:ext uri="{BB962C8B-B14F-4D97-AF65-F5344CB8AC3E}">
        <p14:creationId xmlns:p14="http://schemas.microsoft.com/office/powerpoint/2010/main" val="2241613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2B187AC1-E2E0-4F58-A70A-CD4D4C920B34}" type="slidenum">
              <a:rPr lang="en-US" smtClean="0"/>
              <a:pPr/>
              <a:t>10</a:t>
            </a:fld>
            <a:endParaRPr lang="en-US"/>
          </a:p>
        </p:txBody>
      </p:sp>
      <p:sp>
        <p:nvSpPr>
          <p:cNvPr id="95235" name="Rectangle 2"/>
          <p:cNvSpPr>
            <a:spLocks noGrp="1" noRot="1" noChangeAspect="1" noChangeArrowheads="1" noTextEdit="1"/>
          </p:cNvSpPr>
          <p:nvPr>
            <p:ph type="sldImg"/>
          </p:nvPr>
        </p:nvSpPr>
        <p:spPr>
          <a:xfrm>
            <a:off x="1147763" y="684213"/>
            <a:ext cx="4565650" cy="3424237"/>
          </a:xfrm>
          <a:ln/>
        </p:spPr>
      </p:sp>
      <p:sp>
        <p:nvSpPr>
          <p:cNvPr id="95236" name="Rectangle 3"/>
          <p:cNvSpPr>
            <a:spLocks noGrp="1" noChangeArrowheads="1"/>
          </p:cNvSpPr>
          <p:nvPr>
            <p:ph type="body" idx="1"/>
          </p:nvPr>
        </p:nvSpPr>
        <p:spPr>
          <a:xfrm>
            <a:off x="914400" y="4354513"/>
            <a:ext cx="5029200" cy="4343400"/>
          </a:xfrm>
          <a:noFill/>
          <a:ln/>
        </p:spPr>
        <p:txBody>
          <a:bodyPr/>
          <a:lstStyle/>
          <a:p>
            <a:pPr eaLnBrk="1" hangingPunct="1"/>
            <a:endParaRPr lang="en-US"/>
          </a:p>
        </p:txBody>
      </p:sp>
    </p:spTree>
    <p:extLst>
      <p:ext uri="{BB962C8B-B14F-4D97-AF65-F5344CB8AC3E}">
        <p14:creationId xmlns:p14="http://schemas.microsoft.com/office/powerpoint/2010/main" val="3707868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Cover">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685800" y="2924944"/>
            <a:ext cx="7772400" cy="936104"/>
          </a:xfrm>
          <a:prstGeom prst="rect">
            <a:avLst/>
          </a:prstGeom>
        </p:spPr>
        <p:txBody>
          <a:bodyPr/>
          <a:lstStyle>
            <a:lvl1pPr algn="l">
              <a:defRPr sz="2600" b="1">
                <a:solidFill>
                  <a:srgbClr val="7F7F7F"/>
                </a:solidFill>
                <a:latin typeface="Arial"/>
                <a:cs typeface="Arial"/>
              </a:defRPr>
            </a:lvl1pPr>
          </a:lstStyle>
          <a:p>
            <a:r>
              <a:rPr lang="it-IT" dirty="0"/>
              <a:t>Title / </a:t>
            </a:r>
            <a:r>
              <a:rPr lang="it-IT" dirty="0" err="1"/>
              <a:t>Lecture</a:t>
            </a:r>
            <a:r>
              <a:rPr lang="it-IT" dirty="0"/>
              <a:t> #</a:t>
            </a:r>
            <a:br>
              <a:rPr lang="it-IT" dirty="0"/>
            </a:br>
            <a:br>
              <a:rPr lang="it-IT" dirty="0"/>
            </a:br>
            <a:endParaRPr lang="it-IT" dirty="0"/>
          </a:p>
        </p:txBody>
      </p:sp>
      <p:sp>
        <p:nvSpPr>
          <p:cNvPr id="16" name="Segnaposto contenuto 15"/>
          <p:cNvSpPr>
            <a:spLocks noGrp="1"/>
          </p:cNvSpPr>
          <p:nvPr>
            <p:ph sz="quarter" idx="11" hasCustomPrompt="1"/>
          </p:nvPr>
        </p:nvSpPr>
        <p:spPr>
          <a:xfrm>
            <a:off x="685800" y="5373464"/>
            <a:ext cx="7772400" cy="431800"/>
          </a:xfrm>
          <a:prstGeom prst="rect">
            <a:avLst/>
          </a:prstGeom>
        </p:spPr>
        <p:txBody>
          <a:bodyPr vert="horz"/>
          <a:lstStyle>
            <a:lvl1pPr marL="0" indent="0">
              <a:buNone/>
              <a:defRPr sz="1600" baseline="0">
                <a:solidFill>
                  <a:srgbClr val="7F7F7F"/>
                </a:solidFill>
                <a:latin typeface="Arial"/>
                <a:cs typeface="Arial"/>
              </a:defRPr>
            </a:lvl1pPr>
          </a:lstStyle>
          <a:p>
            <a:pPr lvl="0"/>
            <a:r>
              <a:rPr lang="it-IT" dirty="0"/>
              <a:t>Date (DD/MM/YYYY)</a:t>
            </a:r>
          </a:p>
        </p:txBody>
      </p:sp>
      <p:sp>
        <p:nvSpPr>
          <p:cNvPr id="18" name="Segnaposto contenuto 17"/>
          <p:cNvSpPr>
            <a:spLocks noGrp="1"/>
          </p:cNvSpPr>
          <p:nvPr>
            <p:ph sz="quarter" idx="12" hasCustomPrompt="1"/>
          </p:nvPr>
        </p:nvSpPr>
        <p:spPr>
          <a:xfrm>
            <a:off x="685800" y="6165850"/>
            <a:ext cx="7772400" cy="28733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400">
                <a:solidFill>
                  <a:srgbClr val="7F7F7F"/>
                </a:solidFill>
                <a:latin typeface="Arial"/>
                <a:cs typeface="Arial"/>
              </a:defRPr>
            </a:lvl1pPr>
          </a:lstStyle>
          <a:p>
            <a:pPr lvl="0"/>
            <a:r>
              <a:rPr lang="it-IT" dirty="0"/>
              <a:t>Master </a:t>
            </a:r>
            <a:r>
              <a:rPr lang="it-IT" dirty="0" err="1"/>
              <a:t>Academic</a:t>
            </a:r>
            <a:r>
              <a:rPr lang="it-IT" dirty="0"/>
              <a:t> </a:t>
            </a:r>
            <a:r>
              <a:rPr lang="it-IT" dirty="0" err="1"/>
              <a:t>Year</a:t>
            </a:r>
            <a:r>
              <a:rPr lang="it-IT" dirty="0"/>
              <a:t> (YYYY/YYYY)</a:t>
            </a:r>
          </a:p>
          <a:p>
            <a:pPr lvl="0"/>
            <a:endParaRPr lang="it-IT" dirty="0"/>
          </a:p>
        </p:txBody>
      </p:sp>
      <p:sp>
        <p:nvSpPr>
          <p:cNvPr id="20" name="Segnaposto testo 19"/>
          <p:cNvSpPr>
            <a:spLocks noGrp="1"/>
          </p:cNvSpPr>
          <p:nvPr>
            <p:ph type="body" sz="quarter" idx="13" hasCustomPrompt="1"/>
          </p:nvPr>
        </p:nvSpPr>
        <p:spPr>
          <a:xfrm>
            <a:off x="685800" y="4652937"/>
            <a:ext cx="7772400" cy="576263"/>
          </a:xfrm>
          <a:prstGeom prst="rect">
            <a:avLst/>
          </a:prstGeom>
        </p:spPr>
        <p:txBody>
          <a:bodyPr vert="horz"/>
          <a:lstStyle>
            <a:lvl1pPr marL="0" indent="0">
              <a:buNone/>
              <a:defRPr sz="2400" b="1" i="1">
                <a:solidFill>
                  <a:srgbClr val="7F7F7F"/>
                </a:solidFill>
                <a:latin typeface="Arial"/>
                <a:cs typeface="Arial"/>
              </a:defRPr>
            </a:lvl1pPr>
          </a:lstStyle>
          <a:p>
            <a:pPr lvl="0"/>
            <a:r>
              <a:rPr lang="it-IT" dirty="0" err="1"/>
              <a:t>Instructor</a:t>
            </a:r>
            <a:endParaRPr lang="it-IT" dirty="0"/>
          </a:p>
        </p:txBody>
      </p:sp>
      <p:sp>
        <p:nvSpPr>
          <p:cNvPr id="24" name="Segnaposto testo 23"/>
          <p:cNvSpPr>
            <a:spLocks noGrp="1"/>
          </p:cNvSpPr>
          <p:nvPr>
            <p:ph type="body" sz="quarter" idx="14" hasCustomPrompt="1"/>
          </p:nvPr>
        </p:nvSpPr>
        <p:spPr>
          <a:xfrm>
            <a:off x="685800" y="4005263"/>
            <a:ext cx="7772400" cy="503237"/>
          </a:xfrm>
          <a:prstGeom prst="rect">
            <a:avLst/>
          </a:prstGeom>
        </p:spPr>
        <p:txBody>
          <a:bodyPr vert="horz"/>
          <a:lstStyle>
            <a:lvl1pPr marL="0" indent="0">
              <a:buNone/>
              <a:defRPr sz="2400" b="1">
                <a:solidFill>
                  <a:srgbClr val="7F7F7F"/>
                </a:solidFill>
                <a:latin typeface="Arial"/>
                <a:cs typeface="Arial"/>
              </a:defRPr>
            </a:lvl1pPr>
          </a:lstStyle>
          <a:p>
            <a:pPr lvl="0"/>
            <a:r>
              <a:rPr lang="it-IT" dirty="0"/>
              <a:t>COURSE</a:t>
            </a:r>
          </a:p>
        </p:txBody>
      </p:sp>
    </p:spTree>
    <p:extLst>
      <p:ext uri="{BB962C8B-B14F-4D97-AF65-F5344CB8AC3E}">
        <p14:creationId xmlns:p14="http://schemas.microsoft.com/office/powerpoint/2010/main" val="633395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lide">
    <p:spTree>
      <p:nvGrpSpPr>
        <p:cNvPr id="1" name=""/>
        <p:cNvGrpSpPr/>
        <p:nvPr/>
      </p:nvGrpSpPr>
      <p:grpSpPr>
        <a:xfrm>
          <a:off x="0" y="0"/>
          <a:ext cx="0" cy="0"/>
          <a:chOff x="0" y="0"/>
          <a:chExt cx="0" cy="0"/>
        </a:xfrm>
      </p:grpSpPr>
      <p:sp>
        <p:nvSpPr>
          <p:cNvPr id="7" name="Segnaposto contenuto 6"/>
          <p:cNvSpPr>
            <a:spLocks noGrp="1"/>
          </p:cNvSpPr>
          <p:nvPr>
            <p:ph sz="quarter" idx="11" hasCustomPrompt="1"/>
          </p:nvPr>
        </p:nvSpPr>
        <p:spPr>
          <a:xfrm>
            <a:off x="395288" y="981075"/>
            <a:ext cx="8353425" cy="5111750"/>
          </a:xfrm>
          <a:prstGeom prst="rect">
            <a:avLst/>
          </a:prstGeom>
        </p:spPr>
        <p:txBody>
          <a:bodyPr vert="horz"/>
          <a:lstStyle>
            <a:lvl1pPr marL="0" indent="0">
              <a:buNone/>
              <a:defRPr sz="1600"/>
            </a:lvl1pPr>
          </a:lstStyle>
          <a:p>
            <a:pPr lvl="0"/>
            <a:r>
              <a:rPr lang="it-IT"/>
              <a:t>Testo</a:t>
            </a:r>
            <a:endParaRPr lang="it-IT" dirty="0"/>
          </a:p>
        </p:txBody>
      </p:sp>
      <p:sp>
        <p:nvSpPr>
          <p:cNvPr id="9" name="Segnaposto testo 8"/>
          <p:cNvSpPr>
            <a:spLocks noGrp="1"/>
          </p:cNvSpPr>
          <p:nvPr>
            <p:ph type="body" sz="quarter" idx="12" hasCustomPrompt="1"/>
          </p:nvPr>
        </p:nvSpPr>
        <p:spPr>
          <a:xfrm>
            <a:off x="395039" y="265112"/>
            <a:ext cx="8353425" cy="615677"/>
          </a:xfrm>
          <a:prstGeom prst="rect">
            <a:avLst/>
          </a:prstGeom>
        </p:spPr>
        <p:txBody>
          <a:bodyPr vert="horz"/>
          <a:lstStyle>
            <a:lvl1pPr marL="0" indent="0">
              <a:buNone/>
              <a:defRPr sz="2600" b="1">
                <a:solidFill>
                  <a:srgbClr val="7F7F7F"/>
                </a:solidFill>
              </a:defRPr>
            </a:lvl1pPr>
          </a:lstStyle>
          <a:p>
            <a:pPr lvl="0"/>
            <a:r>
              <a:rPr lang="it-IT" dirty="0"/>
              <a:t>Titolo</a:t>
            </a:r>
          </a:p>
        </p:txBody>
      </p:sp>
      <p:sp>
        <p:nvSpPr>
          <p:cNvPr id="10" name="CasellaDiTesto 9"/>
          <p:cNvSpPr txBox="1"/>
          <p:nvPr userDrawn="1"/>
        </p:nvSpPr>
        <p:spPr>
          <a:xfrm>
            <a:off x="8521700" y="6477000"/>
            <a:ext cx="184666" cy="461665"/>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480514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2600" y="115888"/>
            <a:ext cx="8178800" cy="922337"/>
          </a:xfrm>
          <a:prstGeom prst="rect">
            <a:avLst/>
          </a:prstGeom>
        </p:spPr>
        <p:txBody>
          <a:bodyPr/>
          <a:lstStyle/>
          <a:p>
            <a:r>
              <a:rPr lang="en-US"/>
              <a:t>Click to edit Master title style</a:t>
            </a:r>
            <a:endParaRPr lang="en-NZ"/>
          </a:p>
        </p:txBody>
      </p:sp>
      <p:sp>
        <p:nvSpPr>
          <p:cNvPr id="3" name="Content Placeholder 2"/>
          <p:cNvSpPr>
            <a:spLocks noGrp="1"/>
          </p:cNvSpPr>
          <p:nvPr>
            <p:ph idx="1"/>
          </p:nvPr>
        </p:nvSpPr>
        <p:spPr>
          <a:xfrm>
            <a:off x="774700" y="1371600"/>
            <a:ext cx="7912100" cy="4602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6"/>
          <p:cNvSpPr>
            <a:spLocks noGrp="1" noChangeArrowheads="1"/>
          </p:cNvSpPr>
          <p:nvPr>
            <p:ph type="ftr" sz="quarter" idx="10"/>
          </p:nvPr>
        </p:nvSpPr>
        <p:spPr>
          <a:xfrm>
            <a:off x="0" y="6664325"/>
            <a:ext cx="4689475" cy="193675"/>
          </a:xfrm>
          <a:prstGeom prst="rect">
            <a:avLst/>
          </a:prstGeom>
          <a:ln/>
        </p:spPr>
        <p:txBody>
          <a:bodyPr/>
          <a:lstStyle>
            <a:lvl1pPr>
              <a:defRPr/>
            </a:lvl1pPr>
          </a:lstStyle>
          <a:p>
            <a:pPr>
              <a:defRPr/>
            </a:pPr>
            <a:r>
              <a:rPr lang="en-US"/>
              <a:t>Copyright © 2010 Pearson Education, Inc. Publishing as Prentice Hall.</a:t>
            </a:r>
          </a:p>
        </p:txBody>
      </p:sp>
    </p:spTree>
    <p:extLst>
      <p:ext uri="{BB962C8B-B14F-4D97-AF65-F5344CB8AC3E}">
        <p14:creationId xmlns:p14="http://schemas.microsoft.com/office/powerpoint/2010/main" val="2983364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2600" y="115888"/>
            <a:ext cx="8178800" cy="922337"/>
          </a:xfrm>
          <a:prstGeom prst="rect">
            <a:avLst/>
          </a:prstGeom>
        </p:spPr>
        <p:txBody>
          <a:bodyPr/>
          <a:lstStyle/>
          <a:p>
            <a:r>
              <a:rPr lang="en-US"/>
              <a:t>Click to edit Master title style</a:t>
            </a:r>
            <a:endParaRPr lang="en-NZ"/>
          </a:p>
        </p:txBody>
      </p:sp>
      <p:sp>
        <p:nvSpPr>
          <p:cNvPr id="3" name="Rectangle 6"/>
          <p:cNvSpPr>
            <a:spLocks noGrp="1" noChangeArrowheads="1"/>
          </p:cNvSpPr>
          <p:nvPr>
            <p:ph type="ftr" sz="quarter" idx="10"/>
          </p:nvPr>
        </p:nvSpPr>
        <p:spPr>
          <a:xfrm>
            <a:off x="0" y="6675438"/>
            <a:ext cx="5040313" cy="182562"/>
          </a:xfrm>
          <a:prstGeom prst="rect">
            <a:avLst/>
          </a:prstGeom>
          <a:ln/>
        </p:spPr>
        <p:txBody>
          <a:bodyPr/>
          <a:lstStyle>
            <a:lvl1pPr>
              <a:defRPr/>
            </a:lvl1pPr>
          </a:lstStyle>
          <a:p>
            <a:pPr>
              <a:defRPr/>
            </a:pPr>
            <a:r>
              <a:rPr lang="en-US"/>
              <a:t>Copyright © 2010 Pearson Education, Inc. Publishing as Prentice Hall.</a:t>
            </a:r>
          </a:p>
        </p:txBody>
      </p:sp>
    </p:spTree>
    <p:extLst>
      <p:ext uri="{BB962C8B-B14F-4D97-AF65-F5344CB8AC3E}">
        <p14:creationId xmlns:p14="http://schemas.microsoft.com/office/powerpoint/2010/main" val="32292236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ttangolo 8"/>
          <p:cNvSpPr/>
          <p:nvPr userDrawn="1"/>
        </p:nvSpPr>
        <p:spPr>
          <a:xfrm>
            <a:off x="1583668" y="5868560"/>
            <a:ext cx="5976664" cy="584776"/>
          </a:xfrm>
          <a:prstGeom prst="rect">
            <a:avLst/>
          </a:prstGeom>
        </p:spPr>
        <p:txBody>
          <a:bodyPr wrap="square">
            <a:spAutoFit/>
          </a:bodyPr>
          <a:lstStyle/>
          <a:p>
            <a:pPr lvl="0" algn="ctr" defTabSz="88900" eaLnBrk="0" hangingPunct="0">
              <a:spcBef>
                <a:spcPts val="0"/>
              </a:spcBef>
              <a:defRPr/>
            </a:pPr>
            <a:r>
              <a:rPr lang="it-IT" sz="1600" b="1" i="0" kern="1200" cap="all" dirty="0">
                <a:solidFill>
                  <a:schemeClr val="bg1">
                    <a:lumMod val="50000"/>
                  </a:schemeClr>
                </a:solidFill>
                <a:latin typeface="Gotham HTF Bold"/>
                <a:ea typeface="ヒラギノ角ゴ Pro W3" charset="-128"/>
                <a:cs typeface="Gotham HTF Bold"/>
              </a:rPr>
              <a:t>BOLOGNA</a:t>
            </a:r>
            <a:r>
              <a:rPr lang="it-IT" sz="1600" b="1" i="0" cap="all" dirty="0">
                <a:solidFill>
                  <a:schemeClr val="tx1">
                    <a:lumMod val="65000"/>
                    <a:lumOff val="35000"/>
                  </a:schemeClr>
                </a:solidFill>
                <a:latin typeface="Gotham HTF Bold"/>
                <a:cs typeface="Gotham HTF Bold"/>
              </a:rPr>
              <a:t> </a:t>
            </a:r>
            <a:r>
              <a:rPr lang="it-IT" sz="1600" b="1" i="0" cap="all" dirty="0">
                <a:solidFill>
                  <a:schemeClr val="bg1">
                    <a:lumMod val="50000"/>
                  </a:schemeClr>
                </a:solidFill>
                <a:latin typeface="Gotham HTF Bold"/>
                <a:cs typeface="Gotham HTF Bold"/>
              </a:rPr>
              <a:t>BUSINESS SCHOOL</a:t>
            </a:r>
          </a:p>
          <a:p>
            <a:pPr lvl="0" algn="ctr" defTabSz="88900" eaLnBrk="0" hangingPunct="0">
              <a:spcBef>
                <a:spcPts val="0"/>
              </a:spcBef>
              <a:defRPr/>
            </a:pPr>
            <a:r>
              <a:rPr lang="it-IT" sz="1600" b="0" i="0" cap="none" dirty="0">
                <a:solidFill>
                  <a:schemeClr val="bg1">
                    <a:lumMod val="50000"/>
                  </a:schemeClr>
                </a:solidFill>
                <a:latin typeface="Gotham HTF Book"/>
                <a:cs typeface="Gotham HTF Book"/>
              </a:rPr>
              <a:t>Alma Mater </a:t>
            </a:r>
            <a:r>
              <a:rPr lang="it-IT" sz="1600" b="0" i="0" cap="none" dirty="0" err="1">
                <a:solidFill>
                  <a:schemeClr val="bg1">
                    <a:lumMod val="50000"/>
                  </a:schemeClr>
                </a:solidFill>
                <a:latin typeface="Gotham HTF Book"/>
                <a:cs typeface="Gotham HTF Book"/>
              </a:rPr>
              <a:t>Studiorum</a:t>
            </a:r>
            <a:r>
              <a:rPr lang="it-IT" sz="1600" b="0" i="0" cap="none" dirty="0">
                <a:solidFill>
                  <a:schemeClr val="bg1">
                    <a:lumMod val="50000"/>
                  </a:schemeClr>
                </a:solidFill>
                <a:latin typeface="Gotham HTF Book"/>
                <a:cs typeface="Gotham HTF Book"/>
              </a:rPr>
              <a:t> </a:t>
            </a:r>
            <a:r>
              <a:rPr lang="it-IT" sz="1600" b="0" i="0" kern="1200" cap="none" dirty="0">
                <a:solidFill>
                  <a:schemeClr val="bg1">
                    <a:lumMod val="50000"/>
                  </a:schemeClr>
                </a:solidFill>
                <a:latin typeface="Gotham HTF Book"/>
                <a:ea typeface="ヒラギノ角ゴ Pro W3" charset="-128"/>
                <a:cs typeface="Gotham HTF Book"/>
              </a:rPr>
              <a:t>Università di Bologna</a:t>
            </a:r>
          </a:p>
        </p:txBody>
      </p:sp>
      <p:pic>
        <p:nvPicPr>
          <p:cNvPr id="3" name="Immagine 2" descr="BBS4COLORI.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40210" y="1663700"/>
            <a:ext cx="4680000" cy="1806338"/>
          </a:xfrm>
          <a:prstGeom prst="rect">
            <a:avLst/>
          </a:prstGeom>
        </p:spPr>
      </p:pic>
    </p:spTree>
    <p:extLst>
      <p:ext uri="{BB962C8B-B14F-4D97-AF65-F5344CB8AC3E}">
        <p14:creationId xmlns:p14="http://schemas.microsoft.com/office/powerpoint/2010/main" val="1529204574"/>
      </p:ext>
    </p:extLst>
  </p:cSld>
  <p:clrMap bg1="lt1" tx1="dk1" bg2="lt2" tx2="dk2" accent1="accent1" accent2="accent2" accent3="accent3" accent4="accent4" accent5="accent5" accent6="accent6" hlink="hlink" folHlink="folHlink"/>
  <p:sldLayoutIdLst>
    <p:sldLayoutId id="214748378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 Box 6"/>
          <p:cNvSpPr txBox="1">
            <a:spLocks noChangeArrowheads="1"/>
          </p:cNvSpPr>
          <p:nvPr userDrawn="1"/>
        </p:nvSpPr>
        <p:spPr bwMode="auto">
          <a:xfrm>
            <a:off x="8460432" y="6333561"/>
            <a:ext cx="453058" cy="263791"/>
          </a:xfrm>
          <a:prstGeom prst="rect">
            <a:avLst/>
          </a:prstGeom>
          <a:solidFill>
            <a:srgbClr val="FFFFFF"/>
          </a:solidFill>
          <a:ln w="9525">
            <a:noFill/>
            <a:round/>
            <a:headEnd/>
            <a:tailEnd/>
          </a:ln>
          <a:effectLst/>
        </p:spPr>
        <p:txBody>
          <a:bodyPr wrap="square" lIns="90000" tIns="46800" rIns="90000" bIns="46800">
            <a:spAutoFit/>
          </a:bodyPr>
          <a:lstStyle/>
          <a:p>
            <a:pPr algn="ctr">
              <a:buFont typeface="Tahom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0C862A9-705C-450A-8EC7-19B5E57C55FC}" type="slidenum">
              <a:rPr lang="en-GB" sz="1100" smtClean="0">
                <a:solidFill>
                  <a:srgbClr val="595959"/>
                </a:solidFill>
                <a:latin typeface="Arial"/>
                <a:cs typeface="Arial"/>
              </a:rPr>
              <a:pPr algn="ctr">
                <a:buFont typeface="Tahom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a:t>
            </a:fld>
            <a:endParaRPr lang="en-GB" sz="1100" dirty="0">
              <a:solidFill>
                <a:srgbClr val="595959"/>
              </a:solidFill>
              <a:latin typeface="Arial"/>
              <a:cs typeface="Arial"/>
            </a:endParaRPr>
          </a:p>
        </p:txBody>
      </p:sp>
      <p:cxnSp>
        <p:nvCxnSpPr>
          <p:cNvPr id="13" name="Connettore 1 12"/>
          <p:cNvCxnSpPr>
            <a:endCxn id="9" idx="1"/>
          </p:cNvCxnSpPr>
          <p:nvPr userDrawn="1"/>
        </p:nvCxnSpPr>
        <p:spPr>
          <a:xfrm>
            <a:off x="1403648" y="6448004"/>
            <a:ext cx="7056784" cy="17453"/>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2" name="Immagine 1" descr="BBS4COLORI.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3485" y="6214550"/>
            <a:ext cx="1145455" cy="442110"/>
          </a:xfrm>
          <a:prstGeom prst="rect">
            <a:avLst/>
          </a:prstGeom>
        </p:spPr>
      </p:pic>
    </p:spTree>
    <p:extLst>
      <p:ext uri="{BB962C8B-B14F-4D97-AF65-F5344CB8AC3E}">
        <p14:creationId xmlns:p14="http://schemas.microsoft.com/office/powerpoint/2010/main" val="4062111049"/>
      </p:ext>
    </p:extLst>
  </p:cSld>
  <p:clrMap bg1="lt1" tx1="dk1" bg2="lt2" tx2="dk2" accent1="accent1" accent2="accent2" accent3="accent3" accent4="accent4" accent5="accent5" accent6="accent6" hlink="hlink" folHlink="folHlink"/>
  <p:sldLayoutIdLst>
    <p:sldLayoutId id="2147483760" r:id="rId1"/>
    <p:sldLayoutId id="2147483788" r:id="rId2"/>
    <p:sldLayoutId id="2147483789" r:id="rId3"/>
  </p:sldLayoutIdLst>
  <p:txStyles>
    <p:titleStyle>
      <a:lvl1pPr algn="l" defTabSz="457200" rtl="0" eaLnBrk="1" latinLnBrk="0" hangingPunct="1">
        <a:spcBef>
          <a:spcPct val="0"/>
        </a:spcBef>
        <a:buNone/>
        <a:defRPr sz="2600" b="1" kern="1200">
          <a:solidFill>
            <a:srgbClr val="7F7F7F"/>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57252" y="3430343"/>
            <a:ext cx="7800948" cy="427285"/>
          </a:xfrm>
        </p:spPr>
        <p:txBody>
          <a:bodyPr/>
          <a:lstStyle/>
          <a:p>
            <a:r>
              <a:rPr lang="it-IT" dirty="0"/>
              <a:t>RESOURCE PLANNING</a:t>
            </a:r>
          </a:p>
        </p:txBody>
      </p:sp>
      <p:sp>
        <p:nvSpPr>
          <p:cNvPr id="3" name="Segnaposto contenuto 2"/>
          <p:cNvSpPr>
            <a:spLocks noGrp="1"/>
          </p:cNvSpPr>
          <p:nvPr>
            <p:ph sz="quarter" idx="11"/>
          </p:nvPr>
        </p:nvSpPr>
        <p:spPr>
          <a:xfrm>
            <a:off x="657252" y="5072074"/>
            <a:ext cx="7772400" cy="431800"/>
          </a:xfrm>
        </p:spPr>
        <p:txBody>
          <a:bodyPr/>
          <a:lstStyle/>
          <a:p>
            <a:r>
              <a:rPr lang="it-IT"/>
              <a:t>March </a:t>
            </a:r>
            <a:r>
              <a:rPr lang="it-IT" dirty="0"/>
              <a:t>3</a:t>
            </a:r>
            <a:r>
              <a:rPr lang="it-IT"/>
              <a:t>1</a:t>
            </a:r>
            <a:r>
              <a:rPr lang="it-IT" dirty="0"/>
              <a:t>, 2020</a:t>
            </a:r>
          </a:p>
        </p:txBody>
      </p:sp>
      <p:sp>
        <p:nvSpPr>
          <p:cNvPr id="5" name="Segnaposto testo 4"/>
          <p:cNvSpPr>
            <a:spLocks noGrp="1"/>
          </p:cNvSpPr>
          <p:nvPr>
            <p:ph type="body" sz="quarter" idx="13"/>
          </p:nvPr>
        </p:nvSpPr>
        <p:spPr>
          <a:xfrm>
            <a:off x="657252" y="4581499"/>
            <a:ext cx="7772400" cy="419137"/>
          </a:xfrm>
        </p:spPr>
        <p:txBody>
          <a:bodyPr/>
          <a:lstStyle/>
          <a:p>
            <a:r>
              <a:rPr lang="it-IT" dirty="0"/>
              <a:t>Antony Paulraj</a:t>
            </a:r>
          </a:p>
        </p:txBody>
      </p:sp>
      <p:sp>
        <p:nvSpPr>
          <p:cNvPr id="6" name="Segnaposto testo 5"/>
          <p:cNvSpPr>
            <a:spLocks noGrp="1"/>
          </p:cNvSpPr>
          <p:nvPr>
            <p:ph type="body" sz="quarter" idx="14"/>
          </p:nvPr>
        </p:nvSpPr>
        <p:spPr>
          <a:xfrm>
            <a:off x="657252" y="3929066"/>
            <a:ext cx="7800948" cy="503237"/>
          </a:xfrm>
        </p:spPr>
        <p:txBody>
          <a:bodyPr/>
          <a:lstStyle/>
          <a:p>
            <a:r>
              <a:rPr lang="it-IT" dirty="0"/>
              <a:t>Operations Management</a:t>
            </a:r>
          </a:p>
        </p:txBody>
      </p:sp>
    </p:spTree>
    <p:extLst>
      <p:ext uri="{BB962C8B-B14F-4D97-AF65-F5344CB8AC3E}">
        <p14:creationId xmlns:p14="http://schemas.microsoft.com/office/powerpoint/2010/main" val="3238661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989" name="Rectangle 5"/>
          <p:cNvSpPr>
            <a:spLocks noGrp="1" noChangeArrowheads="1"/>
          </p:cNvSpPr>
          <p:nvPr>
            <p:ph type="body" idx="1"/>
          </p:nvPr>
        </p:nvSpPr>
        <p:spPr>
          <a:xfrm>
            <a:off x="774700" y="1124744"/>
            <a:ext cx="7912100" cy="2189163"/>
          </a:xfrm>
        </p:spPr>
        <p:txBody>
          <a:bodyPr/>
          <a:lstStyle/>
          <a:p>
            <a:pPr marL="533400" indent="-533400" eaLnBrk="1" hangingPunct="1"/>
            <a:r>
              <a:rPr lang="en-US" sz="2400" dirty="0"/>
              <a:t>Details how many end items will be produced within specified periods of time</a:t>
            </a:r>
          </a:p>
          <a:p>
            <a:pPr marL="914400" lvl="1" indent="-457200" eaLnBrk="1" hangingPunct="1"/>
            <a:r>
              <a:rPr lang="en-US" sz="2000" dirty="0"/>
              <a:t>It breaks the sales and operations plan into specific product schedules</a:t>
            </a:r>
          </a:p>
          <a:p>
            <a:pPr marL="914400" lvl="1" indent="-457200" eaLnBrk="1" hangingPunct="1"/>
            <a:r>
              <a:rPr lang="en-US" sz="2000" dirty="0"/>
              <a:t>Create a prospective MPS and test whether it meets the schedule with available resources</a:t>
            </a:r>
          </a:p>
        </p:txBody>
      </p:sp>
      <p:sp>
        <p:nvSpPr>
          <p:cNvPr id="297990" name="Rectangle 6"/>
          <p:cNvSpPr>
            <a:spLocks noGrp="1" noChangeArrowheads="1"/>
          </p:cNvSpPr>
          <p:nvPr>
            <p:ph type="title"/>
          </p:nvPr>
        </p:nvSpPr>
        <p:spPr>
          <a:xfrm>
            <a:off x="251520" y="115888"/>
            <a:ext cx="8712968" cy="922337"/>
          </a:xfrm>
        </p:spPr>
        <p:txBody>
          <a:bodyPr/>
          <a:lstStyle/>
          <a:p>
            <a:pPr eaLnBrk="1" hangingPunct="1">
              <a:defRPr/>
            </a:pPr>
            <a:r>
              <a:rPr lang="en-US" sz="4000" dirty="0"/>
              <a:t>Master Production Schedule (MPS)</a:t>
            </a:r>
          </a:p>
        </p:txBody>
      </p:sp>
      <p:sp>
        <p:nvSpPr>
          <p:cNvPr id="297991" name="Rectangle 7"/>
          <p:cNvSpPr>
            <a:spLocks noChangeArrowheads="1"/>
          </p:cNvSpPr>
          <p:nvPr/>
        </p:nvSpPr>
        <p:spPr bwMode="auto">
          <a:xfrm>
            <a:off x="774700" y="3517900"/>
            <a:ext cx="7912100" cy="2506663"/>
          </a:xfrm>
          <a:prstGeom prst="rect">
            <a:avLst/>
          </a:prstGeom>
          <a:noFill/>
          <a:ln w="9525">
            <a:noFill/>
            <a:miter lim="800000"/>
            <a:headEnd/>
            <a:tailEnd/>
          </a:ln>
        </p:spPr>
        <p:txBody>
          <a:bodyPr/>
          <a:lstStyle/>
          <a:p>
            <a:pPr marL="533400" indent="-533400">
              <a:lnSpc>
                <a:spcPct val="90000"/>
              </a:lnSpc>
              <a:spcBef>
                <a:spcPct val="40000"/>
              </a:spcBef>
              <a:buClr>
                <a:srgbClr val="B20019"/>
              </a:buClr>
              <a:buFont typeface="Wingdings" pitchFamily="2" charset="2"/>
              <a:buChar char="l"/>
            </a:pPr>
            <a:r>
              <a:rPr lang="en-US" sz="2400" dirty="0"/>
              <a:t>Sums of quantities must equal sales and operational plan</a:t>
            </a:r>
          </a:p>
          <a:p>
            <a:pPr marL="533400" indent="-533400">
              <a:lnSpc>
                <a:spcPct val="90000"/>
              </a:lnSpc>
              <a:spcBef>
                <a:spcPct val="40000"/>
              </a:spcBef>
              <a:buClr>
                <a:srgbClr val="B20019"/>
              </a:buClr>
              <a:buFont typeface="Wingdings" pitchFamily="2" charset="2"/>
              <a:buChar char="l"/>
            </a:pPr>
            <a:r>
              <a:rPr lang="en-US" sz="2400" dirty="0"/>
              <a:t>Production must be allocated efficiently over time</a:t>
            </a:r>
          </a:p>
          <a:p>
            <a:pPr marL="533400" indent="-533400">
              <a:lnSpc>
                <a:spcPct val="90000"/>
              </a:lnSpc>
              <a:spcBef>
                <a:spcPct val="40000"/>
              </a:spcBef>
              <a:buClr>
                <a:srgbClr val="B20019"/>
              </a:buClr>
              <a:buFont typeface="Wingdings" pitchFamily="2" charset="2"/>
              <a:buChar char="l"/>
            </a:pPr>
            <a:r>
              <a:rPr lang="en-US" sz="2400" dirty="0"/>
              <a:t>Capacity limitations and bottlenecks may be determined</a:t>
            </a:r>
          </a:p>
        </p:txBody>
      </p:sp>
    </p:spTree>
    <p:extLst>
      <p:ext uri="{BB962C8B-B14F-4D97-AF65-F5344CB8AC3E}">
        <p14:creationId xmlns:p14="http://schemas.microsoft.com/office/powerpoint/2010/main" val="1095372799"/>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297989"/>
                                        </p:tgtEl>
                                        <p:attrNameLst>
                                          <p:attrName>style.visibility</p:attrName>
                                        </p:attrNameLst>
                                      </p:cBhvr>
                                      <p:to>
                                        <p:strVal val="visible"/>
                                      </p:to>
                                    </p:set>
                                    <p:animEffect transition="in" filter="strips(downRight)">
                                      <p:cBhvr>
                                        <p:cTn id="7" dur="1000"/>
                                        <p:tgtEl>
                                          <p:spTgt spid="29798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97991">
                                            <p:txEl>
                                              <p:pRg st="0" end="0"/>
                                            </p:txEl>
                                          </p:spTgt>
                                        </p:tgtEl>
                                        <p:attrNameLst>
                                          <p:attrName>style.visibility</p:attrName>
                                        </p:attrNameLst>
                                      </p:cBhvr>
                                      <p:to>
                                        <p:strVal val="visible"/>
                                      </p:to>
                                    </p:set>
                                    <p:animEffect transition="in" filter="strips(downRight)">
                                      <p:cBhvr>
                                        <p:cTn id="12" dur="1000"/>
                                        <p:tgtEl>
                                          <p:spTgt spid="2979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97991">
                                            <p:txEl>
                                              <p:pRg st="1" end="1"/>
                                            </p:txEl>
                                          </p:spTgt>
                                        </p:tgtEl>
                                        <p:attrNameLst>
                                          <p:attrName>style.visibility</p:attrName>
                                        </p:attrNameLst>
                                      </p:cBhvr>
                                      <p:to>
                                        <p:strVal val="visible"/>
                                      </p:to>
                                    </p:set>
                                    <p:animEffect transition="in" filter="strips(downRight)">
                                      <p:cBhvr>
                                        <p:cTn id="17" dur="1000"/>
                                        <p:tgtEl>
                                          <p:spTgt spid="29799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97991">
                                            <p:txEl>
                                              <p:pRg st="2" end="2"/>
                                            </p:txEl>
                                          </p:spTgt>
                                        </p:tgtEl>
                                        <p:attrNameLst>
                                          <p:attrName>style.visibility</p:attrName>
                                        </p:attrNameLst>
                                      </p:cBhvr>
                                      <p:to>
                                        <p:strVal val="visible"/>
                                      </p:to>
                                    </p:set>
                                    <p:animEffect transition="in" filter="strips(downRight)">
                                      <p:cBhvr>
                                        <p:cTn id="22" dur="1000"/>
                                        <p:tgtEl>
                                          <p:spTgt spid="2979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9" grpId="0"/>
      <p:bldP spid="29799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422" name="Rectangle 54"/>
          <p:cNvSpPr>
            <a:spLocks noGrp="1" noChangeArrowheads="1"/>
          </p:cNvSpPr>
          <p:nvPr>
            <p:ph type="title"/>
          </p:nvPr>
        </p:nvSpPr>
        <p:spPr>
          <a:xfrm>
            <a:off x="179512" y="115888"/>
            <a:ext cx="8712968" cy="922337"/>
          </a:xfrm>
        </p:spPr>
        <p:txBody>
          <a:bodyPr/>
          <a:lstStyle/>
          <a:p>
            <a:pPr eaLnBrk="1" hangingPunct="1">
              <a:defRPr/>
            </a:pPr>
            <a:r>
              <a:rPr lang="en-US" sz="4000" dirty="0"/>
              <a:t>Master Production Schedule (MPS)</a:t>
            </a:r>
          </a:p>
        </p:txBody>
      </p:sp>
      <p:graphicFrame>
        <p:nvGraphicFramePr>
          <p:cNvPr id="314635" name="Group 267"/>
          <p:cNvGraphicFramePr>
            <a:graphicFrameLocks noGrp="1"/>
          </p:cNvGraphicFramePr>
          <p:nvPr>
            <p:extLst>
              <p:ext uri="{D42A27DB-BD31-4B8C-83A1-F6EECF244321}">
                <p14:modId xmlns:p14="http://schemas.microsoft.com/office/powerpoint/2010/main" val="2443792735"/>
              </p:ext>
            </p:extLst>
          </p:nvPr>
        </p:nvGraphicFramePr>
        <p:xfrm>
          <a:off x="863600" y="1512290"/>
          <a:ext cx="7797800" cy="3644902"/>
        </p:xfrm>
        <a:graphic>
          <a:graphicData uri="http://schemas.openxmlformats.org/drawingml/2006/table">
            <a:tbl>
              <a:tblPr/>
              <a:tblGrid>
                <a:gridCol w="2032000">
                  <a:extLst>
                    <a:ext uri="{9D8B030D-6E8A-4147-A177-3AD203B41FA5}">
                      <a16:colId xmlns:a16="http://schemas.microsoft.com/office/drawing/2014/main" val="20000"/>
                    </a:ext>
                  </a:extLst>
                </a:gridCol>
                <a:gridCol w="720725">
                  <a:extLst>
                    <a:ext uri="{9D8B030D-6E8A-4147-A177-3AD203B41FA5}">
                      <a16:colId xmlns:a16="http://schemas.microsoft.com/office/drawing/2014/main" val="20001"/>
                    </a:ext>
                  </a:extLst>
                </a:gridCol>
                <a:gridCol w="720725">
                  <a:extLst>
                    <a:ext uri="{9D8B030D-6E8A-4147-A177-3AD203B41FA5}">
                      <a16:colId xmlns:a16="http://schemas.microsoft.com/office/drawing/2014/main" val="20002"/>
                    </a:ext>
                  </a:extLst>
                </a:gridCol>
                <a:gridCol w="720725">
                  <a:extLst>
                    <a:ext uri="{9D8B030D-6E8A-4147-A177-3AD203B41FA5}">
                      <a16:colId xmlns:a16="http://schemas.microsoft.com/office/drawing/2014/main" val="20003"/>
                    </a:ext>
                  </a:extLst>
                </a:gridCol>
                <a:gridCol w="720725">
                  <a:extLst>
                    <a:ext uri="{9D8B030D-6E8A-4147-A177-3AD203B41FA5}">
                      <a16:colId xmlns:a16="http://schemas.microsoft.com/office/drawing/2014/main" val="20004"/>
                    </a:ext>
                  </a:extLst>
                </a:gridCol>
                <a:gridCol w="720725">
                  <a:extLst>
                    <a:ext uri="{9D8B030D-6E8A-4147-A177-3AD203B41FA5}">
                      <a16:colId xmlns:a16="http://schemas.microsoft.com/office/drawing/2014/main" val="20005"/>
                    </a:ext>
                  </a:extLst>
                </a:gridCol>
                <a:gridCol w="720725">
                  <a:extLst>
                    <a:ext uri="{9D8B030D-6E8A-4147-A177-3AD203B41FA5}">
                      <a16:colId xmlns:a16="http://schemas.microsoft.com/office/drawing/2014/main" val="20006"/>
                    </a:ext>
                  </a:extLst>
                </a:gridCol>
                <a:gridCol w="720725">
                  <a:extLst>
                    <a:ext uri="{9D8B030D-6E8A-4147-A177-3AD203B41FA5}">
                      <a16:colId xmlns:a16="http://schemas.microsoft.com/office/drawing/2014/main" val="20007"/>
                    </a:ext>
                  </a:extLst>
                </a:gridCol>
                <a:gridCol w="720725">
                  <a:extLst>
                    <a:ext uri="{9D8B030D-6E8A-4147-A177-3AD203B41FA5}">
                      <a16:colId xmlns:a16="http://schemas.microsoft.com/office/drawing/2014/main" val="20008"/>
                    </a:ext>
                  </a:extLst>
                </a:gridCol>
              </a:tblGrid>
              <a:tr h="484188">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1C687"/>
                    </a:solidFill>
                  </a:tcPr>
                </a:tc>
                <a:tc gridSpan="4">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April</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1C687"/>
                    </a:solidFill>
                  </a:tcPr>
                </a:tc>
                <a:tc hMerge="1">
                  <a:txBody>
                    <a:bodyPr/>
                    <a:lstStyle/>
                    <a:p>
                      <a:endParaRPr lang="en-NZ"/>
                    </a:p>
                  </a:txBody>
                  <a:tcPr/>
                </a:tc>
                <a:tc hMerge="1">
                  <a:txBody>
                    <a:bodyPr/>
                    <a:lstStyle/>
                    <a:p>
                      <a:endParaRPr lang="en-NZ"/>
                    </a:p>
                  </a:txBody>
                  <a:tcPr/>
                </a:tc>
                <a:tc hMerge="1">
                  <a:txBody>
                    <a:bodyPr/>
                    <a:lstStyle/>
                    <a:p>
                      <a:endParaRPr lang="en-NZ"/>
                    </a:p>
                  </a:txBody>
                  <a:tcPr/>
                </a:tc>
                <a:tc gridSpan="4">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May</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1C687"/>
                    </a:solidFill>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0000"/>
                  </a:ext>
                </a:extLst>
              </a:tr>
              <a:tr h="484188">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1</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2</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3</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4</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5</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6</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7</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8</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1C687"/>
                    </a:solidFill>
                  </a:tcPr>
                </a:tc>
                <a:extLst>
                  <a:ext uri="{0D108BD9-81ED-4DB2-BD59-A6C34878D82A}">
                    <a16:rowId xmlns:a16="http://schemas.microsoft.com/office/drawing/2014/main" val="10001"/>
                  </a:ext>
                </a:extLst>
              </a:tr>
              <a:tr h="568325">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rgbClr val="000000"/>
                          </a:solidFill>
                          <a:effectLst/>
                          <a:latin typeface="Arial" charset="0"/>
                        </a:rPr>
                        <a:t>Ladder-back chair</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566738">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rgbClr val="000000"/>
                          </a:solidFill>
                          <a:effectLst/>
                          <a:latin typeface="Arial" charset="0"/>
                        </a:rPr>
                        <a:t>Kitchen chair</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566738">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rgbClr val="000000"/>
                          </a:solidFill>
                          <a:effectLst/>
                          <a:latin typeface="Arial" charset="0"/>
                        </a:rPr>
                        <a:t>Desk chair</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974725">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Aggregate production plans for chair family</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1C687"/>
                    </a:solidFill>
                  </a:tcPr>
                </a:tc>
                <a:tc gridSpan="4">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hMerge="1">
                  <a:txBody>
                    <a:bodyPr/>
                    <a:lstStyle/>
                    <a:p>
                      <a:endParaRPr lang="en-NZ"/>
                    </a:p>
                  </a:txBody>
                  <a:tcPr/>
                </a:tc>
                <a:tc hMerge="1">
                  <a:txBody>
                    <a:bodyPr/>
                    <a:lstStyle/>
                    <a:p>
                      <a:endParaRPr lang="en-NZ"/>
                    </a:p>
                  </a:txBody>
                  <a:tcPr/>
                </a:tc>
                <a:tc hMerge="1">
                  <a:txBody>
                    <a:bodyPr/>
                    <a:lstStyle/>
                    <a:p>
                      <a:endParaRPr lang="en-NZ"/>
                    </a:p>
                  </a:txBody>
                  <a:tcPr/>
                </a:tc>
                <a:tc gridSpan="4">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0005"/>
                  </a:ext>
                </a:extLst>
              </a:tr>
            </a:tbl>
          </a:graphicData>
        </a:graphic>
      </p:graphicFrame>
      <p:grpSp>
        <p:nvGrpSpPr>
          <p:cNvPr id="2" name="Group 180"/>
          <p:cNvGrpSpPr>
            <a:grpSpLocks/>
          </p:cNvGrpSpPr>
          <p:nvPr/>
        </p:nvGrpSpPr>
        <p:grpSpPr bwMode="auto">
          <a:xfrm>
            <a:off x="3006725" y="2588615"/>
            <a:ext cx="4116388" cy="349250"/>
            <a:chOff x="1894" y="1958"/>
            <a:chExt cx="2593" cy="220"/>
          </a:xfrm>
        </p:grpSpPr>
        <p:sp>
          <p:nvSpPr>
            <p:cNvPr id="13389" name="Text Box 170"/>
            <p:cNvSpPr txBox="1">
              <a:spLocks noChangeArrowheads="1"/>
            </p:cNvSpPr>
            <p:nvPr/>
          </p:nvSpPr>
          <p:spPr bwMode="auto">
            <a:xfrm>
              <a:off x="1894" y="1966"/>
              <a:ext cx="329" cy="212"/>
            </a:xfrm>
            <a:prstGeom prst="rect">
              <a:avLst/>
            </a:prstGeom>
            <a:solidFill>
              <a:srgbClr val="FF7C80"/>
            </a:solidFill>
            <a:ln w="9525">
              <a:noFill/>
              <a:miter lim="800000"/>
              <a:headEnd/>
              <a:tailEnd/>
            </a:ln>
          </p:spPr>
          <p:txBody>
            <a:bodyPr wrap="none">
              <a:spAutoFit/>
            </a:bodyPr>
            <a:lstStyle/>
            <a:p>
              <a:r>
                <a:rPr lang="en-US" sz="1600" b="1"/>
                <a:t>150</a:t>
              </a:r>
            </a:p>
          </p:txBody>
        </p:sp>
        <p:sp>
          <p:nvSpPr>
            <p:cNvPr id="13390" name="Text Box 171"/>
            <p:cNvSpPr txBox="1">
              <a:spLocks noChangeArrowheads="1"/>
            </p:cNvSpPr>
            <p:nvPr/>
          </p:nvSpPr>
          <p:spPr bwMode="auto">
            <a:xfrm>
              <a:off x="4158" y="1958"/>
              <a:ext cx="329" cy="212"/>
            </a:xfrm>
            <a:prstGeom prst="rect">
              <a:avLst/>
            </a:prstGeom>
            <a:solidFill>
              <a:srgbClr val="FF7C80"/>
            </a:solidFill>
            <a:ln w="9525">
              <a:noFill/>
              <a:miter lim="800000"/>
              <a:headEnd/>
              <a:tailEnd/>
            </a:ln>
          </p:spPr>
          <p:txBody>
            <a:bodyPr wrap="none">
              <a:spAutoFit/>
            </a:bodyPr>
            <a:lstStyle/>
            <a:p>
              <a:r>
                <a:rPr lang="en-US" sz="1600" b="1"/>
                <a:t>150</a:t>
              </a:r>
            </a:p>
          </p:txBody>
        </p:sp>
      </p:grpSp>
      <p:grpSp>
        <p:nvGrpSpPr>
          <p:cNvPr id="3" name="Group 181"/>
          <p:cNvGrpSpPr>
            <a:grpSpLocks/>
          </p:cNvGrpSpPr>
          <p:nvPr/>
        </p:nvGrpSpPr>
        <p:grpSpPr bwMode="auto">
          <a:xfrm>
            <a:off x="5153025" y="3147415"/>
            <a:ext cx="2693988" cy="349250"/>
            <a:chOff x="3246" y="2310"/>
            <a:chExt cx="1697" cy="220"/>
          </a:xfrm>
        </p:grpSpPr>
        <p:sp>
          <p:nvSpPr>
            <p:cNvPr id="13387" name="Text Box 172"/>
            <p:cNvSpPr txBox="1">
              <a:spLocks noChangeArrowheads="1"/>
            </p:cNvSpPr>
            <p:nvPr/>
          </p:nvSpPr>
          <p:spPr bwMode="auto">
            <a:xfrm>
              <a:off x="3246" y="2310"/>
              <a:ext cx="329" cy="212"/>
            </a:xfrm>
            <a:prstGeom prst="rect">
              <a:avLst/>
            </a:prstGeom>
            <a:solidFill>
              <a:schemeClr val="folHlink"/>
            </a:solidFill>
            <a:ln w="9525">
              <a:noFill/>
              <a:miter lim="800000"/>
              <a:headEnd/>
              <a:tailEnd/>
            </a:ln>
          </p:spPr>
          <p:txBody>
            <a:bodyPr wrap="none">
              <a:spAutoFit/>
            </a:bodyPr>
            <a:lstStyle/>
            <a:p>
              <a:r>
                <a:rPr lang="en-US" sz="1600" b="1"/>
                <a:t>120</a:t>
              </a:r>
            </a:p>
          </p:txBody>
        </p:sp>
        <p:sp>
          <p:nvSpPr>
            <p:cNvPr id="13388" name="Text Box 173"/>
            <p:cNvSpPr txBox="1">
              <a:spLocks noChangeArrowheads="1"/>
            </p:cNvSpPr>
            <p:nvPr/>
          </p:nvSpPr>
          <p:spPr bwMode="auto">
            <a:xfrm>
              <a:off x="4614" y="2318"/>
              <a:ext cx="329" cy="212"/>
            </a:xfrm>
            <a:prstGeom prst="rect">
              <a:avLst/>
            </a:prstGeom>
            <a:solidFill>
              <a:schemeClr val="folHlink"/>
            </a:solidFill>
            <a:ln w="9525">
              <a:noFill/>
              <a:miter lim="800000"/>
              <a:headEnd/>
              <a:tailEnd/>
            </a:ln>
          </p:spPr>
          <p:txBody>
            <a:bodyPr wrap="none">
              <a:spAutoFit/>
            </a:bodyPr>
            <a:lstStyle/>
            <a:p>
              <a:r>
                <a:rPr lang="en-US" sz="1600" b="1"/>
                <a:t>120</a:t>
              </a:r>
            </a:p>
          </p:txBody>
        </p:sp>
      </p:grpSp>
      <p:grpSp>
        <p:nvGrpSpPr>
          <p:cNvPr id="4" name="Group 182"/>
          <p:cNvGrpSpPr>
            <a:grpSpLocks/>
          </p:cNvGrpSpPr>
          <p:nvPr/>
        </p:nvGrpSpPr>
        <p:grpSpPr bwMode="auto">
          <a:xfrm>
            <a:off x="3705225" y="3725265"/>
            <a:ext cx="4852988" cy="336550"/>
            <a:chOff x="2334" y="2674"/>
            <a:chExt cx="3057" cy="212"/>
          </a:xfrm>
        </p:grpSpPr>
        <p:sp>
          <p:nvSpPr>
            <p:cNvPr id="13383" name="Text Box 174"/>
            <p:cNvSpPr txBox="1">
              <a:spLocks noChangeArrowheads="1"/>
            </p:cNvSpPr>
            <p:nvPr/>
          </p:nvSpPr>
          <p:spPr bwMode="auto">
            <a:xfrm>
              <a:off x="2334" y="2674"/>
              <a:ext cx="329" cy="212"/>
            </a:xfrm>
            <a:prstGeom prst="rect">
              <a:avLst/>
            </a:prstGeom>
            <a:noFill/>
            <a:ln w="9525">
              <a:noFill/>
              <a:miter lim="800000"/>
              <a:headEnd/>
              <a:tailEnd/>
            </a:ln>
          </p:spPr>
          <p:txBody>
            <a:bodyPr wrap="none">
              <a:spAutoFit/>
            </a:bodyPr>
            <a:lstStyle/>
            <a:p>
              <a:r>
                <a:rPr lang="en-US" sz="1600" b="1"/>
                <a:t>200</a:t>
              </a:r>
            </a:p>
          </p:txBody>
        </p:sp>
        <p:sp>
          <p:nvSpPr>
            <p:cNvPr id="13384" name="Text Box 175"/>
            <p:cNvSpPr txBox="1">
              <a:spLocks noChangeArrowheads="1"/>
            </p:cNvSpPr>
            <p:nvPr/>
          </p:nvSpPr>
          <p:spPr bwMode="auto">
            <a:xfrm>
              <a:off x="2790" y="2674"/>
              <a:ext cx="329" cy="212"/>
            </a:xfrm>
            <a:prstGeom prst="rect">
              <a:avLst/>
            </a:prstGeom>
            <a:noFill/>
            <a:ln w="9525">
              <a:noFill/>
              <a:miter lim="800000"/>
              <a:headEnd/>
              <a:tailEnd/>
            </a:ln>
          </p:spPr>
          <p:txBody>
            <a:bodyPr wrap="none">
              <a:spAutoFit/>
            </a:bodyPr>
            <a:lstStyle/>
            <a:p>
              <a:r>
                <a:rPr lang="en-US" sz="1600" b="1"/>
                <a:t>200</a:t>
              </a:r>
            </a:p>
          </p:txBody>
        </p:sp>
        <p:sp>
          <p:nvSpPr>
            <p:cNvPr id="13385" name="Text Box 176"/>
            <p:cNvSpPr txBox="1">
              <a:spLocks noChangeArrowheads="1"/>
            </p:cNvSpPr>
            <p:nvPr/>
          </p:nvSpPr>
          <p:spPr bwMode="auto">
            <a:xfrm>
              <a:off x="3702" y="2674"/>
              <a:ext cx="329" cy="212"/>
            </a:xfrm>
            <a:prstGeom prst="rect">
              <a:avLst/>
            </a:prstGeom>
            <a:noFill/>
            <a:ln w="9525">
              <a:noFill/>
              <a:miter lim="800000"/>
              <a:headEnd/>
              <a:tailEnd/>
            </a:ln>
          </p:spPr>
          <p:txBody>
            <a:bodyPr wrap="none">
              <a:spAutoFit/>
            </a:bodyPr>
            <a:lstStyle/>
            <a:p>
              <a:r>
                <a:rPr lang="en-US" sz="1600" b="1"/>
                <a:t>200</a:t>
              </a:r>
            </a:p>
          </p:txBody>
        </p:sp>
        <p:sp>
          <p:nvSpPr>
            <p:cNvPr id="13386" name="Text Box 177"/>
            <p:cNvSpPr txBox="1">
              <a:spLocks noChangeArrowheads="1"/>
            </p:cNvSpPr>
            <p:nvPr/>
          </p:nvSpPr>
          <p:spPr bwMode="auto">
            <a:xfrm>
              <a:off x="5062" y="2674"/>
              <a:ext cx="329" cy="212"/>
            </a:xfrm>
            <a:prstGeom prst="rect">
              <a:avLst/>
            </a:prstGeom>
            <a:noFill/>
            <a:ln w="9525">
              <a:noFill/>
              <a:miter lim="800000"/>
              <a:headEnd/>
              <a:tailEnd/>
            </a:ln>
          </p:spPr>
          <p:txBody>
            <a:bodyPr wrap="none">
              <a:spAutoFit/>
            </a:bodyPr>
            <a:lstStyle/>
            <a:p>
              <a:r>
                <a:rPr lang="en-US" sz="1600" b="1"/>
                <a:t>200</a:t>
              </a:r>
            </a:p>
          </p:txBody>
        </p:sp>
      </p:grpSp>
      <p:grpSp>
        <p:nvGrpSpPr>
          <p:cNvPr id="5" name="Group 183"/>
          <p:cNvGrpSpPr>
            <a:grpSpLocks/>
          </p:cNvGrpSpPr>
          <p:nvPr/>
        </p:nvGrpSpPr>
        <p:grpSpPr bwMode="auto">
          <a:xfrm>
            <a:off x="4073525" y="4493615"/>
            <a:ext cx="3405188" cy="336550"/>
            <a:chOff x="2566" y="3158"/>
            <a:chExt cx="2145" cy="212"/>
          </a:xfrm>
        </p:grpSpPr>
        <p:sp>
          <p:nvSpPr>
            <p:cNvPr id="13381" name="Text Box 178"/>
            <p:cNvSpPr txBox="1">
              <a:spLocks noChangeArrowheads="1"/>
            </p:cNvSpPr>
            <p:nvPr/>
          </p:nvSpPr>
          <p:spPr bwMode="auto">
            <a:xfrm>
              <a:off x="2566" y="3158"/>
              <a:ext cx="329" cy="212"/>
            </a:xfrm>
            <a:prstGeom prst="rect">
              <a:avLst/>
            </a:prstGeom>
            <a:solidFill>
              <a:schemeClr val="accent1"/>
            </a:solidFill>
            <a:ln w="9525">
              <a:noFill/>
              <a:miter lim="800000"/>
              <a:headEnd/>
              <a:tailEnd/>
            </a:ln>
          </p:spPr>
          <p:txBody>
            <a:bodyPr wrap="none">
              <a:spAutoFit/>
            </a:bodyPr>
            <a:lstStyle/>
            <a:p>
              <a:r>
                <a:rPr lang="en-US" sz="1600" b="1"/>
                <a:t>670</a:t>
              </a:r>
            </a:p>
          </p:txBody>
        </p:sp>
        <p:sp>
          <p:nvSpPr>
            <p:cNvPr id="13382" name="Text Box 179"/>
            <p:cNvSpPr txBox="1">
              <a:spLocks noChangeArrowheads="1"/>
            </p:cNvSpPr>
            <p:nvPr/>
          </p:nvSpPr>
          <p:spPr bwMode="auto">
            <a:xfrm>
              <a:off x="4382" y="3158"/>
              <a:ext cx="329" cy="212"/>
            </a:xfrm>
            <a:prstGeom prst="rect">
              <a:avLst/>
            </a:prstGeom>
            <a:solidFill>
              <a:schemeClr val="accent1"/>
            </a:solidFill>
            <a:ln w="9525">
              <a:noFill/>
              <a:miter lim="800000"/>
              <a:headEnd/>
              <a:tailEnd/>
            </a:ln>
          </p:spPr>
          <p:txBody>
            <a:bodyPr wrap="none">
              <a:spAutoFit/>
            </a:bodyPr>
            <a:lstStyle/>
            <a:p>
              <a:r>
                <a:rPr lang="en-US" sz="1600" b="1"/>
                <a:t>670</a:t>
              </a:r>
            </a:p>
          </p:txBody>
        </p:sp>
      </p:grpSp>
    </p:spTree>
    <p:extLst>
      <p:ext uri="{BB962C8B-B14F-4D97-AF65-F5344CB8AC3E}">
        <p14:creationId xmlns:p14="http://schemas.microsoft.com/office/powerpoint/2010/main" val="2223560927"/>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314635"/>
                                        </p:tgtEl>
                                        <p:attrNameLst>
                                          <p:attrName>style.visibility</p:attrName>
                                        </p:attrNameLst>
                                      </p:cBhvr>
                                      <p:to>
                                        <p:strVal val="visible"/>
                                      </p:to>
                                    </p:set>
                                    <p:animEffect transition="in" filter="strips(downRight)">
                                      <p:cBhvr>
                                        <p:cTn id="7" dur="500"/>
                                        <p:tgtEl>
                                          <p:spTgt spid="314635"/>
                                        </p:tgtEl>
                                      </p:cBhvr>
                                    </p:animEffect>
                                  </p:childTnLst>
                                </p:cTn>
                              </p:par>
                            </p:childTnLst>
                          </p:cTn>
                        </p:par>
                        <p:par>
                          <p:cTn id="8" fill="hold">
                            <p:stCondLst>
                              <p:cond delay="1500"/>
                            </p:stCondLst>
                            <p:childTnLst>
                              <p:par>
                                <p:cTn id="9" presetID="22" presetClass="entr" presetSubtype="8"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3000"/>
                            </p:stCondLst>
                            <p:childTnLst>
                              <p:par>
                                <p:cTn id="13" presetID="22" presetClass="entr" presetSubtype="8" fill="hold" nodeType="after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4500"/>
                            </p:stCondLst>
                            <p:childTnLst>
                              <p:par>
                                <p:cTn id="17" presetID="22" presetClass="entr" presetSubtype="8" fill="hold" nodeType="after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p:stCondLst>
                              <p:cond delay="6000"/>
                            </p:stCondLst>
                            <p:childTnLst>
                              <p:par>
                                <p:cTn id="21" presetID="22" presetClass="entr" presetSubtype="8" fill="hold" nodeType="afterEffect">
                                  <p:stCondLst>
                                    <p:cond delay="100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p:txBody>
          <a:bodyPr/>
          <a:lstStyle/>
          <a:p>
            <a:pPr eaLnBrk="1" hangingPunct="1">
              <a:defRPr/>
            </a:pPr>
            <a:r>
              <a:rPr lang="en-US" sz="4000" dirty="0"/>
              <a:t>Developing a MPS</a:t>
            </a:r>
          </a:p>
        </p:txBody>
      </p:sp>
      <p:sp>
        <p:nvSpPr>
          <p:cNvPr id="417795" name="Rectangle 3"/>
          <p:cNvSpPr>
            <a:spLocks noGrp="1" noChangeArrowheads="1"/>
          </p:cNvSpPr>
          <p:nvPr>
            <p:ph type="body" idx="1"/>
          </p:nvPr>
        </p:nvSpPr>
        <p:spPr>
          <a:xfrm>
            <a:off x="774700" y="1371600"/>
            <a:ext cx="7912100" cy="500063"/>
          </a:xfrm>
        </p:spPr>
        <p:txBody>
          <a:bodyPr/>
          <a:lstStyle/>
          <a:p>
            <a:pPr marL="1168400" indent="-1168400" eaLnBrk="1" hangingPunct="1">
              <a:buFont typeface="Wingdings" pitchFamily="2" charset="2"/>
              <a:buNone/>
            </a:pPr>
            <a:r>
              <a:rPr lang="en-US" sz="2400">
                <a:solidFill>
                  <a:srgbClr val="B20019"/>
                </a:solidFill>
              </a:rPr>
              <a:t>Step 1:</a:t>
            </a:r>
            <a:r>
              <a:rPr lang="en-US" sz="2400"/>
              <a:t>	Calculate projected on-hand inventories</a:t>
            </a:r>
          </a:p>
        </p:txBody>
      </p:sp>
      <p:grpSp>
        <p:nvGrpSpPr>
          <p:cNvPr id="2" name="Group 42"/>
          <p:cNvGrpSpPr>
            <a:grpSpLocks/>
          </p:cNvGrpSpPr>
          <p:nvPr/>
        </p:nvGrpSpPr>
        <p:grpSpPr bwMode="auto">
          <a:xfrm>
            <a:off x="633412" y="2201863"/>
            <a:ext cx="8224838" cy="842962"/>
            <a:chOff x="399" y="1387"/>
            <a:chExt cx="5181" cy="531"/>
          </a:xfrm>
        </p:grpSpPr>
        <p:sp>
          <p:nvSpPr>
            <p:cNvPr id="15384" name="Text Box 31"/>
            <p:cNvSpPr txBox="1">
              <a:spLocks noChangeArrowheads="1"/>
            </p:cNvSpPr>
            <p:nvPr/>
          </p:nvSpPr>
          <p:spPr bwMode="auto">
            <a:xfrm>
              <a:off x="1771" y="1536"/>
              <a:ext cx="210" cy="252"/>
            </a:xfrm>
            <a:prstGeom prst="rect">
              <a:avLst/>
            </a:prstGeom>
            <a:noFill/>
            <a:ln w="9525">
              <a:noFill/>
              <a:miter lim="800000"/>
              <a:headEnd/>
              <a:tailEnd/>
            </a:ln>
          </p:spPr>
          <p:txBody>
            <a:bodyPr wrap="none">
              <a:spAutoFit/>
            </a:bodyPr>
            <a:lstStyle/>
            <a:p>
              <a:r>
                <a:rPr lang="en-US" sz="2000" b="1"/>
                <a:t>=</a:t>
              </a:r>
            </a:p>
          </p:txBody>
        </p:sp>
        <p:sp>
          <p:nvSpPr>
            <p:cNvPr id="15385" name="Text Box 32"/>
            <p:cNvSpPr txBox="1">
              <a:spLocks noChangeArrowheads="1"/>
            </p:cNvSpPr>
            <p:nvPr/>
          </p:nvSpPr>
          <p:spPr bwMode="auto">
            <a:xfrm>
              <a:off x="3168" y="1536"/>
              <a:ext cx="210" cy="252"/>
            </a:xfrm>
            <a:prstGeom prst="rect">
              <a:avLst/>
            </a:prstGeom>
            <a:noFill/>
            <a:ln w="9525">
              <a:noFill/>
              <a:miter lim="800000"/>
              <a:headEnd/>
              <a:tailEnd/>
            </a:ln>
          </p:spPr>
          <p:txBody>
            <a:bodyPr wrap="none">
              <a:spAutoFit/>
            </a:bodyPr>
            <a:lstStyle/>
            <a:p>
              <a:r>
                <a:rPr lang="en-US" sz="2000" b="1"/>
                <a:t>+</a:t>
              </a:r>
            </a:p>
          </p:txBody>
        </p:sp>
        <p:sp>
          <p:nvSpPr>
            <p:cNvPr id="15386" name="Text Box 33"/>
            <p:cNvSpPr txBox="1">
              <a:spLocks noChangeArrowheads="1"/>
            </p:cNvSpPr>
            <p:nvPr/>
          </p:nvSpPr>
          <p:spPr bwMode="auto">
            <a:xfrm>
              <a:off x="4374" y="1536"/>
              <a:ext cx="206" cy="252"/>
            </a:xfrm>
            <a:prstGeom prst="rect">
              <a:avLst/>
            </a:prstGeom>
            <a:noFill/>
            <a:ln w="9525">
              <a:noFill/>
              <a:miter lim="800000"/>
              <a:headEnd/>
              <a:tailEnd/>
            </a:ln>
          </p:spPr>
          <p:txBody>
            <a:bodyPr wrap="none">
              <a:spAutoFit/>
            </a:bodyPr>
            <a:lstStyle/>
            <a:p>
              <a:r>
                <a:rPr lang="en-US" sz="2000" b="1">
                  <a:cs typeface="Arial" charset="0"/>
                </a:rPr>
                <a:t>–</a:t>
              </a:r>
            </a:p>
          </p:txBody>
        </p:sp>
        <p:grpSp>
          <p:nvGrpSpPr>
            <p:cNvPr id="15387" name="Group 38"/>
            <p:cNvGrpSpPr>
              <a:grpSpLocks/>
            </p:cNvGrpSpPr>
            <p:nvPr/>
          </p:nvGrpSpPr>
          <p:grpSpPr bwMode="auto">
            <a:xfrm>
              <a:off x="399" y="1387"/>
              <a:ext cx="1393" cy="530"/>
              <a:chOff x="503" y="1381"/>
              <a:chExt cx="1393" cy="530"/>
            </a:xfrm>
          </p:grpSpPr>
          <p:sp>
            <p:nvSpPr>
              <p:cNvPr id="15397" name="Text Box 26"/>
              <p:cNvSpPr txBox="1">
                <a:spLocks noChangeArrowheads="1"/>
              </p:cNvSpPr>
              <p:nvPr/>
            </p:nvSpPr>
            <p:spPr bwMode="auto">
              <a:xfrm>
                <a:off x="503" y="1382"/>
                <a:ext cx="1393" cy="529"/>
              </a:xfrm>
              <a:prstGeom prst="rect">
                <a:avLst/>
              </a:prstGeom>
              <a:noFill/>
              <a:ln w="9525">
                <a:noFill/>
                <a:miter lim="800000"/>
                <a:headEnd/>
                <a:tailEnd/>
              </a:ln>
            </p:spPr>
            <p:txBody>
              <a:bodyPr wrap="none">
                <a:spAutoFit/>
              </a:bodyPr>
              <a:lstStyle/>
              <a:p>
                <a:pPr algn="ctr">
                  <a:lnSpc>
                    <a:spcPct val="90000"/>
                  </a:lnSpc>
                  <a:spcBef>
                    <a:spcPct val="40000"/>
                  </a:spcBef>
                </a:pPr>
                <a:r>
                  <a:rPr lang="en-US" sz="1800" b="1" dirty="0"/>
                  <a:t>Projected on-hand</a:t>
                </a:r>
                <a:br>
                  <a:rPr lang="en-US" sz="1800" b="1" dirty="0"/>
                </a:br>
                <a:r>
                  <a:rPr lang="en-US" sz="1800" b="1" dirty="0"/>
                  <a:t>inventory at end</a:t>
                </a:r>
                <a:br>
                  <a:rPr lang="en-US" sz="1800" b="1" dirty="0"/>
                </a:br>
                <a:r>
                  <a:rPr lang="en-US" sz="1800" b="1" dirty="0"/>
                  <a:t>of this week</a:t>
                </a:r>
              </a:p>
            </p:txBody>
          </p:sp>
          <p:sp>
            <p:nvSpPr>
              <p:cNvPr id="15398" name="AutoShape 34"/>
              <p:cNvSpPr>
                <a:spLocks noChangeArrowheads="1"/>
              </p:cNvSpPr>
              <p:nvPr/>
            </p:nvSpPr>
            <p:spPr bwMode="auto">
              <a:xfrm>
                <a:off x="504" y="1381"/>
                <a:ext cx="1392" cy="528"/>
              </a:xfrm>
              <a:prstGeom prst="bracketPair">
                <a:avLst>
                  <a:gd name="adj" fmla="val 16667"/>
                </a:avLst>
              </a:prstGeom>
              <a:noFill/>
              <a:ln w="28575">
                <a:solidFill>
                  <a:schemeClr val="tx1"/>
                </a:solidFill>
                <a:round/>
                <a:headEnd/>
                <a:tailEnd/>
              </a:ln>
            </p:spPr>
            <p:txBody>
              <a:bodyPr wrap="none" anchor="ctr"/>
              <a:lstStyle/>
              <a:p>
                <a:endParaRPr lang="en-NZ" sz="2000"/>
              </a:p>
            </p:txBody>
          </p:sp>
        </p:grpSp>
        <p:grpSp>
          <p:nvGrpSpPr>
            <p:cNvPr id="15388" name="Group 41"/>
            <p:cNvGrpSpPr>
              <a:grpSpLocks/>
            </p:cNvGrpSpPr>
            <p:nvPr/>
          </p:nvGrpSpPr>
          <p:grpSpPr bwMode="auto">
            <a:xfrm>
              <a:off x="1950" y="1388"/>
              <a:ext cx="1240" cy="530"/>
              <a:chOff x="1976" y="1394"/>
              <a:chExt cx="1240" cy="530"/>
            </a:xfrm>
          </p:grpSpPr>
          <p:sp>
            <p:nvSpPr>
              <p:cNvPr id="15395" name="Text Box 30"/>
              <p:cNvSpPr txBox="1">
                <a:spLocks noChangeArrowheads="1"/>
              </p:cNvSpPr>
              <p:nvPr/>
            </p:nvSpPr>
            <p:spPr bwMode="auto">
              <a:xfrm>
                <a:off x="1976" y="1395"/>
                <a:ext cx="1239" cy="529"/>
              </a:xfrm>
              <a:prstGeom prst="rect">
                <a:avLst/>
              </a:prstGeom>
              <a:noFill/>
              <a:ln w="9525">
                <a:noFill/>
                <a:miter lim="800000"/>
                <a:headEnd/>
                <a:tailEnd/>
              </a:ln>
            </p:spPr>
            <p:txBody>
              <a:bodyPr wrap="none">
                <a:spAutoFit/>
              </a:bodyPr>
              <a:lstStyle/>
              <a:p>
                <a:pPr algn="ctr">
                  <a:lnSpc>
                    <a:spcPct val="90000"/>
                  </a:lnSpc>
                  <a:spcBef>
                    <a:spcPct val="40000"/>
                  </a:spcBef>
                </a:pPr>
                <a:r>
                  <a:rPr lang="en-US" sz="1800" b="1" dirty="0"/>
                  <a:t>On-hand</a:t>
                </a:r>
                <a:br>
                  <a:rPr lang="en-US" sz="1800" b="1" dirty="0"/>
                </a:br>
                <a:r>
                  <a:rPr lang="en-US" sz="1800" b="1" dirty="0"/>
                  <a:t>inventory at </a:t>
                </a:r>
                <a:br>
                  <a:rPr lang="en-US" sz="1800" b="1" dirty="0"/>
                </a:br>
                <a:r>
                  <a:rPr lang="en-US" sz="1800" b="1" dirty="0"/>
                  <a:t>end of last week</a:t>
                </a:r>
              </a:p>
            </p:txBody>
          </p:sp>
          <p:sp>
            <p:nvSpPr>
              <p:cNvPr id="15396" name="AutoShape 35"/>
              <p:cNvSpPr>
                <a:spLocks noChangeArrowheads="1"/>
              </p:cNvSpPr>
              <p:nvPr/>
            </p:nvSpPr>
            <p:spPr bwMode="auto">
              <a:xfrm>
                <a:off x="1976" y="1394"/>
                <a:ext cx="1240" cy="528"/>
              </a:xfrm>
              <a:prstGeom prst="bracketPair">
                <a:avLst>
                  <a:gd name="adj" fmla="val 16667"/>
                </a:avLst>
              </a:prstGeom>
              <a:noFill/>
              <a:ln w="28575">
                <a:solidFill>
                  <a:schemeClr val="tx1"/>
                </a:solidFill>
                <a:round/>
                <a:headEnd/>
                <a:tailEnd/>
              </a:ln>
            </p:spPr>
            <p:txBody>
              <a:bodyPr wrap="none" anchor="ctr"/>
              <a:lstStyle/>
              <a:p>
                <a:endParaRPr lang="en-NZ" sz="2000"/>
              </a:p>
            </p:txBody>
          </p:sp>
        </p:grpSp>
        <p:grpSp>
          <p:nvGrpSpPr>
            <p:cNvPr id="15389" name="Group 40"/>
            <p:cNvGrpSpPr>
              <a:grpSpLocks/>
            </p:cNvGrpSpPr>
            <p:nvPr/>
          </p:nvGrpSpPr>
          <p:grpSpPr bwMode="auto">
            <a:xfrm>
              <a:off x="3347" y="1387"/>
              <a:ext cx="1048" cy="530"/>
              <a:chOff x="3296" y="1385"/>
              <a:chExt cx="1048" cy="530"/>
            </a:xfrm>
          </p:grpSpPr>
          <p:sp>
            <p:nvSpPr>
              <p:cNvPr id="15393" name="Text Box 28"/>
              <p:cNvSpPr txBox="1">
                <a:spLocks noChangeArrowheads="1"/>
              </p:cNvSpPr>
              <p:nvPr/>
            </p:nvSpPr>
            <p:spPr bwMode="auto">
              <a:xfrm>
                <a:off x="3301" y="1386"/>
                <a:ext cx="1037" cy="529"/>
              </a:xfrm>
              <a:prstGeom prst="rect">
                <a:avLst/>
              </a:prstGeom>
              <a:noFill/>
              <a:ln w="9525">
                <a:noFill/>
                <a:miter lim="800000"/>
                <a:headEnd/>
                <a:tailEnd/>
              </a:ln>
            </p:spPr>
            <p:txBody>
              <a:bodyPr wrap="none">
                <a:spAutoFit/>
              </a:bodyPr>
              <a:lstStyle/>
              <a:p>
                <a:pPr algn="ctr">
                  <a:lnSpc>
                    <a:spcPct val="90000"/>
                  </a:lnSpc>
                  <a:spcBef>
                    <a:spcPct val="40000"/>
                  </a:spcBef>
                </a:pPr>
                <a:r>
                  <a:rPr lang="en-US" sz="1800" b="1"/>
                  <a:t>MPS quantity</a:t>
                </a:r>
                <a:br>
                  <a:rPr lang="en-US" sz="1800" b="1"/>
                </a:br>
                <a:r>
                  <a:rPr lang="en-US" sz="1800" b="1"/>
                  <a:t>due at start</a:t>
                </a:r>
                <a:br>
                  <a:rPr lang="en-US" sz="1800" b="1"/>
                </a:br>
                <a:r>
                  <a:rPr lang="en-US" sz="1800" b="1"/>
                  <a:t>of this week</a:t>
                </a:r>
              </a:p>
            </p:txBody>
          </p:sp>
          <p:sp>
            <p:nvSpPr>
              <p:cNvPr id="15394" name="AutoShape 36"/>
              <p:cNvSpPr>
                <a:spLocks noChangeArrowheads="1"/>
              </p:cNvSpPr>
              <p:nvPr/>
            </p:nvSpPr>
            <p:spPr bwMode="auto">
              <a:xfrm>
                <a:off x="3296" y="1385"/>
                <a:ext cx="1048" cy="528"/>
              </a:xfrm>
              <a:prstGeom prst="bracketPair">
                <a:avLst>
                  <a:gd name="adj" fmla="val 16667"/>
                </a:avLst>
              </a:prstGeom>
              <a:noFill/>
              <a:ln w="28575">
                <a:solidFill>
                  <a:schemeClr val="tx1"/>
                </a:solidFill>
                <a:round/>
                <a:headEnd/>
                <a:tailEnd/>
              </a:ln>
            </p:spPr>
            <p:txBody>
              <a:bodyPr wrap="none" anchor="ctr"/>
              <a:lstStyle/>
              <a:p>
                <a:endParaRPr lang="en-NZ" sz="2000"/>
              </a:p>
            </p:txBody>
          </p:sp>
        </p:grpSp>
        <p:grpSp>
          <p:nvGrpSpPr>
            <p:cNvPr id="15390" name="Group 39"/>
            <p:cNvGrpSpPr>
              <a:grpSpLocks/>
            </p:cNvGrpSpPr>
            <p:nvPr/>
          </p:nvGrpSpPr>
          <p:grpSpPr bwMode="auto">
            <a:xfrm>
              <a:off x="4543" y="1387"/>
              <a:ext cx="1037" cy="530"/>
              <a:chOff x="4415" y="1381"/>
              <a:chExt cx="1037" cy="530"/>
            </a:xfrm>
          </p:grpSpPr>
          <p:sp>
            <p:nvSpPr>
              <p:cNvPr id="15391" name="Text Box 29"/>
              <p:cNvSpPr txBox="1">
                <a:spLocks noChangeArrowheads="1"/>
              </p:cNvSpPr>
              <p:nvPr/>
            </p:nvSpPr>
            <p:spPr bwMode="auto">
              <a:xfrm>
                <a:off x="4415" y="1382"/>
                <a:ext cx="1037" cy="529"/>
              </a:xfrm>
              <a:prstGeom prst="rect">
                <a:avLst/>
              </a:prstGeom>
              <a:noFill/>
              <a:ln w="9525">
                <a:noFill/>
                <a:miter lim="800000"/>
                <a:headEnd/>
                <a:tailEnd/>
              </a:ln>
            </p:spPr>
            <p:txBody>
              <a:bodyPr wrap="none">
                <a:spAutoFit/>
              </a:bodyPr>
              <a:lstStyle/>
              <a:p>
                <a:pPr algn="ctr">
                  <a:lnSpc>
                    <a:spcPct val="90000"/>
                  </a:lnSpc>
                  <a:spcBef>
                    <a:spcPct val="40000"/>
                  </a:spcBef>
                </a:pPr>
                <a:r>
                  <a:rPr lang="en-US" sz="1800" b="1"/>
                  <a:t>Projected</a:t>
                </a:r>
                <a:br>
                  <a:rPr lang="en-US" sz="1800" b="1"/>
                </a:br>
                <a:r>
                  <a:rPr lang="en-US" sz="1800" b="1"/>
                  <a:t>requirements</a:t>
                </a:r>
                <a:br>
                  <a:rPr lang="en-US" sz="1800" b="1"/>
                </a:br>
                <a:r>
                  <a:rPr lang="en-US" sz="1800" b="1"/>
                  <a:t>this week</a:t>
                </a:r>
              </a:p>
            </p:txBody>
          </p:sp>
          <p:sp>
            <p:nvSpPr>
              <p:cNvPr id="15392" name="AutoShape 37"/>
              <p:cNvSpPr>
                <a:spLocks noChangeArrowheads="1"/>
              </p:cNvSpPr>
              <p:nvPr/>
            </p:nvSpPr>
            <p:spPr bwMode="auto">
              <a:xfrm>
                <a:off x="4430" y="1381"/>
                <a:ext cx="1008" cy="528"/>
              </a:xfrm>
              <a:prstGeom prst="bracketPair">
                <a:avLst>
                  <a:gd name="adj" fmla="val 16667"/>
                </a:avLst>
              </a:prstGeom>
              <a:noFill/>
              <a:ln w="28575">
                <a:solidFill>
                  <a:schemeClr val="tx1"/>
                </a:solidFill>
                <a:round/>
                <a:headEnd/>
                <a:tailEnd/>
              </a:ln>
            </p:spPr>
            <p:txBody>
              <a:bodyPr wrap="none" anchor="ctr"/>
              <a:lstStyle/>
              <a:p>
                <a:endParaRPr lang="en-NZ" sz="2000"/>
              </a:p>
            </p:txBody>
          </p:sp>
        </p:grpSp>
      </p:grpSp>
      <p:sp>
        <p:nvSpPr>
          <p:cNvPr id="417835" name="Text Box 43"/>
          <p:cNvSpPr txBox="1">
            <a:spLocks noChangeArrowheads="1"/>
          </p:cNvSpPr>
          <p:nvPr/>
        </p:nvSpPr>
        <p:spPr bwMode="auto">
          <a:xfrm>
            <a:off x="1000125" y="3309938"/>
            <a:ext cx="7594600" cy="696912"/>
          </a:xfrm>
          <a:prstGeom prst="rect">
            <a:avLst/>
          </a:prstGeom>
          <a:noFill/>
          <a:ln w="9525">
            <a:noFill/>
            <a:miter lim="800000"/>
            <a:headEnd/>
            <a:tailEnd/>
          </a:ln>
        </p:spPr>
        <p:txBody>
          <a:bodyPr wrap="none">
            <a:spAutoFit/>
          </a:bodyPr>
          <a:lstStyle/>
          <a:p>
            <a:pPr>
              <a:lnSpc>
                <a:spcPct val="90000"/>
              </a:lnSpc>
              <a:spcBef>
                <a:spcPct val="40000"/>
              </a:spcBef>
            </a:pPr>
            <a:r>
              <a:rPr lang="en-US" b="1"/>
              <a:t>where:</a:t>
            </a:r>
          </a:p>
          <a:p>
            <a:pPr>
              <a:lnSpc>
                <a:spcPct val="90000"/>
              </a:lnSpc>
              <a:spcBef>
                <a:spcPct val="40000"/>
              </a:spcBef>
            </a:pPr>
            <a:r>
              <a:rPr lang="en-US" b="1"/>
              <a:t>  Projected requirements  = max(Forecast, Customer orders booked)</a:t>
            </a:r>
          </a:p>
        </p:txBody>
      </p:sp>
      <p:grpSp>
        <p:nvGrpSpPr>
          <p:cNvPr id="7" name="Group 66"/>
          <p:cNvGrpSpPr>
            <a:grpSpLocks/>
          </p:cNvGrpSpPr>
          <p:nvPr/>
        </p:nvGrpSpPr>
        <p:grpSpPr bwMode="auto">
          <a:xfrm>
            <a:off x="968375" y="4851400"/>
            <a:ext cx="1504950" cy="366713"/>
            <a:chOff x="610" y="3144"/>
            <a:chExt cx="948" cy="231"/>
          </a:xfrm>
        </p:grpSpPr>
        <p:sp>
          <p:nvSpPr>
            <p:cNvPr id="15382" name="Text Box 48"/>
            <p:cNvSpPr txBox="1">
              <a:spLocks noChangeArrowheads="1"/>
            </p:cNvSpPr>
            <p:nvPr/>
          </p:nvSpPr>
          <p:spPr bwMode="auto">
            <a:xfrm>
              <a:off x="1358" y="3144"/>
              <a:ext cx="200" cy="231"/>
            </a:xfrm>
            <a:prstGeom prst="rect">
              <a:avLst/>
            </a:prstGeom>
            <a:noFill/>
            <a:ln w="9525">
              <a:noFill/>
              <a:miter lim="800000"/>
              <a:headEnd/>
              <a:tailEnd/>
            </a:ln>
          </p:spPr>
          <p:txBody>
            <a:bodyPr wrap="none">
              <a:spAutoFit/>
            </a:bodyPr>
            <a:lstStyle/>
            <a:p>
              <a:r>
                <a:rPr lang="en-US" b="1"/>
                <a:t>=</a:t>
              </a:r>
            </a:p>
          </p:txBody>
        </p:sp>
        <p:sp>
          <p:nvSpPr>
            <p:cNvPr id="15383" name="Text Box 52"/>
            <p:cNvSpPr txBox="1">
              <a:spLocks noChangeArrowheads="1"/>
            </p:cNvSpPr>
            <p:nvPr/>
          </p:nvSpPr>
          <p:spPr bwMode="auto">
            <a:xfrm>
              <a:off x="610" y="3156"/>
              <a:ext cx="764" cy="214"/>
            </a:xfrm>
            <a:prstGeom prst="rect">
              <a:avLst/>
            </a:prstGeom>
            <a:noFill/>
            <a:ln w="9525">
              <a:noFill/>
              <a:miter lim="800000"/>
              <a:headEnd/>
              <a:tailEnd/>
            </a:ln>
          </p:spPr>
          <p:txBody>
            <a:bodyPr wrap="none">
              <a:spAutoFit/>
            </a:bodyPr>
            <a:lstStyle/>
            <a:p>
              <a:pPr algn="ctr">
                <a:lnSpc>
                  <a:spcPct val="90000"/>
                </a:lnSpc>
                <a:spcBef>
                  <a:spcPct val="40000"/>
                </a:spcBef>
              </a:pPr>
              <a:r>
                <a:rPr lang="en-US" b="1"/>
                <a:t>Inventory</a:t>
              </a:r>
            </a:p>
          </p:txBody>
        </p:sp>
      </p:grpSp>
      <p:grpSp>
        <p:nvGrpSpPr>
          <p:cNvPr id="8" name="Group 67"/>
          <p:cNvGrpSpPr>
            <a:grpSpLocks/>
          </p:cNvGrpSpPr>
          <p:nvPr/>
        </p:nvGrpSpPr>
        <p:grpSpPr bwMode="auto">
          <a:xfrm>
            <a:off x="2524125" y="4616450"/>
            <a:ext cx="1574800" cy="838200"/>
            <a:chOff x="1590" y="2996"/>
            <a:chExt cx="992" cy="528"/>
          </a:xfrm>
        </p:grpSpPr>
        <p:sp>
          <p:nvSpPr>
            <p:cNvPr id="15378" name="Text Box 49"/>
            <p:cNvSpPr txBox="1">
              <a:spLocks noChangeArrowheads="1"/>
            </p:cNvSpPr>
            <p:nvPr/>
          </p:nvSpPr>
          <p:spPr bwMode="auto">
            <a:xfrm>
              <a:off x="2382" y="3144"/>
              <a:ext cx="200" cy="231"/>
            </a:xfrm>
            <a:prstGeom prst="rect">
              <a:avLst/>
            </a:prstGeom>
            <a:noFill/>
            <a:ln w="9525">
              <a:noFill/>
              <a:miter lim="800000"/>
              <a:headEnd/>
              <a:tailEnd/>
            </a:ln>
          </p:spPr>
          <p:txBody>
            <a:bodyPr wrap="none">
              <a:spAutoFit/>
            </a:bodyPr>
            <a:lstStyle/>
            <a:p>
              <a:r>
                <a:rPr lang="en-US" sz="1800" b="1"/>
                <a:t>+</a:t>
              </a:r>
            </a:p>
          </p:txBody>
        </p:sp>
        <p:grpSp>
          <p:nvGrpSpPr>
            <p:cNvPr id="15379" name="Group 65"/>
            <p:cNvGrpSpPr>
              <a:grpSpLocks/>
            </p:cNvGrpSpPr>
            <p:nvPr/>
          </p:nvGrpSpPr>
          <p:grpSpPr bwMode="auto">
            <a:xfrm>
              <a:off x="1590" y="2996"/>
              <a:ext cx="784" cy="528"/>
              <a:chOff x="1494" y="2996"/>
              <a:chExt cx="784" cy="528"/>
            </a:xfrm>
          </p:grpSpPr>
          <p:sp>
            <p:nvSpPr>
              <p:cNvPr id="15380" name="Text Box 55"/>
              <p:cNvSpPr txBox="1">
                <a:spLocks noChangeArrowheads="1"/>
              </p:cNvSpPr>
              <p:nvPr/>
            </p:nvSpPr>
            <p:spPr bwMode="auto">
              <a:xfrm>
                <a:off x="1516" y="2997"/>
                <a:ext cx="740" cy="526"/>
              </a:xfrm>
              <a:prstGeom prst="rect">
                <a:avLst/>
              </a:prstGeom>
              <a:noFill/>
              <a:ln w="9525">
                <a:noFill/>
                <a:miter lim="800000"/>
                <a:headEnd/>
                <a:tailEnd/>
              </a:ln>
            </p:spPr>
            <p:txBody>
              <a:bodyPr wrap="none">
                <a:spAutoFit/>
              </a:bodyPr>
              <a:lstStyle/>
              <a:p>
                <a:pPr algn="ctr">
                  <a:lnSpc>
                    <a:spcPct val="90000"/>
                  </a:lnSpc>
                  <a:spcBef>
                    <a:spcPct val="40000"/>
                  </a:spcBef>
                </a:pPr>
                <a:r>
                  <a:rPr lang="en-US" sz="1800" b="1" dirty="0"/>
                  <a:t>55 chairs</a:t>
                </a:r>
                <a:br>
                  <a:rPr lang="en-US" sz="1800" b="1" dirty="0"/>
                </a:br>
                <a:r>
                  <a:rPr lang="en-US" sz="1800" b="1" dirty="0"/>
                  <a:t>currently</a:t>
                </a:r>
                <a:br>
                  <a:rPr lang="en-US" sz="1800" b="1" dirty="0"/>
                </a:br>
                <a:r>
                  <a:rPr lang="en-US" sz="1800" b="1" dirty="0"/>
                  <a:t>in stock</a:t>
                </a:r>
              </a:p>
            </p:txBody>
          </p:sp>
          <p:sp>
            <p:nvSpPr>
              <p:cNvPr id="15381" name="AutoShape 56"/>
              <p:cNvSpPr>
                <a:spLocks noChangeArrowheads="1"/>
              </p:cNvSpPr>
              <p:nvPr/>
            </p:nvSpPr>
            <p:spPr bwMode="auto">
              <a:xfrm>
                <a:off x="1494" y="2996"/>
                <a:ext cx="784" cy="528"/>
              </a:xfrm>
              <a:prstGeom prst="bracketPair">
                <a:avLst>
                  <a:gd name="adj" fmla="val 16667"/>
                </a:avLst>
              </a:prstGeom>
              <a:noFill/>
              <a:ln w="28575">
                <a:solidFill>
                  <a:schemeClr val="tx1"/>
                </a:solidFill>
                <a:round/>
                <a:headEnd/>
                <a:tailEnd/>
              </a:ln>
            </p:spPr>
            <p:txBody>
              <a:bodyPr wrap="none" anchor="ctr"/>
              <a:lstStyle/>
              <a:p>
                <a:endParaRPr lang="en-NZ" sz="1800"/>
              </a:p>
            </p:txBody>
          </p:sp>
        </p:grpSp>
      </p:grpSp>
      <p:grpSp>
        <p:nvGrpSpPr>
          <p:cNvPr id="10" name="Group 68"/>
          <p:cNvGrpSpPr>
            <a:grpSpLocks/>
          </p:cNvGrpSpPr>
          <p:nvPr/>
        </p:nvGrpSpPr>
        <p:grpSpPr bwMode="auto">
          <a:xfrm>
            <a:off x="4111625" y="4614863"/>
            <a:ext cx="1987550" cy="838200"/>
            <a:chOff x="2590" y="2995"/>
            <a:chExt cx="1252" cy="528"/>
          </a:xfrm>
        </p:grpSpPr>
        <p:sp>
          <p:nvSpPr>
            <p:cNvPr id="15374" name="Text Box 50"/>
            <p:cNvSpPr txBox="1">
              <a:spLocks noChangeArrowheads="1"/>
            </p:cNvSpPr>
            <p:nvPr/>
          </p:nvSpPr>
          <p:spPr bwMode="auto">
            <a:xfrm>
              <a:off x="3646" y="3144"/>
              <a:ext cx="196" cy="231"/>
            </a:xfrm>
            <a:prstGeom prst="rect">
              <a:avLst/>
            </a:prstGeom>
            <a:noFill/>
            <a:ln w="9525">
              <a:noFill/>
              <a:miter lim="800000"/>
              <a:headEnd/>
              <a:tailEnd/>
            </a:ln>
          </p:spPr>
          <p:txBody>
            <a:bodyPr wrap="none">
              <a:spAutoFit/>
            </a:bodyPr>
            <a:lstStyle/>
            <a:p>
              <a:r>
                <a:rPr lang="en-US" sz="1800" b="1">
                  <a:cs typeface="Arial" charset="0"/>
                </a:rPr>
                <a:t>–</a:t>
              </a:r>
            </a:p>
          </p:txBody>
        </p:sp>
        <p:grpSp>
          <p:nvGrpSpPr>
            <p:cNvPr id="15375" name="Group 64"/>
            <p:cNvGrpSpPr>
              <a:grpSpLocks/>
            </p:cNvGrpSpPr>
            <p:nvPr/>
          </p:nvGrpSpPr>
          <p:grpSpPr bwMode="auto">
            <a:xfrm>
              <a:off x="2590" y="2995"/>
              <a:ext cx="1048" cy="528"/>
              <a:chOff x="2435" y="2995"/>
              <a:chExt cx="1048" cy="528"/>
            </a:xfrm>
          </p:grpSpPr>
          <p:sp>
            <p:nvSpPr>
              <p:cNvPr id="15376" name="Text Box 58"/>
              <p:cNvSpPr txBox="1">
                <a:spLocks noChangeArrowheads="1"/>
              </p:cNvSpPr>
              <p:nvPr/>
            </p:nvSpPr>
            <p:spPr bwMode="auto">
              <a:xfrm>
                <a:off x="2441" y="3074"/>
                <a:ext cx="1036" cy="370"/>
              </a:xfrm>
              <a:prstGeom prst="rect">
                <a:avLst/>
              </a:prstGeom>
              <a:noFill/>
              <a:ln w="9525">
                <a:noFill/>
                <a:miter lim="800000"/>
                <a:headEnd/>
                <a:tailEnd/>
              </a:ln>
            </p:spPr>
            <p:txBody>
              <a:bodyPr wrap="none">
                <a:spAutoFit/>
              </a:bodyPr>
              <a:lstStyle/>
              <a:p>
                <a:pPr algn="ctr">
                  <a:lnSpc>
                    <a:spcPct val="90000"/>
                  </a:lnSpc>
                  <a:spcBef>
                    <a:spcPct val="40000"/>
                  </a:spcBef>
                </a:pPr>
                <a:r>
                  <a:rPr lang="en-US" sz="1800" b="1"/>
                  <a:t>MPS quantity</a:t>
                </a:r>
                <a:br>
                  <a:rPr lang="en-US" sz="1800" b="1"/>
                </a:br>
                <a:r>
                  <a:rPr lang="en-US" sz="1800" b="1"/>
                  <a:t>(0 for week 1)</a:t>
                </a:r>
              </a:p>
            </p:txBody>
          </p:sp>
          <p:sp>
            <p:nvSpPr>
              <p:cNvPr id="15377" name="AutoShape 59"/>
              <p:cNvSpPr>
                <a:spLocks noChangeArrowheads="1"/>
              </p:cNvSpPr>
              <p:nvPr/>
            </p:nvSpPr>
            <p:spPr bwMode="auto">
              <a:xfrm>
                <a:off x="2435" y="2995"/>
                <a:ext cx="1048" cy="528"/>
              </a:xfrm>
              <a:prstGeom prst="bracketPair">
                <a:avLst>
                  <a:gd name="adj" fmla="val 16667"/>
                </a:avLst>
              </a:prstGeom>
              <a:noFill/>
              <a:ln w="28575">
                <a:solidFill>
                  <a:schemeClr val="tx1"/>
                </a:solidFill>
                <a:round/>
                <a:headEnd/>
                <a:tailEnd/>
              </a:ln>
            </p:spPr>
            <p:txBody>
              <a:bodyPr wrap="none" anchor="ctr"/>
              <a:lstStyle/>
              <a:p>
                <a:endParaRPr lang="en-NZ" sz="1800"/>
              </a:p>
            </p:txBody>
          </p:sp>
        </p:grpSp>
      </p:grpSp>
      <p:grpSp>
        <p:nvGrpSpPr>
          <p:cNvPr id="12" name="Group 63"/>
          <p:cNvGrpSpPr>
            <a:grpSpLocks/>
          </p:cNvGrpSpPr>
          <p:nvPr/>
        </p:nvGrpSpPr>
        <p:grpSpPr bwMode="auto">
          <a:xfrm>
            <a:off x="6113463" y="4614863"/>
            <a:ext cx="2136775" cy="838200"/>
            <a:chOff x="3667" y="2995"/>
            <a:chExt cx="1346" cy="528"/>
          </a:xfrm>
        </p:grpSpPr>
        <p:sp>
          <p:nvSpPr>
            <p:cNvPr id="15372" name="Text Box 61"/>
            <p:cNvSpPr txBox="1">
              <a:spLocks noChangeArrowheads="1"/>
            </p:cNvSpPr>
            <p:nvPr/>
          </p:nvSpPr>
          <p:spPr bwMode="auto">
            <a:xfrm>
              <a:off x="3670" y="2996"/>
              <a:ext cx="1340" cy="526"/>
            </a:xfrm>
            <a:prstGeom prst="rect">
              <a:avLst/>
            </a:prstGeom>
            <a:noFill/>
            <a:ln w="9525">
              <a:noFill/>
              <a:miter lim="800000"/>
              <a:headEnd/>
              <a:tailEnd/>
            </a:ln>
          </p:spPr>
          <p:txBody>
            <a:bodyPr wrap="none">
              <a:spAutoFit/>
            </a:bodyPr>
            <a:lstStyle/>
            <a:p>
              <a:pPr algn="ctr">
                <a:lnSpc>
                  <a:spcPct val="90000"/>
                </a:lnSpc>
                <a:spcBef>
                  <a:spcPct val="40000"/>
                </a:spcBef>
              </a:pPr>
              <a:r>
                <a:rPr lang="en-US" sz="1800" b="1"/>
                <a:t>38 chairs already</a:t>
              </a:r>
              <a:br>
                <a:rPr lang="en-US" sz="1800" b="1"/>
              </a:br>
              <a:r>
                <a:rPr lang="en-US" sz="1800" b="1"/>
                <a:t>promised for</a:t>
              </a:r>
              <a:br>
                <a:rPr lang="en-US" sz="1800" b="1"/>
              </a:br>
              <a:r>
                <a:rPr lang="en-US" sz="1800" b="1"/>
                <a:t>delivery in week 1</a:t>
              </a:r>
            </a:p>
          </p:txBody>
        </p:sp>
        <p:sp>
          <p:nvSpPr>
            <p:cNvPr id="15373" name="AutoShape 62"/>
            <p:cNvSpPr>
              <a:spLocks noChangeArrowheads="1"/>
            </p:cNvSpPr>
            <p:nvPr/>
          </p:nvSpPr>
          <p:spPr bwMode="auto">
            <a:xfrm>
              <a:off x="3667" y="2995"/>
              <a:ext cx="1346" cy="528"/>
            </a:xfrm>
            <a:prstGeom prst="bracketPair">
              <a:avLst>
                <a:gd name="adj" fmla="val 16667"/>
              </a:avLst>
            </a:prstGeom>
            <a:noFill/>
            <a:ln w="28575">
              <a:solidFill>
                <a:schemeClr val="tx1"/>
              </a:solidFill>
              <a:round/>
              <a:headEnd/>
              <a:tailEnd/>
            </a:ln>
          </p:spPr>
          <p:txBody>
            <a:bodyPr wrap="none" anchor="ctr"/>
            <a:lstStyle/>
            <a:p>
              <a:endParaRPr lang="en-NZ" sz="1800"/>
            </a:p>
          </p:txBody>
        </p:sp>
      </p:grpSp>
      <p:sp>
        <p:nvSpPr>
          <p:cNvPr id="417861" name="Text Box 69"/>
          <p:cNvSpPr txBox="1">
            <a:spLocks noChangeArrowheads="1"/>
          </p:cNvSpPr>
          <p:nvPr/>
        </p:nvSpPr>
        <p:spPr bwMode="auto">
          <a:xfrm>
            <a:off x="2155825" y="5688013"/>
            <a:ext cx="1371600" cy="366712"/>
          </a:xfrm>
          <a:prstGeom prst="rect">
            <a:avLst/>
          </a:prstGeom>
          <a:noFill/>
          <a:ln w="9525">
            <a:noFill/>
            <a:miter lim="800000"/>
            <a:headEnd/>
            <a:tailEnd/>
          </a:ln>
        </p:spPr>
        <p:txBody>
          <a:bodyPr wrap="none">
            <a:spAutoFit/>
          </a:bodyPr>
          <a:lstStyle/>
          <a:p>
            <a:r>
              <a:rPr lang="en-US" b="1"/>
              <a:t>= 17 chairs</a:t>
            </a:r>
          </a:p>
        </p:txBody>
      </p:sp>
    </p:spTree>
    <p:extLst>
      <p:ext uri="{BB962C8B-B14F-4D97-AF65-F5344CB8AC3E}">
        <p14:creationId xmlns:p14="http://schemas.microsoft.com/office/powerpoint/2010/main" val="2898733180"/>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417795"/>
                                        </p:tgtEl>
                                        <p:attrNameLst>
                                          <p:attrName>style.visibility</p:attrName>
                                        </p:attrNameLst>
                                      </p:cBhvr>
                                      <p:to>
                                        <p:strVal val="visible"/>
                                      </p:to>
                                    </p:set>
                                    <p:animEffect transition="in" filter="strips(downRight)">
                                      <p:cBhvr>
                                        <p:cTn id="7" dur="1000"/>
                                        <p:tgtEl>
                                          <p:spTgt spid="417795"/>
                                        </p:tgtEl>
                                      </p:cBhvr>
                                    </p:animEffect>
                                  </p:childTnLst>
                                </p:cTn>
                              </p:par>
                            </p:childTnLst>
                          </p:cTn>
                        </p:par>
                        <p:par>
                          <p:cTn id="8" fill="hold">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strips(downRight)">
                                      <p:cBhvr>
                                        <p:cTn id="11" dur="1000"/>
                                        <p:tgtEl>
                                          <p:spTgt spid="2"/>
                                        </p:tgtEl>
                                      </p:cBhvr>
                                    </p:animEffect>
                                  </p:childTnLst>
                                </p:cTn>
                              </p:par>
                            </p:childTnLst>
                          </p:cTn>
                        </p:par>
                        <p:par>
                          <p:cTn id="12" fill="hold">
                            <p:stCondLst>
                              <p:cond delay="4000"/>
                            </p:stCondLst>
                            <p:childTnLst>
                              <p:par>
                                <p:cTn id="13" presetID="18" presetClass="entr" presetSubtype="6" fill="hold" grpId="0" nodeType="afterEffect">
                                  <p:stCondLst>
                                    <p:cond delay="1000"/>
                                  </p:stCondLst>
                                  <p:childTnLst>
                                    <p:set>
                                      <p:cBhvr>
                                        <p:cTn id="14" dur="1" fill="hold">
                                          <p:stCondLst>
                                            <p:cond delay="0"/>
                                          </p:stCondLst>
                                        </p:cTn>
                                        <p:tgtEl>
                                          <p:spTgt spid="417835"/>
                                        </p:tgtEl>
                                        <p:attrNameLst>
                                          <p:attrName>style.visibility</p:attrName>
                                        </p:attrNameLst>
                                      </p:cBhvr>
                                      <p:to>
                                        <p:strVal val="visible"/>
                                      </p:to>
                                    </p:set>
                                    <p:animEffect transition="in" filter="strips(downRight)">
                                      <p:cBhvr>
                                        <p:cTn id="15" dur="1000"/>
                                        <p:tgtEl>
                                          <p:spTgt spid="417835"/>
                                        </p:tgtEl>
                                      </p:cBhvr>
                                    </p:animEffect>
                                  </p:childTnLst>
                                </p:cTn>
                              </p:par>
                            </p:childTnLst>
                          </p:cTn>
                        </p:par>
                        <p:par>
                          <p:cTn id="16" fill="hold">
                            <p:stCondLst>
                              <p:cond delay="6000"/>
                            </p:stCondLst>
                            <p:childTnLst>
                              <p:par>
                                <p:cTn id="17" presetID="18" presetClass="entr" presetSubtype="6" fill="hold" nodeType="after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strips(downRight)">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strips(downRight)">
                                      <p:cBhvr>
                                        <p:cTn id="24" dur="1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strips(downRight)">
                                      <p:cBhvr>
                                        <p:cTn id="29" dur="1000"/>
                                        <p:tgtEl>
                                          <p:spTgt spid="10"/>
                                        </p:tgtEl>
                                      </p:cBhvr>
                                    </p:animEffect>
                                  </p:childTnLst>
                                </p:cTn>
                              </p:par>
                            </p:childTnLst>
                          </p:cTn>
                        </p:par>
                        <p:par>
                          <p:cTn id="30" fill="hold">
                            <p:stCondLst>
                              <p:cond delay="1000"/>
                            </p:stCondLst>
                            <p:childTnLst>
                              <p:par>
                                <p:cTn id="31" presetID="18" presetClass="entr" presetSubtype="6" fill="hold" nodeType="afterEffect">
                                  <p:stCondLst>
                                    <p:cond delay="1000"/>
                                  </p:stCondLst>
                                  <p:childTnLst>
                                    <p:set>
                                      <p:cBhvr>
                                        <p:cTn id="32" dur="1" fill="hold">
                                          <p:stCondLst>
                                            <p:cond delay="0"/>
                                          </p:stCondLst>
                                        </p:cTn>
                                        <p:tgtEl>
                                          <p:spTgt spid="12"/>
                                        </p:tgtEl>
                                        <p:attrNameLst>
                                          <p:attrName>style.visibility</p:attrName>
                                        </p:attrNameLst>
                                      </p:cBhvr>
                                      <p:to>
                                        <p:strVal val="visible"/>
                                      </p:to>
                                    </p:set>
                                    <p:animEffect transition="in" filter="strips(downRight)">
                                      <p:cBhvr>
                                        <p:cTn id="33" dur="1000"/>
                                        <p:tgtEl>
                                          <p:spTgt spid="12"/>
                                        </p:tgtEl>
                                      </p:cBhvr>
                                    </p:animEffect>
                                  </p:childTnLst>
                                </p:cTn>
                              </p:par>
                            </p:childTnLst>
                          </p:cTn>
                        </p:par>
                        <p:par>
                          <p:cTn id="34" fill="hold">
                            <p:stCondLst>
                              <p:cond delay="3000"/>
                            </p:stCondLst>
                            <p:childTnLst>
                              <p:par>
                                <p:cTn id="35" presetID="18" presetClass="entr" presetSubtype="6" fill="hold" grpId="0" nodeType="afterEffect">
                                  <p:stCondLst>
                                    <p:cond delay="1000"/>
                                  </p:stCondLst>
                                  <p:childTnLst>
                                    <p:set>
                                      <p:cBhvr>
                                        <p:cTn id="36" dur="1" fill="hold">
                                          <p:stCondLst>
                                            <p:cond delay="0"/>
                                          </p:stCondLst>
                                        </p:cTn>
                                        <p:tgtEl>
                                          <p:spTgt spid="417861"/>
                                        </p:tgtEl>
                                        <p:attrNameLst>
                                          <p:attrName>style.visibility</p:attrName>
                                        </p:attrNameLst>
                                      </p:cBhvr>
                                      <p:to>
                                        <p:strVal val="visible"/>
                                      </p:to>
                                    </p:set>
                                    <p:animEffect transition="in" filter="strips(downRight)">
                                      <p:cBhvr>
                                        <p:cTn id="37" dur="1000"/>
                                        <p:tgtEl>
                                          <p:spTgt spid="417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795" grpId="0"/>
      <p:bldP spid="417835" grpId="0"/>
      <p:bldP spid="41786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1"/>
          <p:cNvGrpSpPr>
            <a:grpSpLocks/>
          </p:cNvGrpSpPr>
          <p:nvPr/>
        </p:nvGrpSpPr>
        <p:grpSpPr bwMode="auto">
          <a:xfrm>
            <a:off x="1219200" y="1124744"/>
            <a:ext cx="2921000" cy="4940300"/>
            <a:chOff x="768" y="848"/>
            <a:chExt cx="1840" cy="3112"/>
          </a:xfrm>
        </p:grpSpPr>
        <p:grpSp>
          <p:nvGrpSpPr>
            <p:cNvPr id="16407" name="Group 69"/>
            <p:cNvGrpSpPr>
              <a:grpSpLocks/>
            </p:cNvGrpSpPr>
            <p:nvPr/>
          </p:nvGrpSpPr>
          <p:grpSpPr bwMode="auto">
            <a:xfrm>
              <a:off x="768" y="848"/>
              <a:ext cx="1840" cy="3112"/>
              <a:chOff x="768" y="848"/>
              <a:chExt cx="1840" cy="3112"/>
            </a:xfrm>
          </p:grpSpPr>
          <p:sp>
            <p:nvSpPr>
              <p:cNvPr id="16418" name="Freeform 41"/>
              <p:cNvSpPr>
                <a:spLocks/>
              </p:cNvSpPr>
              <p:nvPr/>
            </p:nvSpPr>
            <p:spPr bwMode="auto">
              <a:xfrm>
                <a:off x="1581" y="1179"/>
                <a:ext cx="1011" cy="2781"/>
              </a:xfrm>
              <a:custGeom>
                <a:avLst/>
                <a:gdLst>
                  <a:gd name="T0" fmla="*/ 0 w 1011"/>
                  <a:gd name="T1" fmla="*/ 2781 h 2781"/>
                  <a:gd name="T2" fmla="*/ 891 w 1011"/>
                  <a:gd name="T3" fmla="*/ 2781 h 2781"/>
                  <a:gd name="T4" fmla="*/ 855 w 1011"/>
                  <a:gd name="T5" fmla="*/ 2754 h 2781"/>
                  <a:gd name="T6" fmla="*/ 990 w 1011"/>
                  <a:gd name="T7" fmla="*/ 2616 h 2781"/>
                  <a:gd name="T8" fmla="*/ 819 w 1011"/>
                  <a:gd name="T9" fmla="*/ 2565 h 2781"/>
                  <a:gd name="T10" fmla="*/ 993 w 1011"/>
                  <a:gd name="T11" fmla="*/ 2412 h 2781"/>
                  <a:gd name="T12" fmla="*/ 852 w 1011"/>
                  <a:gd name="T13" fmla="*/ 2277 h 2781"/>
                  <a:gd name="T14" fmla="*/ 984 w 1011"/>
                  <a:gd name="T15" fmla="*/ 2259 h 2781"/>
                  <a:gd name="T16" fmla="*/ 795 w 1011"/>
                  <a:gd name="T17" fmla="*/ 2136 h 2781"/>
                  <a:gd name="T18" fmla="*/ 996 w 1011"/>
                  <a:gd name="T19" fmla="*/ 2022 h 2781"/>
                  <a:gd name="T20" fmla="*/ 897 w 1011"/>
                  <a:gd name="T21" fmla="*/ 1758 h 2781"/>
                  <a:gd name="T22" fmla="*/ 966 w 1011"/>
                  <a:gd name="T23" fmla="*/ 1686 h 2781"/>
                  <a:gd name="T24" fmla="*/ 831 w 1011"/>
                  <a:gd name="T25" fmla="*/ 1614 h 2781"/>
                  <a:gd name="T26" fmla="*/ 1002 w 1011"/>
                  <a:gd name="T27" fmla="*/ 1455 h 2781"/>
                  <a:gd name="T28" fmla="*/ 837 w 1011"/>
                  <a:gd name="T29" fmla="*/ 1347 h 2781"/>
                  <a:gd name="T30" fmla="*/ 1008 w 1011"/>
                  <a:gd name="T31" fmla="*/ 1239 h 2781"/>
                  <a:gd name="T32" fmla="*/ 789 w 1011"/>
                  <a:gd name="T33" fmla="*/ 1050 h 2781"/>
                  <a:gd name="T34" fmla="*/ 909 w 1011"/>
                  <a:gd name="T35" fmla="*/ 999 h 2781"/>
                  <a:gd name="T36" fmla="*/ 879 w 1011"/>
                  <a:gd name="T37" fmla="*/ 858 h 2781"/>
                  <a:gd name="T38" fmla="*/ 948 w 1011"/>
                  <a:gd name="T39" fmla="*/ 810 h 2781"/>
                  <a:gd name="T40" fmla="*/ 801 w 1011"/>
                  <a:gd name="T41" fmla="*/ 720 h 2781"/>
                  <a:gd name="T42" fmla="*/ 993 w 1011"/>
                  <a:gd name="T43" fmla="*/ 576 h 2781"/>
                  <a:gd name="T44" fmla="*/ 879 w 1011"/>
                  <a:gd name="T45" fmla="*/ 339 h 2781"/>
                  <a:gd name="T46" fmla="*/ 1011 w 1011"/>
                  <a:gd name="T47" fmla="*/ 177 h 2781"/>
                  <a:gd name="T48" fmla="*/ 930 w 1011"/>
                  <a:gd name="T49" fmla="*/ 99 h 2781"/>
                  <a:gd name="T50" fmla="*/ 921 w 1011"/>
                  <a:gd name="T51" fmla="*/ 0 h 2781"/>
                  <a:gd name="T52" fmla="*/ 9 w 1011"/>
                  <a:gd name="T53" fmla="*/ 0 h 2781"/>
                  <a:gd name="T54" fmla="*/ 0 w 1011"/>
                  <a:gd name="T55" fmla="*/ 2781 h 278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11"/>
                  <a:gd name="T85" fmla="*/ 0 h 2781"/>
                  <a:gd name="T86" fmla="*/ 1011 w 1011"/>
                  <a:gd name="T87" fmla="*/ 2781 h 278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11" h="2781">
                    <a:moveTo>
                      <a:pt x="0" y="2781"/>
                    </a:moveTo>
                    <a:lnTo>
                      <a:pt x="891" y="2781"/>
                    </a:lnTo>
                    <a:lnTo>
                      <a:pt x="855" y="2754"/>
                    </a:lnTo>
                    <a:lnTo>
                      <a:pt x="990" y="2616"/>
                    </a:lnTo>
                    <a:lnTo>
                      <a:pt x="819" y="2565"/>
                    </a:lnTo>
                    <a:lnTo>
                      <a:pt x="993" y="2412"/>
                    </a:lnTo>
                    <a:lnTo>
                      <a:pt x="852" y="2277"/>
                    </a:lnTo>
                    <a:lnTo>
                      <a:pt x="984" y="2259"/>
                    </a:lnTo>
                    <a:lnTo>
                      <a:pt x="795" y="2136"/>
                    </a:lnTo>
                    <a:lnTo>
                      <a:pt x="996" y="2022"/>
                    </a:lnTo>
                    <a:lnTo>
                      <a:pt x="897" y="1758"/>
                    </a:lnTo>
                    <a:lnTo>
                      <a:pt x="966" y="1686"/>
                    </a:lnTo>
                    <a:lnTo>
                      <a:pt x="831" y="1614"/>
                    </a:lnTo>
                    <a:lnTo>
                      <a:pt x="1002" y="1455"/>
                    </a:lnTo>
                    <a:lnTo>
                      <a:pt x="837" y="1347"/>
                    </a:lnTo>
                    <a:lnTo>
                      <a:pt x="1008" y="1239"/>
                    </a:lnTo>
                    <a:lnTo>
                      <a:pt x="789" y="1050"/>
                    </a:lnTo>
                    <a:lnTo>
                      <a:pt x="909" y="999"/>
                    </a:lnTo>
                    <a:lnTo>
                      <a:pt x="879" y="858"/>
                    </a:lnTo>
                    <a:lnTo>
                      <a:pt x="948" y="810"/>
                    </a:lnTo>
                    <a:lnTo>
                      <a:pt x="801" y="720"/>
                    </a:lnTo>
                    <a:lnTo>
                      <a:pt x="993" y="576"/>
                    </a:lnTo>
                    <a:lnTo>
                      <a:pt x="879" y="339"/>
                    </a:lnTo>
                    <a:lnTo>
                      <a:pt x="1011" y="177"/>
                    </a:lnTo>
                    <a:lnTo>
                      <a:pt x="930" y="99"/>
                    </a:lnTo>
                    <a:lnTo>
                      <a:pt x="921" y="0"/>
                    </a:lnTo>
                    <a:lnTo>
                      <a:pt x="9" y="0"/>
                    </a:lnTo>
                    <a:lnTo>
                      <a:pt x="0" y="2781"/>
                    </a:lnTo>
                    <a:close/>
                  </a:path>
                </a:pathLst>
              </a:custGeom>
              <a:solidFill>
                <a:schemeClr val="accent2"/>
              </a:solidFill>
              <a:ln w="19050">
                <a:solidFill>
                  <a:schemeClr val="tx1"/>
                </a:solidFill>
                <a:round/>
                <a:headEnd/>
                <a:tailEnd/>
              </a:ln>
            </p:spPr>
            <p:txBody>
              <a:bodyPr/>
              <a:lstStyle/>
              <a:p>
                <a:endParaRPr lang="en-NZ"/>
              </a:p>
            </p:txBody>
          </p:sp>
          <p:sp>
            <p:nvSpPr>
              <p:cNvPr id="16419" name="Freeform 30"/>
              <p:cNvSpPr>
                <a:spLocks/>
              </p:cNvSpPr>
              <p:nvPr/>
            </p:nvSpPr>
            <p:spPr bwMode="auto">
              <a:xfrm>
                <a:off x="768" y="848"/>
                <a:ext cx="1840" cy="3112"/>
              </a:xfrm>
              <a:custGeom>
                <a:avLst/>
                <a:gdLst>
                  <a:gd name="T0" fmla="*/ 1656 w 1840"/>
                  <a:gd name="T1" fmla="*/ 0 h 3112"/>
                  <a:gd name="T2" fmla="*/ 0 w 1840"/>
                  <a:gd name="T3" fmla="*/ 0 h 3112"/>
                  <a:gd name="T4" fmla="*/ 0 w 1840"/>
                  <a:gd name="T5" fmla="*/ 3112 h 3112"/>
                  <a:gd name="T6" fmla="*/ 831 w 1840"/>
                  <a:gd name="T7" fmla="*/ 3112 h 3112"/>
                  <a:gd name="T8" fmla="*/ 831 w 1840"/>
                  <a:gd name="T9" fmla="*/ 343 h 3112"/>
                  <a:gd name="T10" fmla="*/ 1737 w 1840"/>
                  <a:gd name="T11" fmla="*/ 343 h 3112"/>
                  <a:gd name="T12" fmla="*/ 1737 w 1840"/>
                  <a:gd name="T13" fmla="*/ 319 h 3112"/>
                  <a:gd name="T14" fmla="*/ 1840 w 1840"/>
                  <a:gd name="T15" fmla="*/ 240 h 3112"/>
                  <a:gd name="T16" fmla="*/ 1656 w 1840"/>
                  <a:gd name="T17" fmla="*/ 0 h 31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0"/>
                  <a:gd name="T28" fmla="*/ 0 h 3112"/>
                  <a:gd name="T29" fmla="*/ 1840 w 1840"/>
                  <a:gd name="T30" fmla="*/ 3112 h 31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0" h="3112">
                    <a:moveTo>
                      <a:pt x="1656" y="0"/>
                    </a:moveTo>
                    <a:lnTo>
                      <a:pt x="0" y="0"/>
                    </a:lnTo>
                    <a:lnTo>
                      <a:pt x="0" y="3112"/>
                    </a:lnTo>
                    <a:lnTo>
                      <a:pt x="831" y="3112"/>
                    </a:lnTo>
                    <a:lnTo>
                      <a:pt x="831" y="343"/>
                    </a:lnTo>
                    <a:lnTo>
                      <a:pt x="1737" y="343"/>
                    </a:lnTo>
                    <a:lnTo>
                      <a:pt x="1737" y="319"/>
                    </a:lnTo>
                    <a:lnTo>
                      <a:pt x="1840" y="240"/>
                    </a:lnTo>
                    <a:lnTo>
                      <a:pt x="1656" y="0"/>
                    </a:lnTo>
                    <a:close/>
                  </a:path>
                </a:pathLst>
              </a:custGeom>
              <a:solidFill>
                <a:srgbClr val="E1C687"/>
              </a:solidFill>
              <a:ln w="19050">
                <a:solidFill>
                  <a:schemeClr val="tx1"/>
                </a:solidFill>
                <a:round/>
                <a:headEnd/>
                <a:tailEnd/>
              </a:ln>
            </p:spPr>
            <p:txBody>
              <a:bodyPr/>
              <a:lstStyle/>
              <a:p>
                <a:endParaRPr lang="en-NZ"/>
              </a:p>
            </p:txBody>
          </p:sp>
          <p:grpSp>
            <p:nvGrpSpPr>
              <p:cNvPr id="16420" name="Group 68"/>
              <p:cNvGrpSpPr>
                <a:grpSpLocks/>
              </p:cNvGrpSpPr>
              <p:nvPr/>
            </p:nvGrpSpPr>
            <p:grpSpPr bwMode="auto">
              <a:xfrm>
                <a:off x="768" y="1192"/>
                <a:ext cx="1762" cy="2768"/>
                <a:chOff x="768" y="1192"/>
                <a:chExt cx="1762" cy="2768"/>
              </a:xfrm>
            </p:grpSpPr>
            <p:sp>
              <p:nvSpPr>
                <p:cNvPr id="16421" name="Line 31"/>
                <p:cNvSpPr>
                  <a:spLocks noChangeShapeType="1"/>
                </p:cNvSpPr>
                <p:nvPr/>
              </p:nvSpPr>
              <p:spPr bwMode="auto">
                <a:xfrm>
                  <a:off x="768" y="1656"/>
                  <a:ext cx="1762" cy="0"/>
                </a:xfrm>
                <a:prstGeom prst="line">
                  <a:avLst/>
                </a:prstGeom>
                <a:noFill/>
                <a:ln w="19050">
                  <a:solidFill>
                    <a:schemeClr val="tx1"/>
                  </a:solidFill>
                  <a:round/>
                  <a:headEnd/>
                  <a:tailEnd/>
                </a:ln>
              </p:spPr>
              <p:txBody>
                <a:bodyPr/>
                <a:lstStyle/>
                <a:p>
                  <a:endParaRPr lang="en-US"/>
                </a:p>
              </p:txBody>
            </p:sp>
            <p:sp>
              <p:nvSpPr>
                <p:cNvPr id="16422" name="Line 32"/>
                <p:cNvSpPr>
                  <a:spLocks noChangeShapeType="1"/>
                </p:cNvSpPr>
                <p:nvPr/>
              </p:nvSpPr>
              <p:spPr bwMode="auto">
                <a:xfrm>
                  <a:off x="768" y="2120"/>
                  <a:ext cx="1711" cy="0"/>
                </a:xfrm>
                <a:prstGeom prst="line">
                  <a:avLst/>
                </a:prstGeom>
                <a:noFill/>
                <a:ln w="19050">
                  <a:solidFill>
                    <a:schemeClr val="tx1"/>
                  </a:solidFill>
                  <a:round/>
                  <a:headEnd/>
                  <a:tailEnd/>
                </a:ln>
              </p:spPr>
              <p:txBody>
                <a:bodyPr/>
                <a:lstStyle/>
                <a:p>
                  <a:endParaRPr lang="en-US"/>
                </a:p>
              </p:txBody>
            </p:sp>
            <p:sp>
              <p:nvSpPr>
                <p:cNvPr id="16423" name="Line 33"/>
                <p:cNvSpPr>
                  <a:spLocks noChangeShapeType="1"/>
                </p:cNvSpPr>
                <p:nvPr/>
              </p:nvSpPr>
              <p:spPr bwMode="auto">
                <a:xfrm>
                  <a:off x="768" y="2584"/>
                  <a:ext cx="1741" cy="0"/>
                </a:xfrm>
                <a:prstGeom prst="line">
                  <a:avLst/>
                </a:prstGeom>
                <a:noFill/>
                <a:ln w="19050">
                  <a:solidFill>
                    <a:schemeClr val="tx1"/>
                  </a:solidFill>
                  <a:round/>
                  <a:headEnd/>
                  <a:tailEnd/>
                </a:ln>
              </p:spPr>
              <p:txBody>
                <a:bodyPr/>
                <a:lstStyle/>
                <a:p>
                  <a:endParaRPr lang="en-US"/>
                </a:p>
              </p:txBody>
            </p:sp>
            <p:sp>
              <p:nvSpPr>
                <p:cNvPr id="16424" name="Line 34"/>
                <p:cNvSpPr>
                  <a:spLocks noChangeShapeType="1"/>
                </p:cNvSpPr>
                <p:nvPr/>
              </p:nvSpPr>
              <p:spPr bwMode="auto">
                <a:xfrm>
                  <a:off x="768" y="3048"/>
                  <a:ext cx="1759" cy="0"/>
                </a:xfrm>
                <a:prstGeom prst="line">
                  <a:avLst/>
                </a:prstGeom>
                <a:noFill/>
                <a:ln w="19050">
                  <a:solidFill>
                    <a:schemeClr val="tx1"/>
                  </a:solidFill>
                  <a:round/>
                  <a:headEnd/>
                  <a:tailEnd/>
                </a:ln>
              </p:spPr>
              <p:txBody>
                <a:bodyPr/>
                <a:lstStyle/>
                <a:p>
                  <a:endParaRPr lang="en-US"/>
                </a:p>
              </p:txBody>
            </p:sp>
            <p:sp>
              <p:nvSpPr>
                <p:cNvPr id="16425" name="Line 35"/>
                <p:cNvSpPr>
                  <a:spLocks noChangeShapeType="1"/>
                </p:cNvSpPr>
                <p:nvPr/>
              </p:nvSpPr>
              <p:spPr bwMode="auto">
                <a:xfrm>
                  <a:off x="768" y="3512"/>
                  <a:ext cx="1723" cy="0"/>
                </a:xfrm>
                <a:prstGeom prst="line">
                  <a:avLst/>
                </a:prstGeom>
                <a:noFill/>
                <a:ln w="19050">
                  <a:solidFill>
                    <a:schemeClr val="tx1"/>
                  </a:solidFill>
                  <a:round/>
                  <a:headEnd/>
                  <a:tailEnd/>
                </a:ln>
              </p:spPr>
              <p:txBody>
                <a:bodyPr/>
                <a:lstStyle/>
                <a:p>
                  <a:endParaRPr lang="en-US"/>
                </a:p>
              </p:txBody>
            </p:sp>
            <p:sp>
              <p:nvSpPr>
                <p:cNvPr id="16426" name="Freeform 36"/>
                <p:cNvSpPr>
                  <a:spLocks/>
                </p:cNvSpPr>
                <p:nvPr/>
              </p:nvSpPr>
              <p:spPr bwMode="auto">
                <a:xfrm>
                  <a:off x="1600" y="1192"/>
                  <a:ext cx="904" cy="2768"/>
                </a:xfrm>
                <a:custGeom>
                  <a:avLst/>
                  <a:gdLst>
                    <a:gd name="T0" fmla="*/ 0 w 904"/>
                    <a:gd name="T1" fmla="*/ 2768 h 2768"/>
                    <a:gd name="T2" fmla="*/ 0 w 904"/>
                    <a:gd name="T3" fmla="*/ 0 h 2768"/>
                    <a:gd name="T4" fmla="*/ 904 w 904"/>
                    <a:gd name="T5" fmla="*/ 0 h 2768"/>
                    <a:gd name="T6" fmla="*/ 0 60000 65536"/>
                    <a:gd name="T7" fmla="*/ 0 60000 65536"/>
                    <a:gd name="T8" fmla="*/ 0 60000 65536"/>
                    <a:gd name="T9" fmla="*/ 0 w 904"/>
                    <a:gd name="T10" fmla="*/ 0 h 2768"/>
                    <a:gd name="T11" fmla="*/ 904 w 904"/>
                    <a:gd name="T12" fmla="*/ 2768 h 2768"/>
                  </a:gdLst>
                  <a:ahLst/>
                  <a:cxnLst>
                    <a:cxn ang="T6">
                      <a:pos x="T0" y="T1"/>
                    </a:cxn>
                    <a:cxn ang="T7">
                      <a:pos x="T2" y="T3"/>
                    </a:cxn>
                    <a:cxn ang="T8">
                      <a:pos x="T4" y="T5"/>
                    </a:cxn>
                  </a:cxnLst>
                  <a:rect l="T9" t="T10" r="T11" b="T12"/>
                  <a:pathLst>
                    <a:path w="904" h="2768">
                      <a:moveTo>
                        <a:pt x="0" y="2768"/>
                      </a:moveTo>
                      <a:lnTo>
                        <a:pt x="0" y="0"/>
                      </a:lnTo>
                      <a:lnTo>
                        <a:pt x="904" y="0"/>
                      </a:lnTo>
                    </a:path>
                  </a:pathLst>
                </a:custGeom>
                <a:noFill/>
                <a:ln w="19050">
                  <a:solidFill>
                    <a:schemeClr val="tx1"/>
                  </a:solidFill>
                  <a:round/>
                  <a:headEnd/>
                  <a:tailEnd/>
                </a:ln>
              </p:spPr>
              <p:txBody>
                <a:bodyPr/>
                <a:lstStyle/>
                <a:p>
                  <a:endParaRPr lang="en-NZ"/>
                </a:p>
              </p:txBody>
            </p:sp>
            <p:sp>
              <p:nvSpPr>
                <p:cNvPr id="16427" name="Line 37"/>
                <p:cNvSpPr>
                  <a:spLocks noChangeShapeType="1"/>
                </p:cNvSpPr>
                <p:nvPr/>
              </p:nvSpPr>
              <p:spPr bwMode="auto">
                <a:xfrm>
                  <a:off x="1602" y="1432"/>
                  <a:ext cx="928" cy="0"/>
                </a:xfrm>
                <a:prstGeom prst="line">
                  <a:avLst/>
                </a:prstGeom>
                <a:noFill/>
                <a:ln w="19050">
                  <a:solidFill>
                    <a:schemeClr val="tx1"/>
                  </a:solidFill>
                  <a:round/>
                  <a:headEnd/>
                  <a:tailEnd/>
                </a:ln>
              </p:spPr>
              <p:txBody>
                <a:bodyPr/>
                <a:lstStyle/>
                <a:p>
                  <a:endParaRPr lang="en-US"/>
                </a:p>
              </p:txBody>
            </p:sp>
            <p:sp>
              <p:nvSpPr>
                <p:cNvPr id="16428" name="Line 38"/>
                <p:cNvSpPr>
                  <a:spLocks noChangeShapeType="1"/>
                </p:cNvSpPr>
                <p:nvPr/>
              </p:nvSpPr>
              <p:spPr bwMode="auto">
                <a:xfrm>
                  <a:off x="1960" y="1432"/>
                  <a:ext cx="0" cy="2528"/>
                </a:xfrm>
                <a:prstGeom prst="line">
                  <a:avLst/>
                </a:prstGeom>
                <a:noFill/>
                <a:ln w="19050">
                  <a:solidFill>
                    <a:schemeClr val="tx1"/>
                  </a:solidFill>
                  <a:round/>
                  <a:headEnd/>
                  <a:tailEnd/>
                </a:ln>
              </p:spPr>
              <p:txBody>
                <a:bodyPr/>
                <a:lstStyle/>
                <a:p>
                  <a:endParaRPr lang="en-US"/>
                </a:p>
              </p:txBody>
            </p:sp>
            <p:sp>
              <p:nvSpPr>
                <p:cNvPr id="16429" name="Line 39"/>
                <p:cNvSpPr>
                  <a:spLocks noChangeShapeType="1"/>
                </p:cNvSpPr>
                <p:nvPr/>
              </p:nvSpPr>
              <p:spPr bwMode="auto">
                <a:xfrm>
                  <a:off x="2312" y="1432"/>
                  <a:ext cx="0" cy="2528"/>
                </a:xfrm>
                <a:prstGeom prst="line">
                  <a:avLst/>
                </a:prstGeom>
                <a:noFill/>
                <a:ln w="19050">
                  <a:solidFill>
                    <a:schemeClr val="tx1"/>
                  </a:solidFill>
                  <a:round/>
                  <a:headEnd/>
                  <a:tailEnd/>
                </a:ln>
              </p:spPr>
              <p:txBody>
                <a:bodyPr/>
                <a:lstStyle/>
                <a:p>
                  <a:endParaRPr lang="en-US"/>
                </a:p>
              </p:txBody>
            </p:sp>
          </p:grpSp>
        </p:grpSp>
        <p:sp>
          <p:nvSpPr>
            <p:cNvPr id="16408" name="Text Box 43"/>
            <p:cNvSpPr txBox="1">
              <a:spLocks noChangeArrowheads="1"/>
            </p:cNvSpPr>
            <p:nvPr/>
          </p:nvSpPr>
          <p:spPr bwMode="auto">
            <a:xfrm>
              <a:off x="822" y="882"/>
              <a:ext cx="1375" cy="179"/>
            </a:xfrm>
            <a:prstGeom prst="rect">
              <a:avLst/>
            </a:prstGeom>
            <a:noFill/>
            <a:ln w="9525">
              <a:noFill/>
              <a:miter lim="800000"/>
              <a:headEnd/>
              <a:tailEnd/>
            </a:ln>
          </p:spPr>
          <p:txBody>
            <a:bodyPr wrap="none">
              <a:spAutoFit/>
            </a:bodyPr>
            <a:lstStyle/>
            <a:p>
              <a:pPr>
                <a:lnSpc>
                  <a:spcPct val="90000"/>
                </a:lnSpc>
              </a:pPr>
              <a:r>
                <a:rPr lang="en-US" sz="1400" b="1"/>
                <a:t>Item: Ladder-back chair</a:t>
              </a:r>
            </a:p>
          </p:txBody>
        </p:sp>
        <p:sp>
          <p:nvSpPr>
            <p:cNvPr id="16409" name="Text Box 44"/>
            <p:cNvSpPr txBox="1">
              <a:spLocks noChangeArrowheads="1"/>
            </p:cNvSpPr>
            <p:nvPr/>
          </p:nvSpPr>
          <p:spPr bwMode="auto">
            <a:xfrm>
              <a:off x="774" y="1354"/>
              <a:ext cx="618" cy="300"/>
            </a:xfrm>
            <a:prstGeom prst="rect">
              <a:avLst/>
            </a:prstGeom>
            <a:noFill/>
            <a:ln w="9525">
              <a:noFill/>
              <a:miter lim="800000"/>
              <a:headEnd/>
              <a:tailEnd/>
            </a:ln>
          </p:spPr>
          <p:txBody>
            <a:bodyPr>
              <a:spAutoFit/>
            </a:bodyPr>
            <a:lstStyle/>
            <a:p>
              <a:pPr>
                <a:lnSpc>
                  <a:spcPct val="90000"/>
                </a:lnSpc>
              </a:pPr>
              <a:r>
                <a:rPr lang="en-US" sz="1400" b="1"/>
                <a:t>Quantity on Hand:</a:t>
              </a:r>
            </a:p>
          </p:txBody>
        </p:sp>
        <p:sp>
          <p:nvSpPr>
            <p:cNvPr id="16410" name="Text Box 45"/>
            <p:cNvSpPr txBox="1">
              <a:spLocks noChangeArrowheads="1"/>
            </p:cNvSpPr>
            <p:nvPr/>
          </p:nvSpPr>
          <p:spPr bwMode="auto">
            <a:xfrm>
              <a:off x="774" y="1805"/>
              <a:ext cx="581" cy="179"/>
            </a:xfrm>
            <a:prstGeom prst="rect">
              <a:avLst/>
            </a:prstGeom>
            <a:noFill/>
            <a:ln w="9525">
              <a:noFill/>
              <a:miter lim="800000"/>
              <a:headEnd/>
              <a:tailEnd/>
            </a:ln>
          </p:spPr>
          <p:txBody>
            <a:bodyPr wrap="none">
              <a:spAutoFit/>
            </a:bodyPr>
            <a:lstStyle/>
            <a:p>
              <a:pPr>
                <a:lnSpc>
                  <a:spcPct val="90000"/>
                </a:lnSpc>
              </a:pPr>
              <a:r>
                <a:rPr lang="en-US" sz="1400" b="1"/>
                <a:t>Forecast</a:t>
              </a:r>
            </a:p>
          </p:txBody>
        </p:sp>
        <p:sp>
          <p:nvSpPr>
            <p:cNvPr id="16411" name="Text Box 46"/>
            <p:cNvSpPr txBox="1">
              <a:spLocks noChangeArrowheads="1"/>
            </p:cNvSpPr>
            <p:nvPr/>
          </p:nvSpPr>
          <p:spPr bwMode="auto">
            <a:xfrm>
              <a:off x="774" y="2138"/>
              <a:ext cx="654" cy="421"/>
            </a:xfrm>
            <a:prstGeom prst="rect">
              <a:avLst/>
            </a:prstGeom>
            <a:noFill/>
            <a:ln w="9525">
              <a:noFill/>
              <a:miter lim="800000"/>
              <a:headEnd/>
              <a:tailEnd/>
            </a:ln>
          </p:spPr>
          <p:txBody>
            <a:bodyPr>
              <a:spAutoFit/>
            </a:bodyPr>
            <a:lstStyle/>
            <a:p>
              <a:pPr>
                <a:lnSpc>
                  <a:spcPct val="90000"/>
                </a:lnSpc>
              </a:pPr>
              <a:r>
                <a:rPr lang="en-US" sz="1400" b="1"/>
                <a:t>Customer orders (booked)</a:t>
              </a:r>
            </a:p>
          </p:txBody>
        </p:sp>
        <p:sp>
          <p:nvSpPr>
            <p:cNvPr id="16412" name="Text Box 47"/>
            <p:cNvSpPr txBox="1">
              <a:spLocks noChangeArrowheads="1"/>
            </p:cNvSpPr>
            <p:nvPr/>
          </p:nvSpPr>
          <p:spPr bwMode="auto">
            <a:xfrm>
              <a:off x="774" y="2602"/>
              <a:ext cx="716" cy="421"/>
            </a:xfrm>
            <a:prstGeom prst="rect">
              <a:avLst/>
            </a:prstGeom>
            <a:noFill/>
            <a:ln w="9525">
              <a:noFill/>
              <a:miter lim="800000"/>
              <a:headEnd/>
              <a:tailEnd/>
            </a:ln>
          </p:spPr>
          <p:txBody>
            <a:bodyPr>
              <a:spAutoFit/>
            </a:bodyPr>
            <a:lstStyle/>
            <a:p>
              <a:pPr>
                <a:lnSpc>
                  <a:spcPct val="90000"/>
                </a:lnSpc>
              </a:pPr>
              <a:r>
                <a:rPr lang="en-US" sz="1400" b="1"/>
                <a:t>Projected on-hand inventory</a:t>
              </a:r>
            </a:p>
          </p:txBody>
        </p:sp>
        <p:sp>
          <p:nvSpPr>
            <p:cNvPr id="16413" name="Text Box 48"/>
            <p:cNvSpPr txBox="1">
              <a:spLocks noChangeArrowheads="1"/>
            </p:cNvSpPr>
            <p:nvPr/>
          </p:nvSpPr>
          <p:spPr bwMode="auto">
            <a:xfrm>
              <a:off x="774" y="3189"/>
              <a:ext cx="823" cy="179"/>
            </a:xfrm>
            <a:prstGeom prst="rect">
              <a:avLst/>
            </a:prstGeom>
            <a:noFill/>
            <a:ln w="9525">
              <a:noFill/>
              <a:miter lim="800000"/>
              <a:headEnd/>
              <a:tailEnd/>
            </a:ln>
          </p:spPr>
          <p:txBody>
            <a:bodyPr wrap="none">
              <a:spAutoFit/>
            </a:bodyPr>
            <a:lstStyle/>
            <a:p>
              <a:pPr>
                <a:lnSpc>
                  <a:spcPct val="90000"/>
                </a:lnSpc>
              </a:pPr>
              <a:r>
                <a:rPr lang="en-US" sz="1400" b="1"/>
                <a:t>MPS quantity</a:t>
              </a:r>
            </a:p>
          </p:txBody>
        </p:sp>
        <p:sp>
          <p:nvSpPr>
            <p:cNvPr id="16414" name="Text Box 49"/>
            <p:cNvSpPr txBox="1">
              <a:spLocks noChangeArrowheads="1"/>
            </p:cNvSpPr>
            <p:nvPr/>
          </p:nvSpPr>
          <p:spPr bwMode="auto">
            <a:xfrm>
              <a:off x="774" y="3642"/>
              <a:ext cx="632" cy="179"/>
            </a:xfrm>
            <a:prstGeom prst="rect">
              <a:avLst/>
            </a:prstGeom>
            <a:noFill/>
            <a:ln w="9525">
              <a:noFill/>
              <a:miter lim="800000"/>
              <a:headEnd/>
              <a:tailEnd/>
            </a:ln>
          </p:spPr>
          <p:txBody>
            <a:bodyPr wrap="none">
              <a:spAutoFit/>
            </a:bodyPr>
            <a:lstStyle/>
            <a:p>
              <a:pPr>
                <a:lnSpc>
                  <a:spcPct val="90000"/>
                </a:lnSpc>
              </a:pPr>
              <a:r>
                <a:rPr lang="en-US" sz="1400" b="1"/>
                <a:t>MPS start</a:t>
              </a:r>
            </a:p>
          </p:txBody>
        </p:sp>
        <p:sp>
          <p:nvSpPr>
            <p:cNvPr id="16415" name="Text Box 63"/>
            <p:cNvSpPr txBox="1">
              <a:spLocks noChangeArrowheads="1"/>
            </p:cNvSpPr>
            <p:nvPr/>
          </p:nvSpPr>
          <p:spPr bwMode="auto">
            <a:xfrm>
              <a:off x="2118" y="1215"/>
              <a:ext cx="371" cy="192"/>
            </a:xfrm>
            <a:prstGeom prst="rect">
              <a:avLst/>
            </a:prstGeom>
            <a:noFill/>
            <a:ln w="9525">
              <a:noFill/>
              <a:miter lim="800000"/>
              <a:headEnd/>
              <a:tailEnd/>
            </a:ln>
          </p:spPr>
          <p:txBody>
            <a:bodyPr wrap="none">
              <a:spAutoFit/>
            </a:bodyPr>
            <a:lstStyle/>
            <a:p>
              <a:r>
                <a:rPr lang="en-US" sz="1400" b="1"/>
                <a:t>April</a:t>
              </a:r>
            </a:p>
          </p:txBody>
        </p:sp>
        <p:sp>
          <p:nvSpPr>
            <p:cNvPr id="16416" name="Text Box 64"/>
            <p:cNvSpPr txBox="1">
              <a:spLocks noChangeArrowheads="1"/>
            </p:cNvSpPr>
            <p:nvPr/>
          </p:nvSpPr>
          <p:spPr bwMode="auto">
            <a:xfrm>
              <a:off x="1686" y="1443"/>
              <a:ext cx="178" cy="192"/>
            </a:xfrm>
            <a:prstGeom prst="rect">
              <a:avLst/>
            </a:prstGeom>
            <a:noFill/>
            <a:ln w="9525">
              <a:noFill/>
              <a:miter lim="800000"/>
              <a:headEnd/>
              <a:tailEnd/>
            </a:ln>
          </p:spPr>
          <p:txBody>
            <a:bodyPr wrap="none">
              <a:spAutoFit/>
            </a:bodyPr>
            <a:lstStyle/>
            <a:p>
              <a:r>
                <a:rPr lang="en-US" sz="1400" b="1"/>
                <a:t>1</a:t>
              </a:r>
            </a:p>
          </p:txBody>
        </p:sp>
        <p:sp>
          <p:nvSpPr>
            <p:cNvPr id="16417" name="Text Box 65"/>
            <p:cNvSpPr txBox="1">
              <a:spLocks noChangeArrowheads="1"/>
            </p:cNvSpPr>
            <p:nvPr/>
          </p:nvSpPr>
          <p:spPr bwMode="auto">
            <a:xfrm>
              <a:off x="2046" y="1443"/>
              <a:ext cx="178" cy="192"/>
            </a:xfrm>
            <a:prstGeom prst="rect">
              <a:avLst/>
            </a:prstGeom>
            <a:noFill/>
            <a:ln w="9525">
              <a:noFill/>
              <a:miter lim="800000"/>
              <a:headEnd/>
              <a:tailEnd/>
            </a:ln>
          </p:spPr>
          <p:txBody>
            <a:bodyPr wrap="none">
              <a:spAutoFit/>
            </a:bodyPr>
            <a:lstStyle/>
            <a:p>
              <a:r>
                <a:rPr lang="en-US" sz="1400" b="1"/>
                <a:t>2</a:t>
              </a:r>
            </a:p>
          </p:txBody>
        </p:sp>
      </p:grpSp>
      <p:sp>
        <p:nvSpPr>
          <p:cNvPr id="428034" name="Rectangle 2"/>
          <p:cNvSpPr>
            <a:spLocks noGrp="1" noChangeArrowheads="1"/>
          </p:cNvSpPr>
          <p:nvPr>
            <p:ph type="title"/>
          </p:nvPr>
        </p:nvSpPr>
        <p:spPr/>
        <p:txBody>
          <a:bodyPr/>
          <a:lstStyle/>
          <a:p>
            <a:pPr eaLnBrk="1" hangingPunct="1">
              <a:defRPr/>
            </a:pPr>
            <a:r>
              <a:rPr lang="en-US" sz="4000" dirty="0"/>
              <a:t>Developing a MPS</a:t>
            </a:r>
          </a:p>
        </p:txBody>
      </p:sp>
      <p:sp>
        <p:nvSpPr>
          <p:cNvPr id="428082" name="Text Box 50"/>
          <p:cNvSpPr txBox="1">
            <a:spLocks noChangeArrowheads="1"/>
          </p:cNvSpPr>
          <p:nvPr/>
        </p:nvSpPr>
        <p:spPr bwMode="auto">
          <a:xfrm>
            <a:off x="2143125" y="2013744"/>
            <a:ext cx="381000" cy="304800"/>
          </a:xfrm>
          <a:prstGeom prst="rect">
            <a:avLst/>
          </a:prstGeom>
          <a:solidFill>
            <a:schemeClr val="accent1"/>
          </a:solidFill>
          <a:ln w="9525">
            <a:noFill/>
            <a:miter lim="800000"/>
            <a:headEnd/>
            <a:tailEnd/>
          </a:ln>
        </p:spPr>
        <p:txBody>
          <a:bodyPr wrap="none">
            <a:spAutoFit/>
          </a:bodyPr>
          <a:lstStyle/>
          <a:p>
            <a:r>
              <a:rPr lang="en-US" sz="1400" b="1"/>
              <a:t>55</a:t>
            </a:r>
          </a:p>
        </p:txBody>
      </p:sp>
      <p:grpSp>
        <p:nvGrpSpPr>
          <p:cNvPr id="5" name="Group 72"/>
          <p:cNvGrpSpPr>
            <a:grpSpLocks/>
          </p:cNvGrpSpPr>
          <p:nvPr/>
        </p:nvGrpSpPr>
        <p:grpSpPr bwMode="auto">
          <a:xfrm>
            <a:off x="2644775" y="2632869"/>
            <a:ext cx="944563" cy="304800"/>
            <a:chOff x="1666" y="1798"/>
            <a:chExt cx="595" cy="192"/>
          </a:xfrm>
        </p:grpSpPr>
        <p:sp>
          <p:nvSpPr>
            <p:cNvPr id="16405" name="Text Box 51"/>
            <p:cNvSpPr txBox="1">
              <a:spLocks noChangeArrowheads="1"/>
            </p:cNvSpPr>
            <p:nvPr/>
          </p:nvSpPr>
          <p:spPr bwMode="auto">
            <a:xfrm>
              <a:off x="1666" y="1798"/>
              <a:ext cx="240" cy="192"/>
            </a:xfrm>
            <a:prstGeom prst="rect">
              <a:avLst/>
            </a:prstGeom>
            <a:noFill/>
            <a:ln w="9525">
              <a:noFill/>
              <a:miter lim="800000"/>
              <a:headEnd/>
              <a:tailEnd/>
            </a:ln>
          </p:spPr>
          <p:txBody>
            <a:bodyPr wrap="none">
              <a:spAutoFit/>
            </a:bodyPr>
            <a:lstStyle/>
            <a:p>
              <a:r>
                <a:rPr lang="en-US" sz="1400" b="1"/>
                <a:t>30</a:t>
              </a:r>
            </a:p>
          </p:txBody>
        </p:sp>
        <p:sp>
          <p:nvSpPr>
            <p:cNvPr id="16406" name="Text Box 52"/>
            <p:cNvSpPr txBox="1">
              <a:spLocks noChangeArrowheads="1"/>
            </p:cNvSpPr>
            <p:nvPr/>
          </p:nvSpPr>
          <p:spPr bwMode="auto">
            <a:xfrm>
              <a:off x="2021" y="1798"/>
              <a:ext cx="240" cy="192"/>
            </a:xfrm>
            <a:prstGeom prst="rect">
              <a:avLst/>
            </a:prstGeom>
            <a:solidFill>
              <a:schemeClr val="accent1"/>
            </a:solidFill>
            <a:ln w="9525">
              <a:noFill/>
              <a:miter lim="800000"/>
              <a:headEnd/>
              <a:tailEnd/>
            </a:ln>
          </p:spPr>
          <p:txBody>
            <a:bodyPr wrap="none">
              <a:spAutoFit/>
            </a:bodyPr>
            <a:lstStyle/>
            <a:p>
              <a:r>
                <a:rPr lang="en-US" sz="1400" b="1"/>
                <a:t>30</a:t>
              </a:r>
            </a:p>
          </p:txBody>
        </p:sp>
      </p:grpSp>
      <p:grpSp>
        <p:nvGrpSpPr>
          <p:cNvPr id="6" name="Group 73"/>
          <p:cNvGrpSpPr>
            <a:grpSpLocks/>
          </p:cNvGrpSpPr>
          <p:nvPr/>
        </p:nvGrpSpPr>
        <p:grpSpPr bwMode="auto">
          <a:xfrm>
            <a:off x="2644775" y="3353594"/>
            <a:ext cx="944563" cy="304800"/>
            <a:chOff x="1666" y="2252"/>
            <a:chExt cx="595" cy="192"/>
          </a:xfrm>
        </p:grpSpPr>
        <p:sp>
          <p:nvSpPr>
            <p:cNvPr id="16403" name="Text Box 53"/>
            <p:cNvSpPr txBox="1">
              <a:spLocks noChangeArrowheads="1"/>
            </p:cNvSpPr>
            <p:nvPr/>
          </p:nvSpPr>
          <p:spPr bwMode="auto">
            <a:xfrm>
              <a:off x="1666" y="2252"/>
              <a:ext cx="240" cy="192"/>
            </a:xfrm>
            <a:prstGeom prst="rect">
              <a:avLst/>
            </a:prstGeom>
            <a:solidFill>
              <a:schemeClr val="accent1"/>
            </a:solidFill>
            <a:ln w="9525">
              <a:noFill/>
              <a:miter lim="800000"/>
              <a:headEnd/>
              <a:tailEnd/>
            </a:ln>
          </p:spPr>
          <p:txBody>
            <a:bodyPr wrap="none">
              <a:spAutoFit/>
            </a:bodyPr>
            <a:lstStyle/>
            <a:p>
              <a:r>
                <a:rPr lang="en-US" sz="1400" b="1"/>
                <a:t>38</a:t>
              </a:r>
            </a:p>
          </p:txBody>
        </p:sp>
        <p:sp>
          <p:nvSpPr>
            <p:cNvPr id="16404" name="Text Box 54"/>
            <p:cNvSpPr txBox="1">
              <a:spLocks noChangeArrowheads="1"/>
            </p:cNvSpPr>
            <p:nvPr/>
          </p:nvSpPr>
          <p:spPr bwMode="auto">
            <a:xfrm>
              <a:off x="2021" y="2252"/>
              <a:ext cx="240" cy="192"/>
            </a:xfrm>
            <a:prstGeom prst="rect">
              <a:avLst/>
            </a:prstGeom>
            <a:noFill/>
            <a:ln w="9525">
              <a:noFill/>
              <a:miter lim="800000"/>
              <a:headEnd/>
              <a:tailEnd/>
            </a:ln>
          </p:spPr>
          <p:txBody>
            <a:bodyPr wrap="none">
              <a:spAutoFit/>
            </a:bodyPr>
            <a:lstStyle/>
            <a:p>
              <a:r>
                <a:rPr lang="en-US" sz="1400" b="1"/>
                <a:t>27</a:t>
              </a:r>
            </a:p>
          </p:txBody>
        </p:sp>
      </p:grpSp>
      <p:grpSp>
        <p:nvGrpSpPr>
          <p:cNvPr id="7" name="Group 74"/>
          <p:cNvGrpSpPr>
            <a:grpSpLocks/>
          </p:cNvGrpSpPr>
          <p:nvPr/>
        </p:nvGrpSpPr>
        <p:grpSpPr bwMode="auto">
          <a:xfrm>
            <a:off x="2644775" y="4090194"/>
            <a:ext cx="993775" cy="304800"/>
            <a:chOff x="1666" y="2716"/>
            <a:chExt cx="626" cy="192"/>
          </a:xfrm>
        </p:grpSpPr>
        <p:sp>
          <p:nvSpPr>
            <p:cNvPr id="16401" name="Text Box 55"/>
            <p:cNvSpPr txBox="1">
              <a:spLocks noChangeArrowheads="1"/>
            </p:cNvSpPr>
            <p:nvPr/>
          </p:nvSpPr>
          <p:spPr bwMode="auto">
            <a:xfrm>
              <a:off x="1666" y="2716"/>
              <a:ext cx="240" cy="192"/>
            </a:xfrm>
            <a:prstGeom prst="rect">
              <a:avLst/>
            </a:prstGeom>
            <a:solidFill>
              <a:schemeClr val="accent1"/>
            </a:solidFill>
            <a:ln w="9525">
              <a:noFill/>
              <a:miter lim="800000"/>
              <a:headEnd/>
              <a:tailEnd/>
            </a:ln>
          </p:spPr>
          <p:txBody>
            <a:bodyPr wrap="none">
              <a:spAutoFit/>
            </a:bodyPr>
            <a:lstStyle/>
            <a:p>
              <a:r>
                <a:rPr lang="en-US" sz="1400" b="1"/>
                <a:t>17</a:t>
              </a:r>
            </a:p>
          </p:txBody>
        </p:sp>
        <p:sp>
          <p:nvSpPr>
            <p:cNvPr id="16402" name="Text Box 56"/>
            <p:cNvSpPr txBox="1">
              <a:spLocks noChangeArrowheads="1"/>
            </p:cNvSpPr>
            <p:nvPr/>
          </p:nvSpPr>
          <p:spPr bwMode="auto">
            <a:xfrm>
              <a:off x="1990" y="2716"/>
              <a:ext cx="302" cy="192"/>
            </a:xfrm>
            <a:prstGeom prst="rect">
              <a:avLst/>
            </a:prstGeom>
            <a:solidFill>
              <a:schemeClr val="accent1"/>
            </a:solidFill>
            <a:ln w="9525">
              <a:noFill/>
              <a:miter lim="800000"/>
              <a:headEnd/>
              <a:tailEnd/>
            </a:ln>
          </p:spPr>
          <p:txBody>
            <a:bodyPr wrap="none">
              <a:spAutoFit/>
            </a:bodyPr>
            <a:lstStyle/>
            <a:p>
              <a:r>
                <a:rPr lang="en-US" sz="1400" b="1">
                  <a:cs typeface="Arial" charset="0"/>
                </a:rPr>
                <a:t>–13</a:t>
              </a:r>
            </a:p>
          </p:txBody>
        </p:sp>
      </p:grpSp>
      <p:grpSp>
        <p:nvGrpSpPr>
          <p:cNvPr id="8" name="Group 76"/>
          <p:cNvGrpSpPr>
            <a:grpSpLocks/>
          </p:cNvGrpSpPr>
          <p:nvPr/>
        </p:nvGrpSpPr>
        <p:grpSpPr bwMode="auto">
          <a:xfrm>
            <a:off x="2693988" y="4831557"/>
            <a:ext cx="846137" cy="304800"/>
            <a:chOff x="1697" y="3183"/>
            <a:chExt cx="533" cy="192"/>
          </a:xfrm>
        </p:grpSpPr>
        <p:sp>
          <p:nvSpPr>
            <p:cNvPr id="16399" name="Text Box 57"/>
            <p:cNvSpPr txBox="1">
              <a:spLocks noChangeArrowheads="1"/>
            </p:cNvSpPr>
            <p:nvPr/>
          </p:nvSpPr>
          <p:spPr bwMode="auto">
            <a:xfrm>
              <a:off x="1697" y="3183"/>
              <a:ext cx="178" cy="192"/>
            </a:xfrm>
            <a:prstGeom prst="rect">
              <a:avLst/>
            </a:prstGeom>
            <a:solidFill>
              <a:schemeClr val="accent1"/>
            </a:solidFill>
            <a:ln w="9525">
              <a:noFill/>
              <a:miter lim="800000"/>
              <a:headEnd/>
              <a:tailEnd/>
            </a:ln>
          </p:spPr>
          <p:txBody>
            <a:bodyPr wrap="none">
              <a:spAutoFit/>
            </a:bodyPr>
            <a:lstStyle/>
            <a:p>
              <a:r>
                <a:rPr lang="en-US" sz="1400" b="1"/>
                <a:t>0</a:t>
              </a:r>
            </a:p>
          </p:txBody>
        </p:sp>
        <p:sp>
          <p:nvSpPr>
            <p:cNvPr id="16400" name="Text Box 58"/>
            <p:cNvSpPr txBox="1">
              <a:spLocks noChangeArrowheads="1"/>
            </p:cNvSpPr>
            <p:nvPr/>
          </p:nvSpPr>
          <p:spPr bwMode="auto">
            <a:xfrm>
              <a:off x="2052" y="3183"/>
              <a:ext cx="178" cy="192"/>
            </a:xfrm>
            <a:prstGeom prst="rect">
              <a:avLst/>
            </a:prstGeom>
            <a:noFill/>
            <a:ln w="9525">
              <a:noFill/>
              <a:miter lim="800000"/>
              <a:headEnd/>
              <a:tailEnd/>
            </a:ln>
          </p:spPr>
          <p:txBody>
            <a:bodyPr wrap="none">
              <a:spAutoFit/>
            </a:bodyPr>
            <a:lstStyle/>
            <a:p>
              <a:r>
                <a:rPr lang="en-US" sz="1400" b="1"/>
                <a:t>0</a:t>
              </a:r>
            </a:p>
          </p:txBody>
        </p:sp>
      </p:grpSp>
      <p:sp>
        <p:nvSpPr>
          <p:cNvPr id="428098" name="Line 66"/>
          <p:cNvSpPr>
            <a:spLocks noChangeShapeType="1"/>
          </p:cNvSpPr>
          <p:nvPr/>
        </p:nvSpPr>
        <p:spPr bwMode="auto">
          <a:xfrm flipH="1" flipV="1">
            <a:off x="3619500" y="4248944"/>
            <a:ext cx="1041400" cy="190500"/>
          </a:xfrm>
          <a:prstGeom prst="line">
            <a:avLst/>
          </a:prstGeom>
          <a:noFill/>
          <a:ln w="38100">
            <a:solidFill>
              <a:schemeClr val="tx1"/>
            </a:solidFill>
            <a:round/>
            <a:headEnd/>
            <a:tailEnd/>
          </a:ln>
        </p:spPr>
        <p:txBody>
          <a:bodyPr/>
          <a:lstStyle/>
          <a:p>
            <a:endParaRPr lang="en-US"/>
          </a:p>
        </p:txBody>
      </p:sp>
      <p:sp>
        <p:nvSpPr>
          <p:cNvPr id="428099" name="Line 67"/>
          <p:cNvSpPr>
            <a:spLocks noChangeShapeType="1"/>
          </p:cNvSpPr>
          <p:nvPr/>
        </p:nvSpPr>
        <p:spPr bwMode="auto">
          <a:xfrm flipH="1">
            <a:off x="3022600" y="2521744"/>
            <a:ext cx="1917700" cy="1562100"/>
          </a:xfrm>
          <a:prstGeom prst="line">
            <a:avLst/>
          </a:prstGeom>
          <a:noFill/>
          <a:ln w="38100">
            <a:solidFill>
              <a:schemeClr val="tx1"/>
            </a:solidFill>
            <a:round/>
            <a:headEnd/>
            <a:tailEnd/>
          </a:ln>
        </p:spPr>
        <p:txBody>
          <a:bodyPr/>
          <a:lstStyle/>
          <a:p>
            <a:endParaRPr lang="en-US"/>
          </a:p>
        </p:txBody>
      </p:sp>
      <p:sp>
        <p:nvSpPr>
          <p:cNvPr id="428059" name="Text Box 27"/>
          <p:cNvSpPr txBox="1">
            <a:spLocks noChangeArrowheads="1"/>
          </p:cNvSpPr>
          <p:nvPr/>
        </p:nvSpPr>
        <p:spPr bwMode="auto">
          <a:xfrm>
            <a:off x="4918075" y="1950244"/>
            <a:ext cx="3684588" cy="1208088"/>
          </a:xfrm>
          <a:prstGeom prst="rect">
            <a:avLst/>
          </a:prstGeom>
          <a:solidFill>
            <a:srgbClr val="B4D5E7"/>
          </a:solidFill>
          <a:ln w="12700">
            <a:solidFill>
              <a:srgbClr val="000000"/>
            </a:solidFill>
            <a:miter lim="800000"/>
            <a:headEnd/>
            <a:tailEnd/>
          </a:ln>
        </p:spPr>
        <p:txBody>
          <a:bodyPr>
            <a:spAutoFit/>
          </a:bodyPr>
          <a:lstStyle/>
          <a:p>
            <a:pPr defTabSz="762000" eaLnBrk="0" hangingPunct="0">
              <a:lnSpc>
                <a:spcPct val="90000"/>
              </a:lnSpc>
            </a:pPr>
            <a:r>
              <a:rPr lang="en-US" sz="1600" b="1"/>
              <a:t>Explanation:</a:t>
            </a:r>
          </a:p>
          <a:p>
            <a:pPr defTabSz="762000" eaLnBrk="0" hangingPunct="0">
              <a:lnSpc>
                <a:spcPct val="90000"/>
              </a:lnSpc>
            </a:pPr>
            <a:r>
              <a:rPr lang="en-US" sz="1600" b="1"/>
              <a:t>Forecast is less than booked orders in week 1; projected on-hand inventory balance </a:t>
            </a:r>
            <a:br>
              <a:rPr lang="en-US" sz="1600" b="1"/>
            </a:br>
            <a:r>
              <a:rPr lang="en-US" sz="1600" b="1"/>
              <a:t>= 55 + 0 – 38 = 17.</a:t>
            </a:r>
          </a:p>
        </p:txBody>
      </p:sp>
      <p:sp>
        <p:nvSpPr>
          <p:cNvPr id="428060" name="Text Box 28"/>
          <p:cNvSpPr txBox="1">
            <a:spLocks noChangeArrowheads="1"/>
          </p:cNvSpPr>
          <p:nvPr/>
        </p:nvSpPr>
        <p:spPr bwMode="auto">
          <a:xfrm>
            <a:off x="4641850" y="3656807"/>
            <a:ext cx="3960813" cy="1649412"/>
          </a:xfrm>
          <a:prstGeom prst="rect">
            <a:avLst/>
          </a:prstGeom>
          <a:solidFill>
            <a:srgbClr val="B4D5E7"/>
          </a:solidFill>
          <a:ln w="12700">
            <a:solidFill>
              <a:schemeClr val="tx1"/>
            </a:solidFill>
            <a:miter lim="800000"/>
            <a:headEnd/>
            <a:tailEnd/>
          </a:ln>
        </p:spPr>
        <p:txBody>
          <a:bodyPr>
            <a:spAutoFit/>
          </a:bodyPr>
          <a:lstStyle/>
          <a:p>
            <a:pPr defTabSz="762000" eaLnBrk="0" hangingPunct="0">
              <a:lnSpc>
                <a:spcPct val="90000"/>
              </a:lnSpc>
            </a:pPr>
            <a:r>
              <a:rPr lang="en-US" sz="1600" b="1"/>
              <a:t>Explanation:</a:t>
            </a:r>
          </a:p>
          <a:p>
            <a:pPr defTabSz="762000" eaLnBrk="0" hangingPunct="0">
              <a:lnSpc>
                <a:spcPct val="90000"/>
              </a:lnSpc>
            </a:pPr>
            <a:r>
              <a:rPr lang="en-US" sz="1600" b="1"/>
              <a:t>Forecast exceeds booked orders in week 2; projected on-hand inventory balance = 17 + 0 – 30 = –13. The shortage signals a need to schedule an MPS quantity for completion in week 2.</a:t>
            </a:r>
          </a:p>
        </p:txBody>
      </p:sp>
      <p:sp>
        <p:nvSpPr>
          <p:cNvPr id="428107" name="Rectangle 75"/>
          <p:cNvSpPr>
            <a:spLocks noChangeArrowheads="1"/>
          </p:cNvSpPr>
          <p:nvPr/>
        </p:nvSpPr>
        <p:spPr bwMode="auto">
          <a:xfrm>
            <a:off x="4699000" y="5709444"/>
            <a:ext cx="3860800" cy="482600"/>
          </a:xfrm>
          <a:prstGeom prst="rect">
            <a:avLst/>
          </a:prstGeom>
          <a:noFill/>
          <a:ln w="9525">
            <a:noFill/>
            <a:miter lim="800000"/>
            <a:headEnd/>
            <a:tailEnd/>
          </a:ln>
        </p:spPr>
        <p:txBody>
          <a:bodyPr/>
          <a:lstStyle/>
          <a:p>
            <a:pPr marL="1168400" indent="-1168400">
              <a:lnSpc>
                <a:spcPct val="90000"/>
              </a:lnSpc>
              <a:spcBef>
                <a:spcPct val="40000"/>
              </a:spcBef>
              <a:buClr>
                <a:srgbClr val="B20019"/>
              </a:buClr>
              <a:buFont typeface="Wingdings" pitchFamily="2" charset="2"/>
              <a:buNone/>
            </a:pPr>
            <a:r>
              <a:rPr lang="en-US" sz="1400" b="1" dirty="0">
                <a:solidFill>
                  <a:schemeClr val="tx2"/>
                </a:solidFill>
                <a:cs typeface="Arial" charset="0"/>
              </a:rPr>
              <a:t>	Master Production Schedule for Weeks 1 and 2</a:t>
            </a:r>
          </a:p>
        </p:txBody>
      </p:sp>
    </p:spTree>
    <p:extLst>
      <p:ext uri="{BB962C8B-B14F-4D97-AF65-F5344CB8AC3E}">
        <p14:creationId xmlns:p14="http://schemas.microsoft.com/office/powerpoint/2010/main" val="3731494405"/>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par>
                          <p:cTn id="8" fill="hold">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428082"/>
                                        </p:tgtEl>
                                        <p:attrNameLst>
                                          <p:attrName>style.visibility</p:attrName>
                                        </p:attrNameLst>
                                      </p:cBhvr>
                                      <p:to>
                                        <p:strVal val="visible"/>
                                      </p:to>
                                    </p:set>
                                    <p:animEffect transition="in" filter="strips(downRight)">
                                      <p:cBhvr>
                                        <p:cTn id="11" dur="1000"/>
                                        <p:tgtEl>
                                          <p:spTgt spid="428082"/>
                                        </p:tgtEl>
                                      </p:cBhvr>
                                    </p:animEffect>
                                  </p:childTnLst>
                                </p:cTn>
                              </p:par>
                            </p:childTnLst>
                          </p:cTn>
                        </p:par>
                        <p:par>
                          <p:cTn id="12" fill="hold">
                            <p:stCondLst>
                              <p:cond delay="4000"/>
                            </p:stCondLst>
                            <p:childTnLst>
                              <p:par>
                                <p:cTn id="13" presetID="18" presetClass="entr" presetSubtype="6" fill="hold"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strips(downRight)">
                                      <p:cBhvr>
                                        <p:cTn id="15" dur="1000"/>
                                        <p:tgtEl>
                                          <p:spTgt spid="5"/>
                                        </p:tgtEl>
                                      </p:cBhvr>
                                    </p:animEffect>
                                  </p:childTnLst>
                                </p:cTn>
                              </p:par>
                            </p:childTnLst>
                          </p:cTn>
                        </p:par>
                        <p:par>
                          <p:cTn id="16" fill="hold">
                            <p:stCondLst>
                              <p:cond delay="6000"/>
                            </p:stCondLst>
                            <p:childTnLst>
                              <p:par>
                                <p:cTn id="17" presetID="18" presetClass="entr" presetSubtype="6" fill="hold" nodeType="afterEffect">
                                  <p:stCondLst>
                                    <p:cond delay="1000"/>
                                  </p:stCondLst>
                                  <p:childTnLst>
                                    <p:set>
                                      <p:cBhvr>
                                        <p:cTn id="18" dur="1" fill="hold">
                                          <p:stCondLst>
                                            <p:cond delay="0"/>
                                          </p:stCondLst>
                                        </p:cTn>
                                        <p:tgtEl>
                                          <p:spTgt spid="6"/>
                                        </p:tgtEl>
                                        <p:attrNameLst>
                                          <p:attrName>style.visibility</p:attrName>
                                        </p:attrNameLst>
                                      </p:cBhvr>
                                      <p:to>
                                        <p:strVal val="visible"/>
                                      </p:to>
                                    </p:set>
                                    <p:animEffect transition="in" filter="strips(downRight)">
                                      <p:cBhvr>
                                        <p:cTn id="19" dur="1000"/>
                                        <p:tgtEl>
                                          <p:spTgt spid="6"/>
                                        </p:tgtEl>
                                      </p:cBhvr>
                                    </p:animEffect>
                                  </p:childTnLst>
                                </p:cTn>
                              </p:par>
                            </p:childTnLst>
                          </p:cTn>
                        </p:par>
                        <p:par>
                          <p:cTn id="20" fill="hold">
                            <p:stCondLst>
                              <p:cond delay="8000"/>
                            </p:stCondLst>
                            <p:childTnLst>
                              <p:par>
                                <p:cTn id="21" presetID="18" presetClass="entr" presetSubtype="6" fill="hold" nodeType="afterEffect">
                                  <p:stCondLst>
                                    <p:cond delay="1000"/>
                                  </p:stCondLst>
                                  <p:childTnLst>
                                    <p:set>
                                      <p:cBhvr>
                                        <p:cTn id="22" dur="1" fill="hold">
                                          <p:stCondLst>
                                            <p:cond delay="0"/>
                                          </p:stCondLst>
                                        </p:cTn>
                                        <p:tgtEl>
                                          <p:spTgt spid="7"/>
                                        </p:tgtEl>
                                        <p:attrNameLst>
                                          <p:attrName>style.visibility</p:attrName>
                                        </p:attrNameLst>
                                      </p:cBhvr>
                                      <p:to>
                                        <p:strVal val="visible"/>
                                      </p:to>
                                    </p:set>
                                    <p:animEffect transition="in" filter="strips(downRight)">
                                      <p:cBhvr>
                                        <p:cTn id="23" dur="1000"/>
                                        <p:tgtEl>
                                          <p:spTgt spid="7"/>
                                        </p:tgtEl>
                                      </p:cBhvr>
                                    </p:animEffect>
                                  </p:childTnLst>
                                </p:cTn>
                              </p:par>
                            </p:childTnLst>
                          </p:cTn>
                        </p:par>
                        <p:par>
                          <p:cTn id="24" fill="hold">
                            <p:stCondLst>
                              <p:cond delay="10000"/>
                            </p:stCondLst>
                            <p:childTnLst>
                              <p:par>
                                <p:cTn id="25" presetID="18" presetClass="entr" presetSubtype="6" fill="hold" nodeType="afterEffect">
                                  <p:stCondLst>
                                    <p:cond delay="1000"/>
                                  </p:stCondLst>
                                  <p:childTnLst>
                                    <p:set>
                                      <p:cBhvr>
                                        <p:cTn id="26" dur="1" fill="hold">
                                          <p:stCondLst>
                                            <p:cond delay="0"/>
                                          </p:stCondLst>
                                        </p:cTn>
                                        <p:tgtEl>
                                          <p:spTgt spid="8"/>
                                        </p:tgtEl>
                                        <p:attrNameLst>
                                          <p:attrName>style.visibility</p:attrName>
                                        </p:attrNameLst>
                                      </p:cBhvr>
                                      <p:to>
                                        <p:strVal val="visible"/>
                                      </p:to>
                                    </p:set>
                                    <p:animEffect transition="in" filter="strips(downRight)">
                                      <p:cBhvr>
                                        <p:cTn id="27" dur="1000"/>
                                        <p:tgtEl>
                                          <p:spTgt spid="8"/>
                                        </p:tgtEl>
                                      </p:cBhvr>
                                    </p:animEffect>
                                  </p:childTnLst>
                                </p:cTn>
                              </p:par>
                            </p:childTnLst>
                          </p:cTn>
                        </p:par>
                        <p:par>
                          <p:cTn id="28" fill="hold">
                            <p:stCondLst>
                              <p:cond delay="12000"/>
                            </p:stCondLst>
                            <p:childTnLst>
                              <p:par>
                                <p:cTn id="29" presetID="18" presetClass="entr" presetSubtype="6" fill="hold" grpId="0" nodeType="afterEffect">
                                  <p:stCondLst>
                                    <p:cond delay="1000"/>
                                  </p:stCondLst>
                                  <p:childTnLst>
                                    <p:set>
                                      <p:cBhvr>
                                        <p:cTn id="30" dur="1" fill="hold">
                                          <p:stCondLst>
                                            <p:cond delay="0"/>
                                          </p:stCondLst>
                                        </p:cTn>
                                        <p:tgtEl>
                                          <p:spTgt spid="428059"/>
                                        </p:tgtEl>
                                        <p:attrNameLst>
                                          <p:attrName>style.visibility</p:attrName>
                                        </p:attrNameLst>
                                      </p:cBhvr>
                                      <p:to>
                                        <p:strVal val="visible"/>
                                      </p:to>
                                    </p:set>
                                    <p:animEffect transition="in" filter="strips(downRight)">
                                      <p:cBhvr>
                                        <p:cTn id="31" dur="1000"/>
                                        <p:tgtEl>
                                          <p:spTgt spid="428059"/>
                                        </p:tgtEl>
                                      </p:cBhvr>
                                    </p:animEffect>
                                  </p:childTnLst>
                                </p:cTn>
                              </p:par>
                              <p:par>
                                <p:cTn id="32" presetID="18" presetClass="entr" presetSubtype="12" fill="hold" grpId="0" nodeType="withEffect">
                                  <p:stCondLst>
                                    <p:cond delay="1000"/>
                                  </p:stCondLst>
                                  <p:childTnLst>
                                    <p:set>
                                      <p:cBhvr>
                                        <p:cTn id="33" dur="1" fill="hold">
                                          <p:stCondLst>
                                            <p:cond delay="0"/>
                                          </p:stCondLst>
                                        </p:cTn>
                                        <p:tgtEl>
                                          <p:spTgt spid="428099"/>
                                        </p:tgtEl>
                                        <p:attrNameLst>
                                          <p:attrName>style.visibility</p:attrName>
                                        </p:attrNameLst>
                                      </p:cBhvr>
                                      <p:to>
                                        <p:strVal val="visible"/>
                                      </p:to>
                                    </p:set>
                                    <p:animEffect transition="in" filter="strips(downLeft)">
                                      <p:cBhvr>
                                        <p:cTn id="34" dur="1000"/>
                                        <p:tgtEl>
                                          <p:spTgt spid="428099"/>
                                        </p:tgtEl>
                                      </p:cBhvr>
                                    </p:animEffect>
                                  </p:childTnLst>
                                </p:cTn>
                              </p:par>
                            </p:childTnLst>
                          </p:cTn>
                        </p:par>
                        <p:par>
                          <p:cTn id="35" fill="hold">
                            <p:stCondLst>
                              <p:cond delay="14000"/>
                            </p:stCondLst>
                            <p:childTnLst>
                              <p:par>
                                <p:cTn id="36" presetID="18" presetClass="entr" presetSubtype="6" fill="hold" grpId="0" nodeType="afterEffect">
                                  <p:stCondLst>
                                    <p:cond delay="1000"/>
                                  </p:stCondLst>
                                  <p:childTnLst>
                                    <p:set>
                                      <p:cBhvr>
                                        <p:cTn id="37" dur="1" fill="hold">
                                          <p:stCondLst>
                                            <p:cond delay="0"/>
                                          </p:stCondLst>
                                        </p:cTn>
                                        <p:tgtEl>
                                          <p:spTgt spid="428060"/>
                                        </p:tgtEl>
                                        <p:attrNameLst>
                                          <p:attrName>style.visibility</p:attrName>
                                        </p:attrNameLst>
                                      </p:cBhvr>
                                      <p:to>
                                        <p:strVal val="visible"/>
                                      </p:to>
                                    </p:set>
                                    <p:animEffect transition="in" filter="strips(downRight)">
                                      <p:cBhvr>
                                        <p:cTn id="38" dur="1000"/>
                                        <p:tgtEl>
                                          <p:spTgt spid="428060"/>
                                        </p:tgtEl>
                                      </p:cBhvr>
                                    </p:animEffect>
                                  </p:childTnLst>
                                </p:cTn>
                              </p:par>
                              <p:par>
                                <p:cTn id="39" presetID="18" presetClass="entr" presetSubtype="9" fill="hold" grpId="0" nodeType="withEffect">
                                  <p:stCondLst>
                                    <p:cond delay="1000"/>
                                  </p:stCondLst>
                                  <p:childTnLst>
                                    <p:set>
                                      <p:cBhvr>
                                        <p:cTn id="40" dur="1" fill="hold">
                                          <p:stCondLst>
                                            <p:cond delay="0"/>
                                          </p:stCondLst>
                                        </p:cTn>
                                        <p:tgtEl>
                                          <p:spTgt spid="428098"/>
                                        </p:tgtEl>
                                        <p:attrNameLst>
                                          <p:attrName>style.visibility</p:attrName>
                                        </p:attrNameLst>
                                      </p:cBhvr>
                                      <p:to>
                                        <p:strVal val="visible"/>
                                      </p:to>
                                    </p:set>
                                    <p:animEffect transition="in" filter="strips(upLeft)">
                                      <p:cBhvr>
                                        <p:cTn id="41" dur="1000"/>
                                        <p:tgtEl>
                                          <p:spTgt spid="428098"/>
                                        </p:tgtEl>
                                      </p:cBhvr>
                                    </p:animEffect>
                                  </p:childTnLst>
                                </p:cTn>
                              </p:par>
                            </p:childTnLst>
                          </p:cTn>
                        </p:par>
                        <p:par>
                          <p:cTn id="42" fill="hold">
                            <p:stCondLst>
                              <p:cond delay="16000"/>
                            </p:stCondLst>
                            <p:childTnLst>
                              <p:par>
                                <p:cTn id="43" presetID="18" presetClass="entr" presetSubtype="6" fill="hold" grpId="0" nodeType="afterEffect">
                                  <p:stCondLst>
                                    <p:cond delay="1000"/>
                                  </p:stCondLst>
                                  <p:childTnLst>
                                    <p:set>
                                      <p:cBhvr>
                                        <p:cTn id="44" dur="1" fill="hold">
                                          <p:stCondLst>
                                            <p:cond delay="0"/>
                                          </p:stCondLst>
                                        </p:cTn>
                                        <p:tgtEl>
                                          <p:spTgt spid="428107"/>
                                        </p:tgtEl>
                                        <p:attrNameLst>
                                          <p:attrName>style.visibility</p:attrName>
                                        </p:attrNameLst>
                                      </p:cBhvr>
                                      <p:to>
                                        <p:strVal val="visible"/>
                                      </p:to>
                                    </p:set>
                                    <p:animEffect transition="in" filter="strips(downRight)">
                                      <p:cBhvr>
                                        <p:cTn id="45" dur="1000"/>
                                        <p:tgtEl>
                                          <p:spTgt spid="428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82" grpId="0" animBg="1"/>
      <p:bldP spid="428098" grpId="0" animBg="1"/>
      <p:bldP spid="428099" grpId="0" animBg="1"/>
      <p:bldP spid="428059" grpId="0" animBg="1"/>
      <p:bldP spid="428060" grpId="0" animBg="1"/>
      <p:bldP spid="42810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lstStyle/>
          <a:p>
            <a:pPr eaLnBrk="1" hangingPunct="1">
              <a:defRPr/>
            </a:pPr>
            <a:r>
              <a:rPr lang="en-US" sz="4000" dirty="0"/>
              <a:t>Developing a MPS</a:t>
            </a:r>
          </a:p>
        </p:txBody>
      </p:sp>
      <p:sp>
        <p:nvSpPr>
          <p:cNvPr id="17412" name="Rectangle 21"/>
          <p:cNvSpPr>
            <a:spLocks noChangeArrowheads="1"/>
          </p:cNvSpPr>
          <p:nvPr/>
        </p:nvSpPr>
        <p:spPr bwMode="auto">
          <a:xfrm>
            <a:off x="2006600" y="584200"/>
            <a:ext cx="7912100" cy="830263"/>
          </a:xfrm>
          <a:prstGeom prst="rect">
            <a:avLst/>
          </a:prstGeom>
          <a:noFill/>
          <a:ln w="9525">
            <a:noFill/>
            <a:miter lim="800000"/>
            <a:headEnd/>
            <a:tailEnd/>
          </a:ln>
        </p:spPr>
        <p:txBody>
          <a:bodyPr/>
          <a:lstStyle/>
          <a:p>
            <a:pPr marL="1168400" indent="-1168400">
              <a:lnSpc>
                <a:spcPct val="90000"/>
              </a:lnSpc>
              <a:spcBef>
                <a:spcPct val="40000"/>
              </a:spcBef>
              <a:buClr>
                <a:srgbClr val="B20019"/>
              </a:buClr>
              <a:buFont typeface="Wingdings" pitchFamily="2" charset="2"/>
              <a:buNone/>
            </a:pPr>
            <a:endParaRPr lang="en-US" sz="2400" b="1"/>
          </a:p>
        </p:txBody>
      </p:sp>
      <p:sp>
        <p:nvSpPr>
          <p:cNvPr id="427030" name="Text Box 22"/>
          <p:cNvSpPr txBox="1">
            <a:spLocks noChangeArrowheads="1"/>
          </p:cNvSpPr>
          <p:nvPr/>
        </p:nvSpPr>
        <p:spPr bwMode="auto">
          <a:xfrm>
            <a:off x="1943100" y="2208213"/>
            <a:ext cx="6369050" cy="1312862"/>
          </a:xfrm>
          <a:prstGeom prst="rect">
            <a:avLst/>
          </a:prstGeom>
          <a:noFill/>
          <a:ln w="9525">
            <a:noFill/>
            <a:miter lim="800000"/>
            <a:headEnd/>
            <a:tailEnd/>
          </a:ln>
        </p:spPr>
        <p:txBody>
          <a:bodyPr>
            <a:spAutoFit/>
          </a:bodyPr>
          <a:lstStyle/>
          <a:p>
            <a:pPr marL="355600" indent="-355600">
              <a:lnSpc>
                <a:spcPct val="90000"/>
              </a:lnSpc>
              <a:spcBef>
                <a:spcPct val="40000"/>
              </a:spcBef>
              <a:buClr>
                <a:srgbClr val="B20019"/>
              </a:buClr>
              <a:buFont typeface="Wingdings" pitchFamily="2" charset="2"/>
              <a:buChar char="l"/>
            </a:pPr>
            <a:r>
              <a:rPr lang="en-US" sz="2000" b="1"/>
              <a:t>The goal is to maintain a nonnegative projected on-hand inventory balance</a:t>
            </a:r>
          </a:p>
          <a:p>
            <a:pPr marL="355600" indent="-355600">
              <a:lnSpc>
                <a:spcPct val="90000"/>
              </a:lnSpc>
              <a:spcBef>
                <a:spcPct val="40000"/>
              </a:spcBef>
              <a:buClr>
                <a:srgbClr val="B20019"/>
              </a:buClr>
              <a:buFont typeface="Wingdings" pitchFamily="2" charset="2"/>
              <a:buChar char="l"/>
            </a:pPr>
            <a:r>
              <a:rPr lang="en-US" sz="2000" b="1"/>
              <a:t>As shortages are detected, MPS quantities should be scheduled to cover them</a:t>
            </a:r>
          </a:p>
        </p:txBody>
      </p:sp>
      <p:sp>
        <p:nvSpPr>
          <p:cNvPr id="427031" name="Rectangle 23"/>
          <p:cNvSpPr>
            <a:spLocks noGrp="1" noChangeArrowheads="1"/>
          </p:cNvSpPr>
          <p:nvPr>
            <p:ph type="body" idx="1"/>
          </p:nvPr>
        </p:nvSpPr>
        <p:spPr>
          <a:xfrm>
            <a:off x="774700" y="1371600"/>
            <a:ext cx="7912100" cy="919163"/>
          </a:xfrm>
        </p:spPr>
        <p:txBody>
          <a:bodyPr/>
          <a:lstStyle/>
          <a:p>
            <a:pPr marL="1168400" indent="-1168400" eaLnBrk="1" hangingPunct="1">
              <a:buFont typeface="Wingdings" pitchFamily="2" charset="2"/>
              <a:buNone/>
            </a:pPr>
            <a:r>
              <a:rPr lang="en-US" sz="2400">
                <a:solidFill>
                  <a:srgbClr val="B20019"/>
                </a:solidFill>
              </a:rPr>
              <a:t>Step 2:</a:t>
            </a:r>
            <a:r>
              <a:rPr lang="en-US" sz="2400"/>
              <a:t>	Determine the timing and size of MPS quantities </a:t>
            </a:r>
            <a:endParaRPr lang="en-US"/>
          </a:p>
        </p:txBody>
      </p:sp>
      <p:grpSp>
        <p:nvGrpSpPr>
          <p:cNvPr id="2" name="Group 45"/>
          <p:cNvGrpSpPr>
            <a:grpSpLocks/>
          </p:cNvGrpSpPr>
          <p:nvPr/>
        </p:nvGrpSpPr>
        <p:grpSpPr bwMode="auto">
          <a:xfrm>
            <a:off x="1082675" y="4279900"/>
            <a:ext cx="1504950" cy="366713"/>
            <a:chOff x="682" y="2696"/>
            <a:chExt cx="948" cy="231"/>
          </a:xfrm>
        </p:grpSpPr>
        <p:sp>
          <p:nvSpPr>
            <p:cNvPr id="17428" name="Text Box 25"/>
            <p:cNvSpPr txBox="1">
              <a:spLocks noChangeArrowheads="1"/>
            </p:cNvSpPr>
            <p:nvPr/>
          </p:nvSpPr>
          <p:spPr bwMode="auto">
            <a:xfrm>
              <a:off x="1430" y="2696"/>
              <a:ext cx="200" cy="231"/>
            </a:xfrm>
            <a:prstGeom prst="rect">
              <a:avLst/>
            </a:prstGeom>
            <a:noFill/>
            <a:ln w="9525">
              <a:noFill/>
              <a:miter lim="800000"/>
              <a:headEnd/>
              <a:tailEnd/>
            </a:ln>
          </p:spPr>
          <p:txBody>
            <a:bodyPr wrap="none">
              <a:spAutoFit/>
            </a:bodyPr>
            <a:lstStyle/>
            <a:p>
              <a:r>
                <a:rPr lang="en-US" b="1"/>
                <a:t>=</a:t>
              </a:r>
            </a:p>
          </p:txBody>
        </p:sp>
        <p:sp>
          <p:nvSpPr>
            <p:cNvPr id="17429" name="Text Box 26"/>
            <p:cNvSpPr txBox="1">
              <a:spLocks noChangeArrowheads="1"/>
            </p:cNvSpPr>
            <p:nvPr/>
          </p:nvSpPr>
          <p:spPr bwMode="auto">
            <a:xfrm>
              <a:off x="682" y="2705"/>
              <a:ext cx="764" cy="214"/>
            </a:xfrm>
            <a:prstGeom prst="rect">
              <a:avLst/>
            </a:prstGeom>
            <a:noFill/>
            <a:ln w="9525">
              <a:noFill/>
              <a:miter lim="800000"/>
              <a:headEnd/>
              <a:tailEnd/>
            </a:ln>
          </p:spPr>
          <p:txBody>
            <a:bodyPr wrap="none">
              <a:spAutoFit/>
            </a:bodyPr>
            <a:lstStyle/>
            <a:p>
              <a:pPr algn="ctr">
                <a:lnSpc>
                  <a:spcPct val="90000"/>
                </a:lnSpc>
                <a:spcBef>
                  <a:spcPct val="40000"/>
                </a:spcBef>
              </a:pPr>
              <a:r>
                <a:rPr lang="en-US" b="1"/>
                <a:t>Inventory</a:t>
              </a:r>
            </a:p>
          </p:txBody>
        </p:sp>
      </p:grpSp>
      <p:grpSp>
        <p:nvGrpSpPr>
          <p:cNvPr id="3" name="Group 44"/>
          <p:cNvGrpSpPr>
            <a:grpSpLocks/>
          </p:cNvGrpSpPr>
          <p:nvPr/>
        </p:nvGrpSpPr>
        <p:grpSpPr bwMode="auto">
          <a:xfrm>
            <a:off x="2532063" y="4044952"/>
            <a:ext cx="2092325" cy="925513"/>
            <a:chOff x="1595" y="2548"/>
            <a:chExt cx="1318" cy="583"/>
          </a:xfrm>
        </p:grpSpPr>
        <p:sp>
          <p:nvSpPr>
            <p:cNvPr id="17426" name="Text Box 30"/>
            <p:cNvSpPr txBox="1">
              <a:spLocks noChangeArrowheads="1"/>
            </p:cNvSpPr>
            <p:nvPr/>
          </p:nvSpPr>
          <p:spPr bwMode="auto">
            <a:xfrm>
              <a:off x="1595" y="2549"/>
              <a:ext cx="1318" cy="582"/>
            </a:xfrm>
            <a:prstGeom prst="rect">
              <a:avLst/>
            </a:prstGeom>
            <a:noFill/>
            <a:ln w="9525">
              <a:noFill/>
              <a:miter lim="800000"/>
              <a:headEnd/>
              <a:tailEnd/>
            </a:ln>
          </p:spPr>
          <p:txBody>
            <a:bodyPr wrap="none">
              <a:spAutoFit/>
            </a:bodyPr>
            <a:lstStyle/>
            <a:p>
              <a:pPr algn="ctr">
                <a:lnSpc>
                  <a:spcPct val="90000"/>
                </a:lnSpc>
                <a:spcBef>
                  <a:spcPct val="40000"/>
                </a:spcBef>
              </a:pPr>
              <a:r>
                <a:rPr lang="en-US" sz="2000" b="1" dirty="0"/>
                <a:t>17 chairs in</a:t>
              </a:r>
              <a:br>
                <a:rPr lang="en-US" sz="2000" b="1" dirty="0"/>
              </a:br>
              <a:r>
                <a:rPr lang="en-US" sz="2000" b="1" dirty="0"/>
                <a:t>inventory at the</a:t>
              </a:r>
              <a:br>
                <a:rPr lang="en-US" sz="2000" b="1" dirty="0"/>
              </a:br>
              <a:r>
                <a:rPr lang="en-US" sz="2000" b="1" dirty="0"/>
                <a:t>end of week 1</a:t>
              </a:r>
            </a:p>
          </p:txBody>
        </p:sp>
        <p:sp>
          <p:nvSpPr>
            <p:cNvPr id="17427" name="AutoShape 31"/>
            <p:cNvSpPr>
              <a:spLocks noChangeArrowheads="1"/>
            </p:cNvSpPr>
            <p:nvPr/>
          </p:nvSpPr>
          <p:spPr bwMode="auto">
            <a:xfrm>
              <a:off x="1654" y="2548"/>
              <a:ext cx="1208" cy="528"/>
            </a:xfrm>
            <a:prstGeom prst="bracketPair">
              <a:avLst>
                <a:gd name="adj" fmla="val 16667"/>
              </a:avLst>
            </a:prstGeom>
            <a:noFill/>
            <a:ln w="28575">
              <a:solidFill>
                <a:schemeClr val="tx1"/>
              </a:solidFill>
              <a:round/>
              <a:headEnd/>
              <a:tailEnd/>
            </a:ln>
          </p:spPr>
          <p:txBody>
            <a:bodyPr wrap="none" anchor="ctr"/>
            <a:lstStyle/>
            <a:p>
              <a:endParaRPr lang="en-NZ" sz="2000"/>
            </a:p>
          </p:txBody>
        </p:sp>
      </p:grpSp>
      <p:grpSp>
        <p:nvGrpSpPr>
          <p:cNvPr id="4" name="Group 43"/>
          <p:cNvGrpSpPr>
            <a:grpSpLocks/>
          </p:cNvGrpSpPr>
          <p:nvPr/>
        </p:nvGrpSpPr>
        <p:grpSpPr bwMode="auto">
          <a:xfrm>
            <a:off x="4556126" y="4043363"/>
            <a:ext cx="2078038" cy="838200"/>
            <a:chOff x="2870" y="2547"/>
            <a:chExt cx="1309" cy="528"/>
          </a:xfrm>
        </p:grpSpPr>
        <p:sp>
          <p:nvSpPr>
            <p:cNvPr id="17423" name="Text Box 28"/>
            <p:cNvSpPr txBox="1">
              <a:spLocks noChangeArrowheads="1"/>
            </p:cNvSpPr>
            <p:nvPr/>
          </p:nvSpPr>
          <p:spPr bwMode="auto">
            <a:xfrm>
              <a:off x="2870" y="2696"/>
              <a:ext cx="210" cy="252"/>
            </a:xfrm>
            <a:prstGeom prst="rect">
              <a:avLst/>
            </a:prstGeom>
            <a:noFill/>
            <a:ln w="9525">
              <a:noFill/>
              <a:miter lim="800000"/>
              <a:headEnd/>
              <a:tailEnd/>
            </a:ln>
          </p:spPr>
          <p:txBody>
            <a:bodyPr wrap="none">
              <a:spAutoFit/>
            </a:bodyPr>
            <a:lstStyle/>
            <a:p>
              <a:r>
                <a:rPr lang="en-US" sz="2000" b="1"/>
                <a:t>+</a:t>
              </a:r>
            </a:p>
          </p:txBody>
        </p:sp>
        <p:sp>
          <p:nvSpPr>
            <p:cNvPr id="17424" name="Text Box 35"/>
            <p:cNvSpPr txBox="1">
              <a:spLocks noChangeArrowheads="1"/>
            </p:cNvSpPr>
            <p:nvPr/>
          </p:nvSpPr>
          <p:spPr bwMode="auto">
            <a:xfrm>
              <a:off x="3040" y="2626"/>
              <a:ext cx="1139" cy="407"/>
            </a:xfrm>
            <a:prstGeom prst="rect">
              <a:avLst/>
            </a:prstGeom>
            <a:noFill/>
            <a:ln w="9525">
              <a:noFill/>
              <a:miter lim="800000"/>
              <a:headEnd/>
              <a:tailEnd/>
            </a:ln>
          </p:spPr>
          <p:txBody>
            <a:bodyPr wrap="none">
              <a:spAutoFit/>
            </a:bodyPr>
            <a:lstStyle/>
            <a:p>
              <a:pPr algn="ctr">
                <a:lnSpc>
                  <a:spcPct val="90000"/>
                </a:lnSpc>
                <a:spcBef>
                  <a:spcPct val="40000"/>
                </a:spcBef>
              </a:pPr>
              <a:r>
                <a:rPr lang="en-US" sz="2000" b="1"/>
                <a:t>MPS quantity</a:t>
              </a:r>
              <a:br>
                <a:rPr lang="en-US" sz="2000" b="1"/>
              </a:br>
              <a:r>
                <a:rPr lang="en-US" sz="2000" b="1"/>
                <a:t>of 150 chairs</a:t>
              </a:r>
            </a:p>
          </p:txBody>
        </p:sp>
        <p:sp>
          <p:nvSpPr>
            <p:cNvPr id="17425" name="AutoShape 36"/>
            <p:cNvSpPr>
              <a:spLocks noChangeArrowheads="1"/>
            </p:cNvSpPr>
            <p:nvPr/>
          </p:nvSpPr>
          <p:spPr bwMode="auto">
            <a:xfrm>
              <a:off x="3086" y="2547"/>
              <a:ext cx="1048" cy="528"/>
            </a:xfrm>
            <a:prstGeom prst="bracketPair">
              <a:avLst>
                <a:gd name="adj" fmla="val 16667"/>
              </a:avLst>
            </a:prstGeom>
            <a:noFill/>
            <a:ln w="28575">
              <a:solidFill>
                <a:schemeClr val="tx1"/>
              </a:solidFill>
              <a:round/>
              <a:headEnd/>
              <a:tailEnd/>
            </a:ln>
          </p:spPr>
          <p:txBody>
            <a:bodyPr wrap="none" anchor="ctr"/>
            <a:lstStyle/>
            <a:p>
              <a:endParaRPr lang="en-NZ" sz="2000"/>
            </a:p>
          </p:txBody>
        </p:sp>
      </p:grpSp>
      <p:grpSp>
        <p:nvGrpSpPr>
          <p:cNvPr id="5" name="Group 42"/>
          <p:cNvGrpSpPr>
            <a:grpSpLocks/>
          </p:cNvGrpSpPr>
          <p:nvPr/>
        </p:nvGrpSpPr>
        <p:grpSpPr bwMode="auto">
          <a:xfrm>
            <a:off x="6575427" y="4043363"/>
            <a:ext cx="1873251" cy="838200"/>
            <a:chOff x="4142" y="2547"/>
            <a:chExt cx="1180" cy="528"/>
          </a:xfrm>
        </p:grpSpPr>
        <p:sp>
          <p:nvSpPr>
            <p:cNvPr id="17420" name="Text Box 33"/>
            <p:cNvSpPr txBox="1">
              <a:spLocks noChangeArrowheads="1"/>
            </p:cNvSpPr>
            <p:nvPr/>
          </p:nvSpPr>
          <p:spPr bwMode="auto">
            <a:xfrm>
              <a:off x="4142" y="2696"/>
              <a:ext cx="206" cy="252"/>
            </a:xfrm>
            <a:prstGeom prst="rect">
              <a:avLst/>
            </a:prstGeom>
            <a:noFill/>
            <a:ln w="9525">
              <a:noFill/>
              <a:miter lim="800000"/>
              <a:headEnd/>
              <a:tailEnd/>
            </a:ln>
          </p:spPr>
          <p:txBody>
            <a:bodyPr wrap="none">
              <a:spAutoFit/>
            </a:bodyPr>
            <a:lstStyle/>
            <a:p>
              <a:r>
                <a:rPr lang="en-US" sz="2000" b="1">
                  <a:cs typeface="Arial" charset="0"/>
                </a:rPr>
                <a:t>–</a:t>
              </a:r>
            </a:p>
          </p:txBody>
        </p:sp>
        <p:sp>
          <p:nvSpPr>
            <p:cNvPr id="17421" name="Text Box 38"/>
            <p:cNvSpPr txBox="1">
              <a:spLocks noChangeArrowheads="1"/>
            </p:cNvSpPr>
            <p:nvPr/>
          </p:nvSpPr>
          <p:spPr bwMode="auto">
            <a:xfrm>
              <a:off x="4335" y="2626"/>
              <a:ext cx="987" cy="407"/>
            </a:xfrm>
            <a:prstGeom prst="rect">
              <a:avLst/>
            </a:prstGeom>
            <a:noFill/>
            <a:ln w="9525">
              <a:noFill/>
              <a:miter lim="800000"/>
              <a:headEnd/>
              <a:tailEnd/>
            </a:ln>
          </p:spPr>
          <p:txBody>
            <a:bodyPr wrap="none">
              <a:spAutoFit/>
            </a:bodyPr>
            <a:lstStyle/>
            <a:p>
              <a:pPr algn="ctr">
                <a:lnSpc>
                  <a:spcPct val="90000"/>
                </a:lnSpc>
                <a:spcBef>
                  <a:spcPct val="40000"/>
                </a:spcBef>
              </a:pPr>
              <a:r>
                <a:rPr lang="en-US" sz="2000" b="1"/>
                <a:t>Forecast of</a:t>
              </a:r>
              <a:br>
                <a:rPr lang="en-US" sz="2000" b="1"/>
              </a:br>
              <a:r>
                <a:rPr lang="en-US" sz="2000" b="1"/>
                <a:t>30 chairs</a:t>
              </a:r>
            </a:p>
          </p:txBody>
        </p:sp>
        <p:sp>
          <p:nvSpPr>
            <p:cNvPr id="17422" name="AutoShape 39"/>
            <p:cNvSpPr>
              <a:spLocks noChangeArrowheads="1"/>
            </p:cNvSpPr>
            <p:nvPr/>
          </p:nvSpPr>
          <p:spPr bwMode="auto">
            <a:xfrm>
              <a:off x="4355" y="2547"/>
              <a:ext cx="954" cy="528"/>
            </a:xfrm>
            <a:prstGeom prst="bracketPair">
              <a:avLst>
                <a:gd name="adj" fmla="val 16667"/>
              </a:avLst>
            </a:prstGeom>
            <a:noFill/>
            <a:ln w="28575">
              <a:solidFill>
                <a:schemeClr val="tx1"/>
              </a:solidFill>
              <a:round/>
              <a:headEnd/>
              <a:tailEnd/>
            </a:ln>
          </p:spPr>
          <p:txBody>
            <a:bodyPr wrap="none" anchor="ctr"/>
            <a:lstStyle/>
            <a:p>
              <a:endParaRPr lang="en-NZ" sz="2000"/>
            </a:p>
          </p:txBody>
        </p:sp>
      </p:grpSp>
      <p:sp>
        <p:nvSpPr>
          <p:cNvPr id="427048" name="Text Box 40"/>
          <p:cNvSpPr txBox="1">
            <a:spLocks noChangeArrowheads="1"/>
          </p:cNvSpPr>
          <p:nvPr/>
        </p:nvSpPr>
        <p:spPr bwMode="auto">
          <a:xfrm>
            <a:off x="2270125" y="5141913"/>
            <a:ext cx="1498600" cy="366712"/>
          </a:xfrm>
          <a:prstGeom prst="rect">
            <a:avLst/>
          </a:prstGeom>
          <a:noFill/>
          <a:ln w="9525">
            <a:noFill/>
            <a:miter lim="800000"/>
            <a:headEnd/>
            <a:tailEnd/>
          </a:ln>
        </p:spPr>
        <p:txBody>
          <a:bodyPr wrap="none">
            <a:spAutoFit/>
          </a:bodyPr>
          <a:lstStyle/>
          <a:p>
            <a:r>
              <a:rPr lang="en-US" b="1"/>
              <a:t>= 137 chairs</a:t>
            </a:r>
          </a:p>
        </p:txBody>
      </p:sp>
    </p:spTree>
    <p:extLst>
      <p:ext uri="{BB962C8B-B14F-4D97-AF65-F5344CB8AC3E}">
        <p14:creationId xmlns:p14="http://schemas.microsoft.com/office/powerpoint/2010/main" val="3624121615"/>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427031"/>
                                        </p:tgtEl>
                                        <p:attrNameLst>
                                          <p:attrName>style.visibility</p:attrName>
                                        </p:attrNameLst>
                                      </p:cBhvr>
                                      <p:to>
                                        <p:strVal val="visible"/>
                                      </p:to>
                                    </p:set>
                                    <p:animEffect transition="in" filter="strips(downRight)">
                                      <p:cBhvr>
                                        <p:cTn id="7" dur="1000"/>
                                        <p:tgtEl>
                                          <p:spTgt spid="427031"/>
                                        </p:tgtEl>
                                      </p:cBhvr>
                                    </p:animEffect>
                                  </p:childTnLst>
                                </p:cTn>
                              </p:par>
                            </p:childTnLst>
                          </p:cTn>
                        </p:par>
                        <p:par>
                          <p:cTn id="8" fill="hold">
                            <p:stCondLst>
                              <p:cond delay="2000"/>
                            </p:stCondLst>
                            <p:childTnLst>
                              <p:par>
                                <p:cTn id="9" presetID="18" presetClass="entr" presetSubtype="6" fill="hold" grpId="0" nodeType="afterEffect">
                                  <p:stCondLst>
                                    <p:cond delay="0"/>
                                  </p:stCondLst>
                                  <p:childTnLst>
                                    <p:set>
                                      <p:cBhvr>
                                        <p:cTn id="10" dur="1" fill="hold">
                                          <p:stCondLst>
                                            <p:cond delay="0"/>
                                          </p:stCondLst>
                                        </p:cTn>
                                        <p:tgtEl>
                                          <p:spTgt spid="427030"/>
                                        </p:tgtEl>
                                        <p:attrNameLst>
                                          <p:attrName>style.visibility</p:attrName>
                                        </p:attrNameLst>
                                      </p:cBhvr>
                                      <p:to>
                                        <p:strVal val="visible"/>
                                      </p:to>
                                    </p:set>
                                    <p:animEffect transition="in" filter="strips(downRight)">
                                      <p:cBhvr>
                                        <p:cTn id="11" dur="1000"/>
                                        <p:tgtEl>
                                          <p:spTgt spid="427030"/>
                                        </p:tgtEl>
                                      </p:cBhvr>
                                    </p:animEffect>
                                  </p:childTnLst>
                                </p:cTn>
                              </p:par>
                            </p:childTnLst>
                          </p:cTn>
                        </p:par>
                        <p:par>
                          <p:cTn id="12" fill="hold">
                            <p:stCondLst>
                              <p:cond delay="3000"/>
                            </p:stCondLst>
                            <p:childTnLst>
                              <p:par>
                                <p:cTn id="13" presetID="18" presetClass="entr" presetSubtype="6" fill="hold" nodeType="afterEffect">
                                  <p:stCondLst>
                                    <p:cond delay="1000"/>
                                  </p:stCondLst>
                                  <p:childTnLst>
                                    <p:set>
                                      <p:cBhvr>
                                        <p:cTn id="14" dur="1" fill="hold">
                                          <p:stCondLst>
                                            <p:cond delay="0"/>
                                          </p:stCondLst>
                                        </p:cTn>
                                        <p:tgtEl>
                                          <p:spTgt spid="2"/>
                                        </p:tgtEl>
                                        <p:attrNameLst>
                                          <p:attrName>style.visibility</p:attrName>
                                        </p:attrNameLst>
                                      </p:cBhvr>
                                      <p:to>
                                        <p:strVal val="visible"/>
                                      </p:to>
                                    </p:set>
                                    <p:animEffect transition="in" filter="strips(downRight)">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strips(downRight)">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strips(downRight)">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strips(downRight)">
                                      <p:cBhvr>
                                        <p:cTn id="30" dur="1000"/>
                                        <p:tgtEl>
                                          <p:spTgt spid="5"/>
                                        </p:tgtEl>
                                      </p:cBhvr>
                                    </p:animEffect>
                                  </p:childTnLst>
                                </p:cTn>
                              </p:par>
                            </p:childTnLst>
                          </p:cTn>
                        </p:par>
                        <p:par>
                          <p:cTn id="31" fill="hold">
                            <p:stCondLst>
                              <p:cond delay="1000"/>
                            </p:stCondLst>
                            <p:childTnLst>
                              <p:par>
                                <p:cTn id="32" presetID="18" presetClass="entr" presetSubtype="6" fill="hold" grpId="0" nodeType="afterEffect">
                                  <p:stCondLst>
                                    <p:cond delay="1000"/>
                                  </p:stCondLst>
                                  <p:childTnLst>
                                    <p:set>
                                      <p:cBhvr>
                                        <p:cTn id="33" dur="1" fill="hold">
                                          <p:stCondLst>
                                            <p:cond delay="0"/>
                                          </p:stCondLst>
                                        </p:cTn>
                                        <p:tgtEl>
                                          <p:spTgt spid="427048"/>
                                        </p:tgtEl>
                                        <p:attrNameLst>
                                          <p:attrName>style.visibility</p:attrName>
                                        </p:attrNameLst>
                                      </p:cBhvr>
                                      <p:to>
                                        <p:strVal val="visible"/>
                                      </p:to>
                                    </p:set>
                                    <p:animEffect transition="in" filter="strips(downRight)">
                                      <p:cBhvr>
                                        <p:cTn id="34" dur="1000"/>
                                        <p:tgtEl>
                                          <p:spTgt spid="427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30" grpId="0"/>
      <p:bldP spid="427031" grpId="0"/>
      <p:bldP spid="42704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lstStyle/>
          <a:p>
            <a:pPr eaLnBrk="1" hangingPunct="1">
              <a:defRPr/>
            </a:pPr>
            <a:r>
              <a:rPr lang="en-US" sz="4000" dirty="0"/>
              <a:t>Application 15.1</a:t>
            </a:r>
          </a:p>
        </p:txBody>
      </p:sp>
      <p:sp>
        <p:nvSpPr>
          <p:cNvPr id="432131" name="Rectangle 3"/>
          <p:cNvSpPr>
            <a:spLocks noGrp="1" noChangeArrowheads="1"/>
          </p:cNvSpPr>
          <p:nvPr>
            <p:ph type="body" idx="1"/>
          </p:nvPr>
        </p:nvSpPr>
        <p:spPr>
          <a:xfrm>
            <a:off x="811213" y="2430463"/>
            <a:ext cx="7912100" cy="3271837"/>
          </a:xfrm>
        </p:spPr>
        <p:txBody>
          <a:bodyPr/>
          <a:lstStyle/>
          <a:p>
            <a:pPr marL="0" indent="0" eaLnBrk="1" hangingPunct="1">
              <a:buFont typeface="Wingdings" pitchFamily="2" charset="2"/>
              <a:buNone/>
            </a:pPr>
            <a:r>
              <a:rPr lang="en-US" sz="2400"/>
              <a:t>Determine the MPS for Product A that has a 50-unit policy and 5 units on hand. The demand forecast and booked orders are shown in the partially completed plan given in the Student Notes. The lead time is one week. Here is the completed plan. You might want to ask a question or two on how they would respond to a customer request for a specific week and order quantity.</a:t>
            </a:r>
          </a:p>
        </p:txBody>
      </p:sp>
    </p:spTree>
    <p:extLst>
      <p:ext uri="{BB962C8B-B14F-4D97-AF65-F5344CB8AC3E}">
        <p14:creationId xmlns:p14="http://schemas.microsoft.com/office/powerpoint/2010/main" val="3437504954"/>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432131"/>
                                        </p:tgtEl>
                                        <p:attrNameLst>
                                          <p:attrName>style.visibility</p:attrName>
                                        </p:attrNameLst>
                                      </p:cBhvr>
                                      <p:to>
                                        <p:strVal val="visible"/>
                                      </p:to>
                                    </p:set>
                                    <p:animEffect transition="in" filter="strips(downRight)">
                                      <p:cBhvr>
                                        <p:cTn id="7" dur="1000"/>
                                        <p:tgtEl>
                                          <p:spTgt spid="432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6" name="Rectangle 4"/>
          <p:cNvSpPr>
            <a:spLocks noGrp="1" noChangeArrowheads="1"/>
          </p:cNvSpPr>
          <p:nvPr>
            <p:ph type="title"/>
          </p:nvPr>
        </p:nvSpPr>
        <p:spPr/>
        <p:txBody>
          <a:bodyPr/>
          <a:lstStyle/>
          <a:p>
            <a:pPr eaLnBrk="1" hangingPunct="1">
              <a:defRPr/>
            </a:pPr>
            <a:r>
              <a:rPr lang="en-US" sz="4000" dirty="0"/>
              <a:t>Application 15.1</a:t>
            </a:r>
          </a:p>
        </p:txBody>
      </p:sp>
      <p:sp>
        <p:nvSpPr>
          <p:cNvPr id="19460" name="Rectangle 8"/>
          <p:cNvSpPr>
            <a:spLocks noChangeArrowheads="1"/>
          </p:cNvSpPr>
          <p:nvPr/>
        </p:nvSpPr>
        <p:spPr bwMode="auto">
          <a:xfrm>
            <a:off x="3190875" y="1504950"/>
            <a:ext cx="1425575" cy="0"/>
          </a:xfrm>
          <a:prstGeom prst="rect">
            <a:avLst/>
          </a:prstGeom>
          <a:noFill/>
          <a:ln w="9525">
            <a:noFill/>
            <a:miter lim="800000"/>
            <a:headEnd/>
            <a:tailEnd/>
          </a:ln>
        </p:spPr>
        <p:txBody>
          <a:bodyPr wrap="none">
            <a:spAutoFit/>
          </a:bodyPr>
          <a:lstStyle/>
          <a:p>
            <a:endParaRPr lang="en-NZ"/>
          </a:p>
        </p:txBody>
      </p:sp>
      <p:graphicFrame>
        <p:nvGraphicFramePr>
          <p:cNvPr id="460971" name="Group 1195"/>
          <p:cNvGraphicFramePr>
            <a:graphicFrameLocks noGrp="1"/>
          </p:cNvGraphicFramePr>
          <p:nvPr/>
        </p:nvGraphicFramePr>
        <p:xfrm>
          <a:off x="981075" y="1733550"/>
          <a:ext cx="7585075" cy="4551110"/>
        </p:xfrm>
        <a:graphic>
          <a:graphicData uri="http://schemas.openxmlformats.org/drawingml/2006/table">
            <a:tbl>
              <a:tblPr/>
              <a:tblGrid>
                <a:gridCol w="2152650">
                  <a:extLst>
                    <a:ext uri="{9D8B030D-6E8A-4147-A177-3AD203B41FA5}">
                      <a16:colId xmlns:a16="http://schemas.microsoft.com/office/drawing/2014/main" val="20000"/>
                    </a:ext>
                  </a:extLst>
                </a:gridCol>
                <a:gridCol w="539750">
                  <a:extLst>
                    <a:ext uri="{9D8B030D-6E8A-4147-A177-3AD203B41FA5}">
                      <a16:colId xmlns:a16="http://schemas.microsoft.com/office/drawing/2014/main" val="20001"/>
                    </a:ext>
                  </a:extLst>
                </a:gridCol>
                <a:gridCol w="536575">
                  <a:extLst>
                    <a:ext uri="{9D8B030D-6E8A-4147-A177-3AD203B41FA5}">
                      <a16:colId xmlns:a16="http://schemas.microsoft.com/office/drawing/2014/main" val="20002"/>
                    </a:ext>
                  </a:extLst>
                </a:gridCol>
                <a:gridCol w="536575">
                  <a:extLst>
                    <a:ext uri="{9D8B030D-6E8A-4147-A177-3AD203B41FA5}">
                      <a16:colId xmlns:a16="http://schemas.microsoft.com/office/drawing/2014/main" val="20003"/>
                    </a:ext>
                  </a:extLst>
                </a:gridCol>
                <a:gridCol w="538163">
                  <a:extLst>
                    <a:ext uri="{9D8B030D-6E8A-4147-A177-3AD203B41FA5}">
                      <a16:colId xmlns:a16="http://schemas.microsoft.com/office/drawing/2014/main" val="20004"/>
                    </a:ext>
                  </a:extLst>
                </a:gridCol>
                <a:gridCol w="536575">
                  <a:extLst>
                    <a:ext uri="{9D8B030D-6E8A-4147-A177-3AD203B41FA5}">
                      <a16:colId xmlns:a16="http://schemas.microsoft.com/office/drawing/2014/main" val="20005"/>
                    </a:ext>
                  </a:extLst>
                </a:gridCol>
                <a:gridCol w="538162">
                  <a:extLst>
                    <a:ext uri="{9D8B030D-6E8A-4147-A177-3AD203B41FA5}">
                      <a16:colId xmlns:a16="http://schemas.microsoft.com/office/drawing/2014/main" val="20006"/>
                    </a:ext>
                  </a:extLst>
                </a:gridCol>
                <a:gridCol w="536575">
                  <a:extLst>
                    <a:ext uri="{9D8B030D-6E8A-4147-A177-3AD203B41FA5}">
                      <a16:colId xmlns:a16="http://schemas.microsoft.com/office/drawing/2014/main" val="20007"/>
                    </a:ext>
                  </a:extLst>
                </a:gridCol>
                <a:gridCol w="538163">
                  <a:extLst>
                    <a:ext uri="{9D8B030D-6E8A-4147-A177-3AD203B41FA5}">
                      <a16:colId xmlns:a16="http://schemas.microsoft.com/office/drawing/2014/main" val="20008"/>
                    </a:ext>
                  </a:extLst>
                </a:gridCol>
                <a:gridCol w="536575">
                  <a:extLst>
                    <a:ext uri="{9D8B030D-6E8A-4147-A177-3AD203B41FA5}">
                      <a16:colId xmlns:a16="http://schemas.microsoft.com/office/drawing/2014/main" val="20009"/>
                    </a:ext>
                  </a:extLst>
                </a:gridCol>
                <a:gridCol w="595312">
                  <a:extLst>
                    <a:ext uri="{9D8B030D-6E8A-4147-A177-3AD203B41FA5}">
                      <a16:colId xmlns:a16="http://schemas.microsoft.com/office/drawing/2014/main" val="20010"/>
                    </a:ext>
                  </a:extLst>
                </a:gridCol>
              </a:tblGrid>
              <a:tr h="342900">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Item: Product A</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gridSpan="10">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Order Policy: 50 units</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0000"/>
                  </a:ext>
                </a:extLst>
              </a:tr>
              <a:tr h="225425">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gridSpan="6">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gridSpan="4">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Lead Time: 1 week</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0001"/>
                  </a:ext>
                </a:extLst>
              </a:tr>
              <a:tr h="452438">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Quantity on Hand</a:t>
                      </a:r>
                      <a:r>
                        <a:rPr kumimoji="0" lang="en-US" sz="1600" b="1" i="0" u="none" strike="noStrike" cap="none" normalizeH="0" baseline="0">
                          <a:ln>
                            <a:noFill/>
                          </a:ln>
                          <a:solidFill>
                            <a:schemeClr val="tx1"/>
                          </a:solidFill>
                          <a:effectLst/>
                          <a:latin typeface="Arial" charset="0"/>
                          <a:ea typeface="Times New Roman" pitchFamily="18" charset="0"/>
                          <a:cs typeface="Arial" charset="0"/>
                        </a:rPr>
                        <a:t>  5</a:t>
                      </a:r>
                      <a:r>
                        <a:rPr kumimoji="0" lang="en-US" sz="1600" b="1" i="0" u="none" strike="noStrike" cap="none" normalizeH="0" baseline="0">
                          <a:ln>
                            <a:noFill/>
                          </a:ln>
                          <a:solidFill>
                            <a:srgbClr val="000000"/>
                          </a:solidFill>
                          <a:effectLst/>
                          <a:latin typeface="Arial" charset="0"/>
                          <a:ea typeface="Times New Roman" pitchFamily="18" charset="0"/>
                          <a:cs typeface="Arial" charset="0"/>
                        </a:rPr>
                        <a:t>   </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1</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2</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3</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4</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5</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6</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7</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8</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9</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10</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2438">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Forecast</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20</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10</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40</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10</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0</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0</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30</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20</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40</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20</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622300">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Customer orders (booked)</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30</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20</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5</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8</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0</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2</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0</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0</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0</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0</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603250">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Projected on-hand inventory</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457200">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MPS quantity</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457200">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MPS start</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852488">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Available-to-promise (ATP) inventory  </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bl>
          </a:graphicData>
        </a:graphic>
      </p:graphicFrame>
      <p:sp>
        <p:nvSpPr>
          <p:cNvPr id="434169" name="Rectangle 1017"/>
          <p:cNvSpPr>
            <a:spLocks noChangeArrowheads="1"/>
          </p:cNvSpPr>
          <p:nvPr/>
        </p:nvSpPr>
        <p:spPr bwMode="auto">
          <a:xfrm>
            <a:off x="2794000" y="2451100"/>
            <a:ext cx="279400" cy="330200"/>
          </a:xfrm>
          <a:prstGeom prst="rect">
            <a:avLst/>
          </a:prstGeom>
          <a:noFill/>
          <a:ln w="19050">
            <a:solidFill>
              <a:schemeClr val="tx1"/>
            </a:solidFill>
            <a:miter lim="800000"/>
            <a:headEnd/>
            <a:tailEnd/>
          </a:ln>
        </p:spPr>
        <p:txBody>
          <a:bodyPr wrap="none" anchor="ctr"/>
          <a:lstStyle/>
          <a:p>
            <a:endParaRPr lang="en-NZ"/>
          </a:p>
        </p:txBody>
      </p:sp>
      <p:sp>
        <p:nvSpPr>
          <p:cNvPr id="434170" name="Text Box 1018"/>
          <p:cNvSpPr txBox="1">
            <a:spLocks noChangeArrowheads="1"/>
          </p:cNvSpPr>
          <p:nvPr/>
        </p:nvSpPr>
        <p:spPr bwMode="auto">
          <a:xfrm>
            <a:off x="746125" y="1281113"/>
            <a:ext cx="1497013" cy="396875"/>
          </a:xfrm>
          <a:prstGeom prst="rect">
            <a:avLst/>
          </a:prstGeom>
          <a:noFill/>
          <a:ln w="9525">
            <a:noFill/>
            <a:miter lim="800000"/>
            <a:headEnd/>
            <a:tailEnd/>
          </a:ln>
        </p:spPr>
        <p:txBody>
          <a:bodyPr wrap="none">
            <a:spAutoFit/>
          </a:bodyPr>
          <a:lstStyle/>
          <a:p>
            <a:r>
              <a:rPr lang="en-US" sz="2000" b="1">
                <a:solidFill>
                  <a:srgbClr val="B20019"/>
                </a:solidFill>
              </a:rPr>
              <a:t>SOLUTION</a:t>
            </a:r>
          </a:p>
        </p:txBody>
      </p:sp>
    </p:spTree>
    <p:extLst>
      <p:ext uri="{BB962C8B-B14F-4D97-AF65-F5344CB8AC3E}">
        <p14:creationId xmlns:p14="http://schemas.microsoft.com/office/powerpoint/2010/main" val="681714609"/>
      </p:ext>
    </p:extLst>
  </p:cSld>
  <p:clrMapOvr>
    <a:masterClrMapping/>
  </p:clrMapOvr>
  <p:transition advTm="2000">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434170"/>
                                        </p:tgtEl>
                                        <p:attrNameLst>
                                          <p:attrName>style.visibility</p:attrName>
                                        </p:attrNameLst>
                                      </p:cBhvr>
                                      <p:to>
                                        <p:strVal val="visible"/>
                                      </p:to>
                                    </p:set>
                                    <p:animEffect transition="in" filter="strips(downRight)">
                                      <p:cBhvr>
                                        <p:cTn id="7" dur="1000"/>
                                        <p:tgtEl>
                                          <p:spTgt spid="434170"/>
                                        </p:tgtEl>
                                      </p:cBhvr>
                                    </p:animEffect>
                                  </p:childTnLst>
                                </p:cTn>
                              </p:par>
                            </p:childTnLst>
                          </p:cTn>
                        </p:par>
                        <p:par>
                          <p:cTn id="8" fill="hold">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460971"/>
                                        </p:tgtEl>
                                        <p:attrNameLst>
                                          <p:attrName>style.visibility</p:attrName>
                                        </p:attrNameLst>
                                      </p:cBhvr>
                                      <p:to>
                                        <p:strVal val="visible"/>
                                      </p:to>
                                    </p:set>
                                    <p:animEffect transition="in" filter="strips(downRight)">
                                      <p:cBhvr>
                                        <p:cTn id="11" dur="500"/>
                                        <p:tgtEl>
                                          <p:spTgt spid="460971"/>
                                        </p:tgtEl>
                                      </p:cBhvr>
                                    </p:animEffect>
                                  </p:childTnLst>
                                </p:cTn>
                              </p:par>
                              <p:par>
                                <p:cTn id="12" presetID="18" presetClass="entr" presetSubtype="6" fill="hold" grpId="0" nodeType="withEffect">
                                  <p:stCondLst>
                                    <p:cond delay="1000"/>
                                  </p:stCondLst>
                                  <p:childTnLst>
                                    <p:set>
                                      <p:cBhvr>
                                        <p:cTn id="13" dur="1" fill="hold">
                                          <p:stCondLst>
                                            <p:cond delay="0"/>
                                          </p:stCondLst>
                                        </p:cTn>
                                        <p:tgtEl>
                                          <p:spTgt spid="434169"/>
                                        </p:tgtEl>
                                        <p:attrNameLst>
                                          <p:attrName>style.visibility</p:attrName>
                                        </p:attrNameLst>
                                      </p:cBhvr>
                                      <p:to>
                                        <p:strVal val="visible"/>
                                      </p:to>
                                    </p:set>
                                    <p:animEffect transition="in" filter="strips(downRight)">
                                      <p:cBhvr>
                                        <p:cTn id="14" dur="500"/>
                                        <p:tgtEl>
                                          <p:spTgt spid="434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69" grpId="0" animBg="1"/>
      <p:bldP spid="43417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ChangeArrowheads="1"/>
          </p:cNvSpPr>
          <p:nvPr>
            <p:ph type="title"/>
          </p:nvPr>
        </p:nvSpPr>
        <p:spPr/>
        <p:txBody>
          <a:bodyPr/>
          <a:lstStyle/>
          <a:p>
            <a:pPr eaLnBrk="1" hangingPunct="1">
              <a:defRPr/>
            </a:pPr>
            <a:r>
              <a:rPr lang="en-US" sz="4000" dirty="0"/>
              <a:t>Application 15.1</a:t>
            </a:r>
          </a:p>
        </p:txBody>
      </p:sp>
      <p:sp>
        <p:nvSpPr>
          <p:cNvPr id="20484" name="Rectangle 3"/>
          <p:cNvSpPr>
            <a:spLocks noChangeArrowheads="1"/>
          </p:cNvSpPr>
          <p:nvPr/>
        </p:nvSpPr>
        <p:spPr bwMode="auto">
          <a:xfrm>
            <a:off x="3190875" y="1504950"/>
            <a:ext cx="1425575" cy="0"/>
          </a:xfrm>
          <a:prstGeom prst="rect">
            <a:avLst/>
          </a:prstGeom>
          <a:noFill/>
          <a:ln w="9525">
            <a:noFill/>
            <a:miter lim="800000"/>
            <a:headEnd/>
            <a:tailEnd/>
          </a:ln>
        </p:spPr>
        <p:txBody>
          <a:bodyPr wrap="none">
            <a:spAutoFit/>
          </a:bodyPr>
          <a:lstStyle/>
          <a:p>
            <a:endParaRPr lang="en-NZ"/>
          </a:p>
        </p:txBody>
      </p:sp>
      <p:graphicFrame>
        <p:nvGraphicFramePr>
          <p:cNvPr id="548868" name="Group 4"/>
          <p:cNvGraphicFramePr>
            <a:graphicFrameLocks noGrp="1"/>
          </p:cNvGraphicFramePr>
          <p:nvPr/>
        </p:nvGraphicFramePr>
        <p:xfrm>
          <a:off x="981075" y="1733550"/>
          <a:ext cx="7585075" cy="4551110"/>
        </p:xfrm>
        <a:graphic>
          <a:graphicData uri="http://schemas.openxmlformats.org/drawingml/2006/table">
            <a:tbl>
              <a:tblPr/>
              <a:tblGrid>
                <a:gridCol w="2152650">
                  <a:extLst>
                    <a:ext uri="{9D8B030D-6E8A-4147-A177-3AD203B41FA5}">
                      <a16:colId xmlns:a16="http://schemas.microsoft.com/office/drawing/2014/main" val="20000"/>
                    </a:ext>
                  </a:extLst>
                </a:gridCol>
                <a:gridCol w="539750">
                  <a:extLst>
                    <a:ext uri="{9D8B030D-6E8A-4147-A177-3AD203B41FA5}">
                      <a16:colId xmlns:a16="http://schemas.microsoft.com/office/drawing/2014/main" val="20001"/>
                    </a:ext>
                  </a:extLst>
                </a:gridCol>
                <a:gridCol w="536575">
                  <a:extLst>
                    <a:ext uri="{9D8B030D-6E8A-4147-A177-3AD203B41FA5}">
                      <a16:colId xmlns:a16="http://schemas.microsoft.com/office/drawing/2014/main" val="20002"/>
                    </a:ext>
                  </a:extLst>
                </a:gridCol>
                <a:gridCol w="536575">
                  <a:extLst>
                    <a:ext uri="{9D8B030D-6E8A-4147-A177-3AD203B41FA5}">
                      <a16:colId xmlns:a16="http://schemas.microsoft.com/office/drawing/2014/main" val="20003"/>
                    </a:ext>
                  </a:extLst>
                </a:gridCol>
                <a:gridCol w="538163">
                  <a:extLst>
                    <a:ext uri="{9D8B030D-6E8A-4147-A177-3AD203B41FA5}">
                      <a16:colId xmlns:a16="http://schemas.microsoft.com/office/drawing/2014/main" val="20004"/>
                    </a:ext>
                  </a:extLst>
                </a:gridCol>
                <a:gridCol w="536575">
                  <a:extLst>
                    <a:ext uri="{9D8B030D-6E8A-4147-A177-3AD203B41FA5}">
                      <a16:colId xmlns:a16="http://schemas.microsoft.com/office/drawing/2014/main" val="20005"/>
                    </a:ext>
                  </a:extLst>
                </a:gridCol>
                <a:gridCol w="538162">
                  <a:extLst>
                    <a:ext uri="{9D8B030D-6E8A-4147-A177-3AD203B41FA5}">
                      <a16:colId xmlns:a16="http://schemas.microsoft.com/office/drawing/2014/main" val="20006"/>
                    </a:ext>
                  </a:extLst>
                </a:gridCol>
                <a:gridCol w="536575">
                  <a:extLst>
                    <a:ext uri="{9D8B030D-6E8A-4147-A177-3AD203B41FA5}">
                      <a16:colId xmlns:a16="http://schemas.microsoft.com/office/drawing/2014/main" val="20007"/>
                    </a:ext>
                  </a:extLst>
                </a:gridCol>
                <a:gridCol w="538163">
                  <a:extLst>
                    <a:ext uri="{9D8B030D-6E8A-4147-A177-3AD203B41FA5}">
                      <a16:colId xmlns:a16="http://schemas.microsoft.com/office/drawing/2014/main" val="20008"/>
                    </a:ext>
                  </a:extLst>
                </a:gridCol>
                <a:gridCol w="536575">
                  <a:extLst>
                    <a:ext uri="{9D8B030D-6E8A-4147-A177-3AD203B41FA5}">
                      <a16:colId xmlns:a16="http://schemas.microsoft.com/office/drawing/2014/main" val="20009"/>
                    </a:ext>
                  </a:extLst>
                </a:gridCol>
                <a:gridCol w="595312">
                  <a:extLst>
                    <a:ext uri="{9D8B030D-6E8A-4147-A177-3AD203B41FA5}">
                      <a16:colId xmlns:a16="http://schemas.microsoft.com/office/drawing/2014/main" val="20010"/>
                    </a:ext>
                  </a:extLst>
                </a:gridCol>
              </a:tblGrid>
              <a:tr h="342900">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Arial" charset="0"/>
                          <a:ea typeface="Times New Roman" pitchFamily="18" charset="0"/>
                          <a:cs typeface="Arial" charset="0"/>
                        </a:rPr>
                        <a:t>Item: Product A</a:t>
                      </a:r>
                      <a:endParaRPr kumimoji="0" lang="en-US" sz="1600" b="1"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gridSpan="10">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Order Policy: 50 units</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0000"/>
                  </a:ext>
                </a:extLst>
              </a:tr>
              <a:tr h="225425">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gridSpan="6">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gridSpan="4">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Lead Time: 1 week</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0001"/>
                  </a:ext>
                </a:extLst>
              </a:tr>
              <a:tr h="452438">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Quantity on Hand</a:t>
                      </a:r>
                      <a:r>
                        <a:rPr kumimoji="0" lang="en-US" sz="1600" b="1" i="0" u="none" strike="noStrike" cap="none" normalizeH="0" baseline="0">
                          <a:ln>
                            <a:noFill/>
                          </a:ln>
                          <a:solidFill>
                            <a:schemeClr val="tx1"/>
                          </a:solidFill>
                          <a:effectLst/>
                          <a:latin typeface="Arial" charset="0"/>
                          <a:ea typeface="Times New Roman" pitchFamily="18" charset="0"/>
                          <a:cs typeface="Arial" charset="0"/>
                        </a:rPr>
                        <a:t>  5</a:t>
                      </a:r>
                      <a:r>
                        <a:rPr kumimoji="0" lang="en-US" sz="1600" b="1" i="0" u="none" strike="noStrike" cap="none" normalizeH="0" baseline="0">
                          <a:ln>
                            <a:noFill/>
                          </a:ln>
                          <a:solidFill>
                            <a:srgbClr val="000000"/>
                          </a:solidFill>
                          <a:effectLst/>
                          <a:latin typeface="Arial" charset="0"/>
                          <a:ea typeface="Times New Roman" pitchFamily="18" charset="0"/>
                          <a:cs typeface="Arial" charset="0"/>
                        </a:rPr>
                        <a:t>   </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1</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2</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3</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4</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5</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6</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7</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8</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9</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10</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2438">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Forecast</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Arial" charset="0"/>
                          <a:ea typeface="Times New Roman" pitchFamily="18" charset="0"/>
                          <a:cs typeface="Arial" charset="0"/>
                        </a:rPr>
                        <a:t>20</a:t>
                      </a:r>
                      <a:endParaRPr kumimoji="0" lang="en-US" sz="1600" b="1"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Arial" charset="0"/>
                          <a:ea typeface="Times New Roman" pitchFamily="18" charset="0"/>
                          <a:cs typeface="Arial" charset="0"/>
                        </a:rPr>
                        <a:t>10</a:t>
                      </a:r>
                      <a:endParaRPr kumimoji="0" lang="en-US" sz="1600" b="1"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40</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Arial" charset="0"/>
                          <a:ea typeface="Times New Roman" pitchFamily="18" charset="0"/>
                          <a:cs typeface="Arial" charset="0"/>
                        </a:rPr>
                        <a:t>10</a:t>
                      </a:r>
                      <a:endParaRPr kumimoji="0" lang="en-US" sz="1600" b="1"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0</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0</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30</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20</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40</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20</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622300">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Customer orders (booked)</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30</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20</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5</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8</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0</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Arial" charset="0"/>
                          <a:ea typeface="Times New Roman" pitchFamily="18" charset="0"/>
                          <a:cs typeface="Arial" charset="0"/>
                        </a:rPr>
                        <a:t>2</a:t>
                      </a:r>
                      <a:endParaRPr kumimoji="0" lang="en-US" sz="1600" b="1"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Arial" charset="0"/>
                          <a:ea typeface="Times New Roman" pitchFamily="18" charset="0"/>
                          <a:cs typeface="Arial" charset="0"/>
                        </a:rPr>
                        <a:t>0</a:t>
                      </a:r>
                      <a:endParaRPr kumimoji="0" lang="en-US" sz="1600" b="1"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Arial" charset="0"/>
                          <a:ea typeface="Times New Roman" pitchFamily="18" charset="0"/>
                          <a:cs typeface="Arial" charset="0"/>
                        </a:rPr>
                        <a:t>0</a:t>
                      </a:r>
                      <a:endParaRPr kumimoji="0" lang="en-US" sz="1600" b="1"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Arial" charset="0"/>
                          <a:ea typeface="Times New Roman" pitchFamily="18" charset="0"/>
                          <a:cs typeface="Arial" charset="0"/>
                        </a:rPr>
                        <a:t>0</a:t>
                      </a:r>
                      <a:endParaRPr kumimoji="0" lang="en-US" sz="1600" b="1"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Arial" charset="0"/>
                          <a:ea typeface="Times New Roman" pitchFamily="18" charset="0"/>
                          <a:cs typeface="Arial" charset="0"/>
                        </a:rPr>
                        <a:t>0</a:t>
                      </a:r>
                      <a:endParaRPr kumimoji="0" lang="en-US" sz="1600" b="1"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603250">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Projected on-hand inventory</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457200">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MPS quantity</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457200">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MPS start</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852488">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Available-to-promise (ATP) inventory  </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bl>
          </a:graphicData>
        </a:graphic>
      </p:graphicFrame>
      <p:sp>
        <p:nvSpPr>
          <p:cNvPr id="20589" name="Rectangle 108"/>
          <p:cNvSpPr>
            <a:spLocks noChangeArrowheads="1"/>
          </p:cNvSpPr>
          <p:nvPr/>
        </p:nvSpPr>
        <p:spPr bwMode="auto">
          <a:xfrm>
            <a:off x="2794000" y="2451100"/>
            <a:ext cx="279400" cy="330200"/>
          </a:xfrm>
          <a:prstGeom prst="rect">
            <a:avLst/>
          </a:prstGeom>
          <a:noFill/>
          <a:ln w="19050">
            <a:solidFill>
              <a:schemeClr val="tx1"/>
            </a:solidFill>
            <a:miter lim="800000"/>
            <a:headEnd/>
            <a:tailEnd/>
          </a:ln>
        </p:spPr>
        <p:txBody>
          <a:bodyPr wrap="none" anchor="ctr"/>
          <a:lstStyle/>
          <a:p>
            <a:endParaRPr lang="en-NZ"/>
          </a:p>
        </p:txBody>
      </p:sp>
      <p:sp>
        <p:nvSpPr>
          <p:cNvPr id="20590" name="Text Box 109"/>
          <p:cNvSpPr txBox="1">
            <a:spLocks noChangeArrowheads="1"/>
          </p:cNvSpPr>
          <p:nvPr/>
        </p:nvSpPr>
        <p:spPr bwMode="auto">
          <a:xfrm>
            <a:off x="746125" y="1281113"/>
            <a:ext cx="1497013" cy="396875"/>
          </a:xfrm>
          <a:prstGeom prst="rect">
            <a:avLst/>
          </a:prstGeom>
          <a:noFill/>
          <a:ln w="9525">
            <a:noFill/>
            <a:miter lim="800000"/>
            <a:headEnd/>
            <a:tailEnd/>
          </a:ln>
        </p:spPr>
        <p:txBody>
          <a:bodyPr wrap="none">
            <a:spAutoFit/>
          </a:bodyPr>
          <a:lstStyle/>
          <a:p>
            <a:r>
              <a:rPr lang="en-US" sz="2000" b="1">
                <a:solidFill>
                  <a:srgbClr val="B20019"/>
                </a:solidFill>
              </a:rPr>
              <a:t>SOLUTION</a:t>
            </a:r>
          </a:p>
        </p:txBody>
      </p:sp>
      <p:graphicFrame>
        <p:nvGraphicFramePr>
          <p:cNvPr id="548974" name="Group 110"/>
          <p:cNvGraphicFramePr>
            <a:graphicFrameLocks noGrp="1"/>
          </p:cNvGraphicFramePr>
          <p:nvPr/>
        </p:nvGraphicFramePr>
        <p:xfrm>
          <a:off x="3127375" y="3930650"/>
          <a:ext cx="1076325" cy="2357438"/>
        </p:xfrm>
        <a:graphic>
          <a:graphicData uri="http://schemas.openxmlformats.org/drawingml/2006/table">
            <a:tbl>
              <a:tblPr/>
              <a:tblGrid>
                <a:gridCol w="539750">
                  <a:extLst>
                    <a:ext uri="{9D8B030D-6E8A-4147-A177-3AD203B41FA5}">
                      <a16:colId xmlns:a16="http://schemas.microsoft.com/office/drawing/2014/main" val="20000"/>
                    </a:ext>
                  </a:extLst>
                </a:gridCol>
                <a:gridCol w="536575">
                  <a:extLst>
                    <a:ext uri="{9D8B030D-6E8A-4147-A177-3AD203B41FA5}">
                      <a16:colId xmlns:a16="http://schemas.microsoft.com/office/drawing/2014/main" val="20001"/>
                    </a:ext>
                  </a:extLst>
                </a:gridCol>
              </a:tblGrid>
              <a:tr h="603250">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25</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5</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44500">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50</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52488">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5</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548995" name="Group 131"/>
          <p:cNvGraphicFramePr>
            <a:graphicFrameLocks noGrp="1"/>
          </p:cNvGraphicFramePr>
          <p:nvPr/>
        </p:nvGraphicFramePr>
        <p:xfrm>
          <a:off x="4206875" y="3924300"/>
          <a:ext cx="4356100" cy="2357438"/>
        </p:xfrm>
        <a:graphic>
          <a:graphicData uri="http://schemas.openxmlformats.org/drawingml/2006/table">
            <a:tbl>
              <a:tblPr/>
              <a:tblGrid>
                <a:gridCol w="536575">
                  <a:extLst>
                    <a:ext uri="{9D8B030D-6E8A-4147-A177-3AD203B41FA5}">
                      <a16:colId xmlns:a16="http://schemas.microsoft.com/office/drawing/2014/main" val="20000"/>
                    </a:ext>
                  </a:extLst>
                </a:gridCol>
                <a:gridCol w="538163">
                  <a:extLst>
                    <a:ext uri="{9D8B030D-6E8A-4147-A177-3AD203B41FA5}">
                      <a16:colId xmlns:a16="http://schemas.microsoft.com/office/drawing/2014/main" val="20001"/>
                    </a:ext>
                  </a:extLst>
                </a:gridCol>
                <a:gridCol w="536575">
                  <a:extLst>
                    <a:ext uri="{9D8B030D-6E8A-4147-A177-3AD203B41FA5}">
                      <a16:colId xmlns:a16="http://schemas.microsoft.com/office/drawing/2014/main" val="20002"/>
                    </a:ext>
                  </a:extLst>
                </a:gridCol>
                <a:gridCol w="538162">
                  <a:extLst>
                    <a:ext uri="{9D8B030D-6E8A-4147-A177-3AD203B41FA5}">
                      <a16:colId xmlns:a16="http://schemas.microsoft.com/office/drawing/2014/main" val="20003"/>
                    </a:ext>
                  </a:extLst>
                </a:gridCol>
                <a:gridCol w="536575">
                  <a:extLst>
                    <a:ext uri="{9D8B030D-6E8A-4147-A177-3AD203B41FA5}">
                      <a16:colId xmlns:a16="http://schemas.microsoft.com/office/drawing/2014/main" val="20004"/>
                    </a:ext>
                  </a:extLst>
                </a:gridCol>
                <a:gridCol w="538163">
                  <a:extLst>
                    <a:ext uri="{9D8B030D-6E8A-4147-A177-3AD203B41FA5}">
                      <a16:colId xmlns:a16="http://schemas.microsoft.com/office/drawing/2014/main" val="20005"/>
                    </a:ext>
                  </a:extLst>
                </a:gridCol>
                <a:gridCol w="536575">
                  <a:extLst>
                    <a:ext uri="{9D8B030D-6E8A-4147-A177-3AD203B41FA5}">
                      <a16:colId xmlns:a16="http://schemas.microsoft.com/office/drawing/2014/main" val="20006"/>
                    </a:ext>
                  </a:extLst>
                </a:gridCol>
                <a:gridCol w="595312">
                  <a:extLst>
                    <a:ext uri="{9D8B030D-6E8A-4147-A177-3AD203B41FA5}">
                      <a16:colId xmlns:a16="http://schemas.microsoft.com/office/drawing/2014/main" val="20007"/>
                    </a:ext>
                  </a:extLst>
                </a:gridCol>
              </a:tblGrid>
              <a:tr h="603250">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5</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5</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3</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23</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3</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13</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43</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44500">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50</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50</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50</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50</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50</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50</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50</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52488">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35</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50</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50</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50</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549052" name="Group 188"/>
          <p:cNvGraphicFramePr>
            <a:graphicFrameLocks noGrp="1"/>
          </p:cNvGraphicFramePr>
          <p:nvPr/>
        </p:nvGraphicFramePr>
        <p:xfrm>
          <a:off x="3127375" y="3924300"/>
          <a:ext cx="1612900" cy="2357438"/>
        </p:xfrm>
        <a:graphic>
          <a:graphicData uri="http://schemas.openxmlformats.org/drawingml/2006/table">
            <a:tbl>
              <a:tblPr/>
              <a:tblGrid>
                <a:gridCol w="539750">
                  <a:extLst>
                    <a:ext uri="{9D8B030D-6E8A-4147-A177-3AD203B41FA5}">
                      <a16:colId xmlns:a16="http://schemas.microsoft.com/office/drawing/2014/main" val="20000"/>
                    </a:ext>
                  </a:extLst>
                </a:gridCol>
                <a:gridCol w="536575">
                  <a:extLst>
                    <a:ext uri="{9D8B030D-6E8A-4147-A177-3AD203B41FA5}">
                      <a16:colId xmlns:a16="http://schemas.microsoft.com/office/drawing/2014/main" val="20001"/>
                    </a:ext>
                  </a:extLst>
                </a:gridCol>
                <a:gridCol w="536575">
                  <a:extLst>
                    <a:ext uri="{9D8B030D-6E8A-4147-A177-3AD203B41FA5}">
                      <a16:colId xmlns:a16="http://schemas.microsoft.com/office/drawing/2014/main" val="20002"/>
                    </a:ext>
                  </a:extLst>
                </a:gridCol>
              </a:tblGrid>
              <a:tr h="603250">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15</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44500">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ea typeface="Times New Roman" pitchFamily="18" charset="0"/>
                          <a:cs typeface="Arial" charset="0"/>
                        </a:rPr>
                        <a:t>50</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52488">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96692202"/>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548974"/>
                                        </p:tgtEl>
                                        <p:attrNameLst>
                                          <p:attrName>style.visibility</p:attrName>
                                        </p:attrNameLst>
                                      </p:cBhvr>
                                      <p:to>
                                        <p:strVal val="visible"/>
                                      </p:to>
                                    </p:set>
                                    <p:animEffect transition="in" filter="strips(downRight)">
                                      <p:cBhvr>
                                        <p:cTn id="7" dur="1000"/>
                                        <p:tgtEl>
                                          <p:spTgt spid="54897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549052"/>
                                        </p:tgtEl>
                                        <p:attrNameLst>
                                          <p:attrName>style.visibility</p:attrName>
                                        </p:attrNameLst>
                                      </p:cBhvr>
                                      <p:to>
                                        <p:strVal val="visible"/>
                                      </p:to>
                                    </p:set>
                                    <p:animEffect transition="in" filter="strips(downRight)">
                                      <p:cBhvr>
                                        <p:cTn id="12" dur="1000"/>
                                        <p:tgtEl>
                                          <p:spTgt spid="54905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548995"/>
                                        </p:tgtEl>
                                        <p:attrNameLst>
                                          <p:attrName>style.visibility</p:attrName>
                                        </p:attrNameLst>
                                      </p:cBhvr>
                                      <p:to>
                                        <p:strVal val="visible"/>
                                      </p:to>
                                    </p:set>
                                    <p:animEffect transition="in" filter="strips(downRight)">
                                      <p:cBhvr>
                                        <p:cTn id="17" dur="1000"/>
                                        <p:tgtEl>
                                          <p:spTgt spid="548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a:xfrm>
            <a:off x="251520" y="115888"/>
            <a:ext cx="8712968" cy="922337"/>
          </a:xfrm>
        </p:spPr>
        <p:txBody>
          <a:bodyPr/>
          <a:lstStyle/>
          <a:p>
            <a:pPr eaLnBrk="1" hangingPunct="1">
              <a:defRPr/>
            </a:pPr>
            <a:r>
              <a:rPr lang="en-US" sz="4000" dirty="0"/>
              <a:t>Master Production Schedule (MPS)</a:t>
            </a:r>
          </a:p>
        </p:txBody>
      </p:sp>
      <p:sp>
        <p:nvSpPr>
          <p:cNvPr id="418819" name="Rectangle 3"/>
          <p:cNvSpPr>
            <a:spLocks noGrp="1" noChangeArrowheads="1"/>
          </p:cNvSpPr>
          <p:nvPr>
            <p:ph type="body" idx="1"/>
          </p:nvPr>
        </p:nvSpPr>
        <p:spPr>
          <a:xfrm>
            <a:off x="774700" y="1524000"/>
            <a:ext cx="7912100" cy="2208213"/>
          </a:xfrm>
        </p:spPr>
        <p:txBody>
          <a:bodyPr/>
          <a:lstStyle/>
          <a:p>
            <a:pPr eaLnBrk="1" hangingPunct="1"/>
            <a:r>
              <a:rPr lang="en-US" sz="2400"/>
              <a:t>Available-to-promise (ATP) inventory</a:t>
            </a:r>
          </a:p>
          <a:p>
            <a:pPr lvl="1" eaLnBrk="1" hangingPunct="1"/>
            <a:r>
              <a:rPr lang="en-US" sz="2000"/>
              <a:t>The quantity of an end item that marketing can promise to deliver on specific dates</a:t>
            </a:r>
          </a:p>
          <a:p>
            <a:pPr lvl="1" eaLnBrk="1" hangingPunct="1"/>
            <a:r>
              <a:rPr lang="en-US" sz="2000"/>
              <a:t>It is the difference between customer orders already booked and the quantity that operations is planning to produce</a:t>
            </a:r>
          </a:p>
        </p:txBody>
      </p:sp>
      <p:sp>
        <p:nvSpPr>
          <p:cNvPr id="418820" name="Rectangle 4"/>
          <p:cNvSpPr>
            <a:spLocks noChangeArrowheads="1"/>
          </p:cNvSpPr>
          <p:nvPr/>
        </p:nvSpPr>
        <p:spPr bwMode="auto">
          <a:xfrm>
            <a:off x="750888" y="4160838"/>
            <a:ext cx="7912100" cy="1806575"/>
          </a:xfrm>
          <a:prstGeom prst="rect">
            <a:avLst/>
          </a:prstGeom>
          <a:noFill/>
          <a:ln w="9525">
            <a:noFill/>
            <a:miter lim="800000"/>
            <a:headEnd/>
            <a:tailEnd/>
          </a:ln>
        </p:spPr>
        <p:txBody>
          <a:bodyPr/>
          <a:lstStyle/>
          <a:p>
            <a:pPr marL="342900" indent="-342900">
              <a:lnSpc>
                <a:spcPct val="90000"/>
              </a:lnSpc>
              <a:spcBef>
                <a:spcPct val="40000"/>
              </a:spcBef>
              <a:buClr>
                <a:srgbClr val="B20019"/>
              </a:buClr>
              <a:buFont typeface="Wingdings" pitchFamily="2" charset="2"/>
              <a:buChar char="l"/>
            </a:pPr>
            <a:r>
              <a:rPr lang="en-US" sz="2400" b="1"/>
              <a:t>Freezing the MPS</a:t>
            </a:r>
          </a:p>
          <a:p>
            <a:pPr marL="342900" indent="-342900">
              <a:lnSpc>
                <a:spcPct val="90000"/>
              </a:lnSpc>
              <a:spcBef>
                <a:spcPct val="40000"/>
              </a:spcBef>
              <a:buClr>
                <a:srgbClr val="B20019"/>
              </a:buClr>
              <a:buFont typeface="Wingdings" pitchFamily="2" charset="2"/>
              <a:buChar char="l"/>
            </a:pPr>
            <a:endParaRPr lang="en-US" sz="2400" b="1"/>
          </a:p>
          <a:p>
            <a:pPr marL="342900" indent="-342900">
              <a:lnSpc>
                <a:spcPct val="90000"/>
              </a:lnSpc>
              <a:spcBef>
                <a:spcPct val="40000"/>
              </a:spcBef>
              <a:buClr>
                <a:srgbClr val="B20019"/>
              </a:buClr>
              <a:buFont typeface="Wingdings" pitchFamily="2" charset="2"/>
              <a:buChar char="l"/>
            </a:pPr>
            <a:r>
              <a:rPr lang="en-US" sz="2400" b="1"/>
              <a:t>Reconciling the MPS with sales and operations plans</a:t>
            </a:r>
          </a:p>
        </p:txBody>
      </p:sp>
    </p:spTree>
    <p:extLst>
      <p:ext uri="{BB962C8B-B14F-4D97-AF65-F5344CB8AC3E}">
        <p14:creationId xmlns:p14="http://schemas.microsoft.com/office/powerpoint/2010/main" val="421115250"/>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418819"/>
                                        </p:tgtEl>
                                        <p:attrNameLst>
                                          <p:attrName>style.visibility</p:attrName>
                                        </p:attrNameLst>
                                      </p:cBhvr>
                                      <p:to>
                                        <p:strVal val="visible"/>
                                      </p:to>
                                    </p:set>
                                    <p:animEffect transition="in" filter="strips(downRight)">
                                      <p:cBhvr>
                                        <p:cTn id="7" dur="1000"/>
                                        <p:tgtEl>
                                          <p:spTgt spid="41881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18820">
                                            <p:txEl>
                                              <p:pRg st="0" end="0"/>
                                            </p:txEl>
                                          </p:spTgt>
                                        </p:tgtEl>
                                        <p:attrNameLst>
                                          <p:attrName>style.visibility</p:attrName>
                                        </p:attrNameLst>
                                      </p:cBhvr>
                                      <p:to>
                                        <p:strVal val="visible"/>
                                      </p:to>
                                    </p:set>
                                    <p:animEffect transition="in" filter="strips(downRight)">
                                      <p:cBhvr>
                                        <p:cTn id="12" dur="1000"/>
                                        <p:tgtEl>
                                          <p:spTgt spid="4188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418820">
                                            <p:txEl>
                                              <p:pRg st="2" end="2"/>
                                            </p:txEl>
                                          </p:spTgt>
                                        </p:tgtEl>
                                        <p:attrNameLst>
                                          <p:attrName>style.visibility</p:attrName>
                                        </p:attrNameLst>
                                      </p:cBhvr>
                                      <p:to>
                                        <p:strVal val="visible"/>
                                      </p:to>
                                    </p:set>
                                    <p:animEffect transition="in" filter="strips(downRight)">
                                      <p:cBhvr>
                                        <p:cTn id="17" dur="1000"/>
                                        <p:tgtEl>
                                          <p:spTgt spid="4188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19" grpId="0"/>
      <p:bldP spid="41882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4"/>
          <p:cNvGrpSpPr>
            <a:grpSpLocks/>
          </p:cNvGrpSpPr>
          <p:nvPr/>
        </p:nvGrpSpPr>
        <p:grpSpPr bwMode="auto">
          <a:xfrm>
            <a:off x="1101725" y="836712"/>
            <a:ext cx="7375525" cy="3857625"/>
            <a:chOff x="694" y="621"/>
            <a:chExt cx="4646" cy="2430"/>
          </a:xfrm>
        </p:grpSpPr>
        <p:sp>
          <p:nvSpPr>
            <p:cNvPr id="22538" name="Rectangle 6"/>
            <p:cNvSpPr>
              <a:spLocks noChangeArrowheads="1"/>
            </p:cNvSpPr>
            <p:nvPr/>
          </p:nvSpPr>
          <p:spPr bwMode="auto">
            <a:xfrm>
              <a:off x="701" y="1114"/>
              <a:ext cx="1019" cy="1935"/>
            </a:xfrm>
            <a:prstGeom prst="rect">
              <a:avLst/>
            </a:prstGeom>
            <a:solidFill>
              <a:srgbClr val="F7D98F"/>
            </a:solidFill>
            <a:ln w="12700">
              <a:noFill/>
              <a:miter lim="800000"/>
              <a:headEnd/>
              <a:tailEnd/>
            </a:ln>
          </p:spPr>
          <p:txBody>
            <a:bodyPr wrap="none" anchor="ctr"/>
            <a:lstStyle/>
            <a:p>
              <a:endParaRPr lang="en-NZ"/>
            </a:p>
          </p:txBody>
        </p:sp>
        <p:sp>
          <p:nvSpPr>
            <p:cNvPr id="22539" name="Rectangle 7"/>
            <p:cNvSpPr>
              <a:spLocks noChangeArrowheads="1"/>
            </p:cNvSpPr>
            <p:nvPr/>
          </p:nvSpPr>
          <p:spPr bwMode="auto">
            <a:xfrm>
              <a:off x="694" y="635"/>
              <a:ext cx="4644" cy="492"/>
            </a:xfrm>
            <a:prstGeom prst="rect">
              <a:avLst/>
            </a:prstGeom>
            <a:solidFill>
              <a:srgbClr val="F7D98F"/>
            </a:solidFill>
            <a:ln w="12700">
              <a:noFill/>
              <a:miter lim="800000"/>
              <a:headEnd/>
              <a:tailEnd/>
            </a:ln>
          </p:spPr>
          <p:txBody>
            <a:bodyPr wrap="none" anchor="ctr"/>
            <a:lstStyle/>
            <a:p>
              <a:endParaRPr lang="en-NZ"/>
            </a:p>
          </p:txBody>
        </p:sp>
        <p:sp>
          <p:nvSpPr>
            <p:cNvPr id="22540" name="Rectangle 8"/>
            <p:cNvSpPr>
              <a:spLocks noChangeArrowheads="1"/>
            </p:cNvSpPr>
            <p:nvPr/>
          </p:nvSpPr>
          <p:spPr bwMode="auto">
            <a:xfrm>
              <a:off x="1712" y="1127"/>
              <a:ext cx="3628" cy="1921"/>
            </a:xfrm>
            <a:prstGeom prst="rect">
              <a:avLst/>
            </a:prstGeom>
            <a:solidFill>
              <a:srgbClr val="FAECC3"/>
            </a:solidFill>
            <a:ln w="12700">
              <a:noFill/>
              <a:miter lim="800000"/>
              <a:headEnd/>
              <a:tailEnd/>
            </a:ln>
          </p:spPr>
          <p:txBody>
            <a:bodyPr wrap="none" anchor="ctr"/>
            <a:lstStyle/>
            <a:p>
              <a:endParaRPr lang="en-NZ"/>
            </a:p>
          </p:txBody>
        </p:sp>
        <p:sp>
          <p:nvSpPr>
            <p:cNvPr id="22541" name="Line 9"/>
            <p:cNvSpPr>
              <a:spLocks noChangeShapeType="1"/>
            </p:cNvSpPr>
            <p:nvPr/>
          </p:nvSpPr>
          <p:spPr bwMode="auto">
            <a:xfrm>
              <a:off x="3538" y="942"/>
              <a:ext cx="0" cy="2103"/>
            </a:xfrm>
            <a:prstGeom prst="line">
              <a:avLst/>
            </a:prstGeom>
            <a:noFill/>
            <a:ln w="25400">
              <a:solidFill>
                <a:srgbClr val="000000"/>
              </a:solidFill>
              <a:round/>
              <a:headEnd/>
              <a:tailEnd/>
            </a:ln>
          </p:spPr>
          <p:txBody>
            <a:bodyPr wrap="none" anchor="ctr"/>
            <a:lstStyle/>
            <a:p>
              <a:endParaRPr lang="en-US"/>
            </a:p>
          </p:txBody>
        </p:sp>
        <p:sp>
          <p:nvSpPr>
            <p:cNvPr id="22542" name="Line 10"/>
            <p:cNvSpPr>
              <a:spLocks noChangeShapeType="1"/>
            </p:cNvSpPr>
            <p:nvPr/>
          </p:nvSpPr>
          <p:spPr bwMode="auto">
            <a:xfrm>
              <a:off x="2632" y="1124"/>
              <a:ext cx="0" cy="1914"/>
            </a:xfrm>
            <a:prstGeom prst="line">
              <a:avLst/>
            </a:prstGeom>
            <a:noFill/>
            <a:ln w="25400">
              <a:solidFill>
                <a:srgbClr val="000000"/>
              </a:solidFill>
              <a:round/>
              <a:headEnd/>
              <a:tailEnd/>
            </a:ln>
          </p:spPr>
          <p:txBody>
            <a:bodyPr wrap="none" anchor="ctr"/>
            <a:lstStyle/>
            <a:p>
              <a:endParaRPr lang="en-US"/>
            </a:p>
          </p:txBody>
        </p:sp>
        <p:sp>
          <p:nvSpPr>
            <p:cNvPr id="22543" name="Line 11"/>
            <p:cNvSpPr>
              <a:spLocks noChangeShapeType="1"/>
            </p:cNvSpPr>
            <p:nvPr/>
          </p:nvSpPr>
          <p:spPr bwMode="auto">
            <a:xfrm>
              <a:off x="4438" y="1129"/>
              <a:ext cx="0" cy="1922"/>
            </a:xfrm>
            <a:prstGeom prst="line">
              <a:avLst/>
            </a:prstGeom>
            <a:noFill/>
            <a:ln w="25400">
              <a:solidFill>
                <a:srgbClr val="000000"/>
              </a:solidFill>
              <a:round/>
              <a:headEnd/>
              <a:tailEnd/>
            </a:ln>
          </p:spPr>
          <p:txBody>
            <a:bodyPr wrap="none" anchor="ctr"/>
            <a:lstStyle/>
            <a:p>
              <a:endParaRPr lang="en-US"/>
            </a:p>
          </p:txBody>
        </p:sp>
        <p:sp>
          <p:nvSpPr>
            <p:cNvPr id="22544" name="Line 12"/>
            <p:cNvSpPr>
              <a:spLocks noChangeShapeType="1"/>
            </p:cNvSpPr>
            <p:nvPr/>
          </p:nvSpPr>
          <p:spPr bwMode="auto">
            <a:xfrm>
              <a:off x="3989" y="1129"/>
              <a:ext cx="0" cy="1913"/>
            </a:xfrm>
            <a:prstGeom prst="line">
              <a:avLst/>
            </a:prstGeom>
            <a:noFill/>
            <a:ln w="25400">
              <a:solidFill>
                <a:srgbClr val="000000"/>
              </a:solidFill>
              <a:round/>
              <a:headEnd/>
              <a:tailEnd/>
            </a:ln>
          </p:spPr>
          <p:txBody>
            <a:bodyPr wrap="none" anchor="ctr"/>
            <a:lstStyle/>
            <a:p>
              <a:endParaRPr lang="en-US"/>
            </a:p>
          </p:txBody>
        </p:sp>
        <p:sp>
          <p:nvSpPr>
            <p:cNvPr id="22545" name="Line 13"/>
            <p:cNvSpPr>
              <a:spLocks noChangeShapeType="1"/>
            </p:cNvSpPr>
            <p:nvPr/>
          </p:nvSpPr>
          <p:spPr bwMode="auto">
            <a:xfrm>
              <a:off x="3088" y="1128"/>
              <a:ext cx="0" cy="1914"/>
            </a:xfrm>
            <a:prstGeom prst="line">
              <a:avLst/>
            </a:prstGeom>
            <a:noFill/>
            <a:ln w="25400">
              <a:solidFill>
                <a:srgbClr val="000000"/>
              </a:solidFill>
              <a:round/>
              <a:headEnd/>
              <a:tailEnd/>
            </a:ln>
          </p:spPr>
          <p:txBody>
            <a:bodyPr wrap="none" anchor="ctr"/>
            <a:lstStyle/>
            <a:p>
              <a:endParaRPr lang="en-US"/>
            </a:p>
          </p:txBody>
        </p:sp>
        <p:sp>
          <p:nvSpPr>
            <p:cNvPr id="22546" name="Line 14"/>
            <p:cNvSpPr>
              <a:spLocks noChangeShapeType="1"/>
            </p:cNvSpPr>
            <p:nvPr/>
          </p:nvSpPr>
          <p:spPr bwMode="auto">
            <a:xfrm>
              <a:off x="4887" y="1124"/>
              <a:ext cx="0" cy="1913"/>
            </a:xfrm>
            <a:prstGeom prst="line">
              <a:avLst/>
            </a:prstGeom>
            <a:noFill/>
            <a:ln w="25400">
              <a:solidFill>
                <a:srgbClr val="000000"/>
              </a:solidFill>
              <a:round/>
              <a:headEnd/>
              <a:tailEnd/>
            </a:ln>
          </p:spPr>
          <p:txBody>
            <a:bodyPr wrap="none" anchor="ctr"/>
            <a:lstStyle/>
            <a:p>
              <a:endParaRPr lang="en-US"/>
            </a:p>
          </p:txBody>
        </p:sp>
        <p:sp>
          <p:nvSpPr>
            <p:cNvPr id="22547" name="Line 15"/>
            <p:cNvSpPr>
              <a:spLocks noChangeShapeType="1"/>
            </p:cNvSpPr>
            <p:nvPr/>
          </p:nvSpPr>
          <p:spPr bwMode="auto">
            <a:xfrm flipH="1">
              <a:off x="2176" y="1126"/>
              <a:ext cx="7" cy="1915"/>
            </a:xfrm>
            <a:prstGeom prst="line">
              <a:avLst/>
            </a:prstGeom>
            <a:noFill/>
            <a:ln w="25400">
              <a:solidFill>
                <a:srgbClr val="000000"/>
              </a:solidFill>
              <a:round/>
              <a:headEnd/>
              <a:tailEnd/>
            </a:ln>
          </p:spPr>
          <p:txBody>
            <a:bodyPr wrap="none" anchor="ctr"/>
            <a:lstStyle/>
            <a:p>
              <a:endParaRPr lang="en-US"/>
            </a:p>
          </p:txBody>
        </p:sp>
        <p:sp>
          <p:nvSpPr>
            <p:cNvPr id="22548" name="Freeform 16"/>
            <p:cNvSpPr>
              <a:spLocks/>
            </p:cNvSpPr>
            <p:nvPr/>
          </p:nvSpPr>
          <p:spPr bwMode="auto">
            <a:xfrm>
              <a:off x="1715" y="933"/>
              <a:ext cx="3624" cy="2112"/>
            </a:xfrm>
            <a:custGeom>
              <a:avLst/>
              <a:gdLst>
                <a:gd name="T0" fmla="*/ 0 w 3608"/>
                <a:gd name="T1" fmla="*/ 2111 h 2696"/>
                <a:gd name="T2" fmla="*/ 0 w 3608"/>
                <a:gd name="T3" fmla="*/ 0 h 2696"/>
                <a:gd name="T4" fmla="*/ 3623 w 3608"/>
                <a:gd name="T5" fmla="*/ 0 h 2696"/>
                <a:gd name="T6" fmla="*/ 0 60000 65536"/>
                <a:gd name="T7" fmla="*/ 0 60000 65536"/>
                <a:gd name="T8" fmla="*/ 0 60000 65536"/>
                <a:gd name="T9" fmla="*/ 0 w 3608"/>
                <a:gd name="T10" fmla="*/ 0 h 2696"/>
                <a:gd name="T11" fmla="*/ 3608 w 3608"/>
                <a:gd name="T12" fmla="*/ 2696 h 2696"/>
              </a:gdLst>
              <a:ahLst/>
              <a:cxnLst>
                <a:cxn ang="T6">
                  <a:pos x="T0" y="T1"/>
                </a:cxn>
                <a:cxn ang="T7">
                  <a:pos x="T2" y="T3"/>
                </a:cxn>
                <a:cxn ang="T8">
                  <a:pos x="T4" y="T5"/>
                </a:cxn>
              </a:cxnLst>
              <a:rect l="T9" t="T10" r="T11" b="T12"/>
              <a:pathLst>
                <a:path w="3608" h="2696">
                  <a:moveTo>
                    <a:pt x="0" y="2695"/>
                  </a:moveTo>
                  <a:lnTo>
                    <a:pt x="0" y="0"/>
                  </a:lnTo>
                  <a:lnTo>
                    <a:pt x="3607" y="0"/>
                  </a:lnTo>
                </a:path>
              </a:pathLst>
            </a:custGeom>
            <a:noFill/>
            <a:ln w="25400" cap="rnd">
              <a:solidFill>
                <a:srgbClr val="000000"/>
              </a:solidFill>
              <a:round/>
              <a:headEnd/>
              <a:tailEnd/>
            </a:ln>
          </p:spPr>
          <p:txBody>
            <a:bodyPr/>
            <a:lstStyle/>
            <a:p>
              <a:endParaRPr lang="en-NZ"/>
            </a:p>
          </p:txBody>
        </p:sp>
        <p:sp>
          <p:nvSpPr>
            <p:cNvPr id="22549" name="Line 18"/>
            <p:cNvSpPr>
              <a:spLocks noChangeShapeType="1"/>
            </p:cNvSpPr>
            <p:nvPr/>
          </p:nvSpPr>
          <p:spPr bwMode="auto">
            <a:xfrm>
              <a:off x="711" y="1631"/>
              <a:ext cx="4624" cy="0"/>
            </a:xfrm>
            <a:prstGeom prst="line">
              <a:avLst/>
            </a:prstGeom>
            <a:noFill/>
            <a:ln w="25400">
              <a:solidFill>
                <a:srgbClr val="000000"/>
              </a:solidFill>
              <a:round/>
              <a:headEnd/>
              <a:tailEnd/>
            </a:ln>
          </p:spPr>
          <p:txBody>
            <a:bodyPr wrap="none" anchor="ctr"/>
            <a:lstStyle/>
            <a:p>
              <a:endParaRPr lang="en-US"/>
            </a:p>
          </p:txBody>
        </p:sp>
        <p:sp>
          <p:nvSpPr>
            <p:cNvPr id="22550" name="Line 19"/>
            <p:cNvSpPr>
              <a:spLocks noChangeShapeType="1"/>
            </p:cNvSpPr>
            <p:nvPr/>
          </p:nvSpPr>
          <p:spPr bwMode="auto">
            <a:xfrm>
              <a:off x="704" y="1999"/>
              <a:ext cx="4631" cy="0"/>
            </a:xfrm>
            <a:prstGeom prst="line">
              <a:avLst/>
            </a:prstGeom>
            <a:noFill/>
            <a:ln w="25400">
              <a:solidFill>
                <a:srgbClr val="000000"/>
              </a:solidFill>
              <a:round/>
              <a:headEnd/>
              <a:tailEnd/>
            </a:ln>
          </p:spPr>
          <p:txBody>
            <a:bodyPr wrap="none" anchor="ctr"/>
            <a:lstStyle/>
            <a:p>
              <a:endParaRPr lang="en-US"/>
            </a:p>
          </p:txBody>
        </p:sp>
        <p:sp>
          <p:nvSpPr>
            <p:cNvPr id="22551" name="Line 20"/>
            <p:cNvSpPr>
              <a:spLocks noChangeShapeType="1"/>
            </p:cNvSpPr>
            <p:nvPr/>
          </p:nvSpPr>
          <p:spPr bwMode="auto">
            <a:xfrm>
              <a:off x="711" y="2471"/>
              <a:ext cx="4621" cy="0"/>
            </a:xfrm>
            <a:prstGeom prst="line">
              <a:avLst/>
            </a:prstGeom>
            <a:noFill/>
            <a:ln w="25400">
              <a:solidFill>
                <a:srgbClr val="000000"/>
              </a:solidFill>
              <a:round/>
              <a:headEnd/>
              <a:tailEnd/>
            </a:ln>
          </p:spPr>
          <p:txBody>
            <a:bodyPr wrap="none" anchor="ctr"/>
            <a:lstStyle/>
            <a:p>
              <a:endParaRPr lang="en-US"/>
            </a:p>
          </p:txBody>
        </p:sp>
        <p:sp>
          <p:nvSpPr>
            <p:cNvPr id="22552" name="Line 21"/>
            <p:cNvSpPr>
              <a:spLocks noChangeShapeType="1"/>
            </p:cNvSpPr>
            <p:nvPr/>
          </p:nvSpPr>
          <p:spPr bwMode="auto">
            <a:xfrm>
              <a:off x="705" y="2761"/>
              <a:ext cx="4625" cy="0"/>
            </a:xfrm>
            <a:prstGeom prst="line">
              <a:avLst/>
            </a:prstGeom>
            <a:noFill/>
            <a:ln w="25400">
              <a:solidFill>
                <a:srgbClr val="000000"/>
              </a:solidFill>
              <a:round/>
              <a:headEnd/>
              <a:tailEnd/>
            </a:ln>
          </p:spPr>
          <p:txBody>
            <a:bodyPr wrap="none" anchor="ctr"/>
            <a:lstStyle/>
            <a:p>
              <a:endParaRPr lang="en-US"/>
            </a:p>
          </p:txBody>
        </p:sp>
        <p:sp>
          <p:nvSpPr>
            <p:cNvPr id="22553" name="Line 22"/>
            <p:cNvSpPr>
              <a:spLocks noChangeShapeType="1"/>
            </p:cNvSpPr>
            <p:nvPr/>
          </p:nvSpPr>
          <p:spPr bwMode="auto">
            <a:xfrm>
              <a:off x="709" y="1383"/>
              <a:ext cx="4629" cy="0"/>
            </a:xfrm>
            <a:prstGeom prst="line">
              <a:avLst/>
            </a:prstGeom>
            <a:noFill/>
            <a:ln w="25400">
              <a:solidFill>
                <a:srgbClr val="000000"/>
              </a:solidFill>
              <a:round/>
              <a:headEnd/>
              <a:tailEnd/>
            </a:ln>
          </p:spPr>
          <p:txBody>
            <a:bodyPr wrap="none" anchor="ctr"/>
            <a:lstStyle/>
            <a:p>
              <a:endParaRPr lang="en-US"/>
            </a:p>
          </p:txBody>
        </p:sp>
        <p:sp>
          <p:nvSpPr>
            <p:cNvPr id="22554" name="Line 23"/>
            <p:cNvSpPr>
              <a:spLocks noChangeShapeType="1"/>
            </p:cNvSpPr>
            <p:nvPr/>
          </p:nvSpPr>
          <p:spPr bwMode="auto">
            <a:xfrm>
              <a:off x="1708" y="1126"/>
              <a:ext cx="3627" cy="0"/>
            </a:xfrm>
            <a:prstGeom prst="line">
              <a:avLst/>
            </a:prstGeom>
            <a:noFill/>
            <a:ln w="25400">
              <a:solidFill>
                <a:srgbClr val="000000"/>
              </a:solidFill>
              <a:round/>
              <a:headEnd/>
              <a:tailEnd/>
            </a:ln>
          </p:spPr>
          <p:txBody>
            <a:bodyPr wrap="none" anchor="ctr"/>
            <a:lstStyle/>
            <a:p>
              <a:endParaRPr lang="en-US"/>
            </a:p>
          </p:txBody>
        </p:sp>
        <p:sp>
          <p:nvSpPr>
            <p:cNvPr id="22555" name="Rectangle 24"/>
            <p:cNvSpPr>
              <a:spLocks noChangeArrowheads="1"/>
            </p:cNvSpPr>
            <p:nvPr/>
          </p:nvSpPr>
          <p:spPr bwMode="auto">
            <a:xfrm>
              <a:off x="773" y="621"/>
              <a:ext cx="1196" cy="286"/>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Item: Ladder-back chair</a:t>
              </a:r>
            </a:p>
            <a:p>
              <a:pPr defTabSz="762000" eaLnBrk="0" hangingPunct="0"/>
              <a:endParaRPr lang="en-US" sz="1200" b="1">
                <a:solidFill>
                  <a:srgbClr val="000000"/>
                </a:solidFill>
              </a:endParaRPr>
            </a:p>
          </p:txBody>
        </p:sp>
        <p:sp>
          <p:nvSpPr>
            <p:cNvPr id="22556" name="Rectangle 25"/>
            <p:cNvSpPr>
              <a:spLocks noChangeArrowheads="1"/>
            </p:cNvSpPr>
            <p:nvPr/>
          </p:nvSpPr>
          <p:spPr bwMode="auto">
            <a:xfrm>
              <a:off x="3889" y="629"/>
              <a:ext cx="1160" cy="286"/>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Order Policy: 150 units</a:t>
              </a:r>
            </a:p>
            <a:p>
              <a:pPr defTabSz="762000" eaLnBrk="0" hangingPunct="0"/>
              <a:r>
                <a:rPr lang="en-US" sz="1200" b="1">
                  <a:solidFill>
                    <a:srgbClr val="000000"/>
                  </a:solidFill>
                </a:rPr>
                <a:t>Lead Time: 1 week</a:t>
              </a:r>
            </a:p>
          </p:txBody>
        </p:sp>
        <p:sp>
          <p:nvSpPr>
            <p:cNvPr id="22557" name="Rectangle 26"/>
            <p:cNvSpPr>
              <a:spLocks noChangeArrowheads="1"/>
            </p:cNvSpPr>
            <p:nvPr/>
          </p:nvSpPr>
          <p:spPr bwMode="auto">
            <a:xfrm>
              <a:off x="1870" y="1172"/>
              <a:ext cx="167"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1</a:t>
              </a:r>
            </a:p>
          </p:txBody>
        </p:sp>
        <p:sp>
          <p:nvSpPr>
            <p:cNvPr id="22558" name="Rectangle 27"/>
            <p:cNvSpPr>
              <a:spLocks noChangeArrowheads="1"/>
            </p:cNvSpPr>
            <p:nvPr/>
          </p:nvSpPr>
          <p:spPr bwMode="auto">
            <a:xfrm>
              <a:off x="2323" y="1172"/>
              <a:ext cx="167"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2</a:t>
              </a:r>
            </a:p>
          </p:txBody>
        </p:sp>
        <p:sp>
          <p:nvSpPr>
            <p:cNvPr id="22559" name="Rectangle 28"/>
            <p:cNvSpPr>
              <a:spLocks noChangeArrowheads="1"/>
            </p:cNvSpPr>
            <p:nvPr/>
          </p:nvSpPr>
          <p:spPr bwMode="auto">
            <a:xfrm>
              <a:off x="2774" y="1172"/>
              <a:ext cx="167"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3</a:t>
              </a:r>
            </a:p>
          </p:txBody>
        </p:sp>
        <p:sp>
          <p:nvSpPr>
            <p:cNvPr id="22560" name="Rectangle 29"/>
            <p:cNvSpPr>
              <a:spLocks noChangeArrowheads="1"/>
            </p:cNvSpPr>
            <p:nvPr/>
          </p:nvSpPr>
          <p:spPr bwMode="auto">
            <a:xfrm>
              <a:off x="3229" y="1172"/>
              <a:ext cx="167"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4</a:t>
              </a:r>
            </a:p>
          </p:txBody>
        </p:sp>
        <p:sp>
          <p:nvSpPr>
            <p:cNvPr id="22561" name="Rectangle 30"/>
            <p:cNvSpPr>
              <a:spLocks noChangeArrowheads="1"/>
            </p:cNvSpPr>
            <p:nvPr/>
          </p:nvSpPr>
          <p:spPr bwMode="auto">
            <a:xfrm>
              <a:off x="3679" y="1172"/>
              <a:ext cx="167"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5</a:t>
              </a:r>
            </a:p>
          </p:txBody>
        </p:sp>
        <p:sp>
          <p:nvSpPr>
            <p:cNvPr id="22562" name="Rectangle 31"/>
            <p:cNvSpPr>
              <a:spLocks noChangeArrowheads="1"/>
            </p:cNvSpPr>
            <p:nvPr/>
          </p:nvSpPr>
          <p:spPr bwMode="auto">
            <a:xfrm>
              <a:off x="4132" y="1172"/>
              <a:ext cx="167"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6</a:t>
              </a:r>
            </a:p>
          </p:txBody>
        </p:sp>
        <p:sp>
          <p:nvSpPr>
            <p:cNvPr id="22563" name="Rectangle 32"/>
            <p:cNvSpPr>
              <a:spLocks noChangeArrowheads="1"/>
            </p:cNvSpPr>
            <p:nvPr/>
          </p:nvSpPr>
          <p:spPr bwMode="auto">
            <a:xfrm>
              <a:off x="4579" y="1172"/>
              <a:ext cx="167"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7</a:t>
              </a:r>
            </a:p>
          </p:txBody>
        </p:sp>
        <p:sp>
          <p:nvSpPr>
            <p:cNvPr id="22564" name="Rectangle 33"/>
            <p:cNvSpPr>
              <a:spLocks noChangeArrowheads="1"/>
            </p:cNvSpPr>
            <p:nvPr/>
          </p:nvSpPr>
          <p:spPr bwMode="auto">
            <a:xfrm>
              <a:off x="5028" y="1172"/>
              <a:ext cx="167"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8</a:t>
              </a:r>
            </a:p>
          </p:txBody>
        </p:sp>
        <p:sp>
          <p:nvSpPr>
            <p:cNvPr id="22565" name="Text Box 34"/>
            <p:cNvSpPr txBox="1">
              <a:spLocks noChangeArrowheads="1"/>
            </p:cNvSpPr>
            <p:nvPr/>
          </p:nvSpPr>
          <p:spPr bwMode="auto">
            <a:xfrm>
              <a:off x="2351" y="935"/>
              <a:ext cx="335" cy="173"/>
            </a:xfrm>
            <a:prstGeom prst="rect">
              <a:avLst/>
            </a:prstGeom>
            <a:noFill/>
            <a:ln w="12700">
              <a:noFill/>
              <a:miter lim="800000"/>
              <a:headEnd/>
              <a:tailEnd/>
            </a:ln>
          </p:spPr>
          <p:txBody>
            <a:bodyPr wrap="none">
              <a:spAutoFit/>
            </a:bodyPr>
            <a:lstStyle/>
            <a:p>
              <a:pPr defTabSz="762000" eaLnBrk="0" hangingPunct="0"/>
              <a:r>
                <a:rPr lang="en-US" sz="1200" b="1">
                  <a:solidFill>
                    <a:srgbClr val="000000"/>
                  </a:solidFill>
                </a:rPr>
                <a:t>April</a:t>
              </a:r>
            </a:p>
          </p:txBody>
        </p:sp>
        <p:sp>
          <p:nvSpPr>
            <p:cNvPr id="22566" name="Rectangle 35"/>
            <p:cNvSpPr>
              <a:spLocks noChangeArrowheads="1"/>
            </p:cNvSpPr>
            <p:nvPr/>
          </p:nvSpPr>
          <p:spPr bwMode="auto">
            <a:xfrm>
              <a:off x="703" y="634"/>
              <a:ext cx="4635" cy="2415"/>
            </a:xfrm>
            <a:prstGeom prst="rect">
              <a:avLst/>
            </a:prstGeom>
            <a:noFill/>
            <a:ln w="25400">
              <a:solidFill>
                <a:srgbClr val="000000"/>
              </a:solidFill>
              <a:miter lim="800000"/>
              <a:headEnd/>
              <a:tailEnd/>
            </a:ln>
          </p:spPr>
          <p:txBody>
            <a:bodyPr wrap="none" anchor="ctr"/>
            <a:lstStyle/>
            <a:p>
              <a:endParaRPr lang="en-NZ"/>
            </a:p>
          </p:txBody>
        </p:sp>
        <p:sp>
          <p:nvSpPr>
            <p:cNvPr id="22567" name="Rectangle 36"/>
            <p:cNvSpPr>
              <a:spLocks noChangeArrowheads="1"/>
            </p:cNvSpPr>
            <p:nvPr/>
          </p:nvSpPr>
          <p:spPr bwMode="auto">
            <a:xfrm>
              <a:off x="710" y="1413"/>
              <a:ext cx="862" cy="171"/>
            </a:xfrm>
            <a:prstGeom prst="rect">
              <a:avLst/>
            </a:prstGeom>
            <a:noFill/>
            <a:ln w="12700">
              <a:noFill/>
              <a:miter lim="800000"/>
              <a:headEnd/>
              <a:tailEnd/>
            </a:ln>
          </p:spPr>
          <p:txBody>
            <a:bodyPr lIns="90487" tIns="44450" rIns="90487" bIns="44450">
              <a:spAutoFit/>
            </a:bodyPr>
            <a:lstStyle/>
            <a:p>
              <a:pPr defTabSz="762000" eaLnBrk="0" hangingPunct="0"/>
              <a:r>
                <a:rPr lang="en-US" sz="1200" b="1">
                  <a:solidFill>
                    <a:srgbClr val="000000"/>
                  </a:solidFill>
                </a:rPr>
                <a:t> Forecast</a:t>
              </a:r>
            </a:p>
          </p:txBody>
        </p:sp>
        <p:sp>
          <p:nvSpPr>
            <p:cNvPr id="22568" name="Text Box 37"/>
            <p:cNvSpPr txBox="1">
              <a:spLocks noChangeArrowheads="1"/>
            </p:cNvSpPr>
            <p:nvPr/>
          </p:nvSpPr>
          <p:spPr bwMode="auto">
            <a:xfrm>
              <a:off x="710" y="1660"/>
              <a:ext cx="941" cy="288"/>
            </a:xfrm>
            <a:prstGeom prst="rect">
              <a:avLst/>
            </a:prstGeom>
            <a:noFill/>
            <a:ln w="12700">
              <a:noFill/>
              <a:miter lim="800000"/>
              <a:headEnd/>
              <a:tailEnd/>
            </a:ln>
          </p:spPr>
          <p:txBody>
            <a:bodyPr>
              <a:spAutoFit/>
            </a:bodyPr>
            <a:lstStyle/>
            <a:p>
              <a:pPr defTabSz="762000" eaLnBrk="0" hangingPunct="0"/>
              <a:r>
                <a:rPr lang="en-US" sz="1200" b="1">
                  <a:solidFill>
                    <a:srgbClr val="000000"/>
                  </a:solidFill>
                </a:rPr>
                <a:t>Customer</a:t>
              </a:r>
              <a:br>
                <a:rPr lang="en-US" sz="1200" b="1">
                  <a:solidFill>
                    <a:srgbClr val="000000"/>
                  </a:solidFill>
                </a:rPr>
              </a:br>
              <a:r>
                <a:rPr lang="en-US" sz="1200" b="1">
                  <a:solidFill>
                    <a:srgbClr val="000000"/>
                  </a:solidFill>
                </a:rPr>
                <a:t>orders booked</a:t>
              </a:r>
            </a:p>
          </p:txBody>
        </p:sp>
        <p:sp>
          <p:nvSpPr>
            <p:cNvPr id="22569" name="Text Box 38"/>
            <p:cNvSpPr txBox="1">
              <a:spLocks noChangeArrowheads="1"/>
            </p:cNvSpPr>
            <p:nvPr/>
          </p:nvSpPr>
          <p:spPr bwMode="auto">
            <a:xfrm>
              <a:off x="710" y="2027"/>
              <a:ext cx="630" cy="403"/>
            </a:xfrm>
            <a:prstGeom prst="rect">
              <a:avLst/>
            </a:prstGeom>
            <a:noFill/>
            <a:ln w="12700">
              <a:noFill/>
              <a:miter lim="800000"/>
              <a:headEnd/>
              <a:tailEnd/>
            </a:ln>
          </p:spPr>
          <p:txBody>
            <a:bodyPr>
              <a:spAutoFit/>
            </a:bodyPr>
            <a:lstStyle/>
            <a:p>
              <a:pPr defTabSz="762000" eaLnBrk="0" hangingPunct="0"/>
              <a:r>
                <a:rPr lang="en-US" sz="1200" b="1">
                  <a:solidFill>
                    <a:srgbClr val="000000"/>
                  </a:solidFill>
                </a:rPr>
                <a:t>Projected on-hand inventory</a:t>
              </a:r>
            </a:p>
          </p:txBody>
        </p:sp>
        <p:sp>
          <p:nvSpPr>
            <p:cNvPr id="22570" name="Text Box 39"/>
            <p:cNvSpPr txBox="1">
              <a:spLocks noChangeArrowheads="1"/>
            </p:cNvSpPr>
            <p:nvPr/>
          </p:nvSpPr>
          <p:spPr bwMode="auto">
            <a:xfrm>
              <a:off x="710" y="2530"/>
              <a:ext cx="863" cy="173"/>
            </a:xfrm>
            <a:prstGeom prst="rect">
              <a:avLst/>
            </a:prstGeom>
            <a:noFill/>
            <a:ln w="12700">
              <a:noFill/>
              <a:miter lim="800000"/>
              <a:headEnd/>
              <a:tailEnd/>
            </a:ln>
          </p:spPr>
          <p:txBody>
            <a:bodyPr>
              <a:spAutoFit/>
            </a:bodyPr>
            <a:lstStyle/>
            <a:p>
              <a:pPr defTabSz="762000" eaLnBrk="0" hangingPunct="0"/>
              <a:r>
                <a:rPr lang="en-US" sz="1200" b="1">
                  <a:solidFill>
                    <a:srgbClr val="000000"/>
                  </a:solidFill>
                </a:rPr>
                <a:t>MPS quantity</a:t>
              </a:r>
            </a:p>
          </p:txBody>
        </p:sp>
        <p:sp>
          <p:nvSpPr>
            <p:cNvPr id="22571" name="Text Box 40"/>
            <p:cNvSpPr txBox="1">
              <a:spLocks noChangeArrowheads="1"/>
            </p:cNvSpPr>
            <p:nvPr/>
          </p:nvSpPr>
          <p:spPr bwMode="auto">
            <a:xfrm>
              <a:off x="710" y="2817"/>
              <a:ext cx="905" cy="173"/>
            </a:xfrm>
            <a:prstGeom prst="rect">
              <a:avLst/>
            </a:prstGeom>
            <a:noFill/>
            <a:ln w="12700">
              <a:noFill/>
              <a:miter lim="800000"/>
              <a:headEnd/>
              <a:tailEnd/>
            </a:ln>
          </p:spPr>
          <p:txBody>
            <a:bodyPr>
              <a:spAutoFit/>
            </a:bodyPr>
            <a:lstStyle/>
            <a:p>
              <a:pPr defTabSz="762000" eaLnBrk="0" hangingPunct="0"/>
              <a:r>
                <a:rPr lang="en-US" sz="1200" b="1">
                  <a:solidFill>
                    <a:srgbClr val="000000"/>
                  </a:solidFill>
                </a:rPr>
                <a:t>MPS start</a:t>
              </a:r>
            </a:p>
          </p:txBody>
        </p:sp>
        <p:sp>
          <p:nvSpPr>
            <p:cNvPr id="22572" name="Text Box 41"/>
            <p:cNvSpPr txBox="1">
              <a:spLocks noChangeArrowheads="1"/>
            </p:cNvSpPr>
            <p:nvPr/>
          </p:nvSpPr>
          <p:spPr bwMode="auto">
            <a:xfrm>
              <a:off x="710" y="1089"/>
              <a:ext cx="660" cy="288"/>
            </a:xfrm>
            <a:prstGeom prst="rect">
              <a:avLst/>
            </a:prstGeom>
            <a:noFill/>
            <a:ln w="12700">
              <a:noFill/>
              <a:miter lim="800000"/>
              <a:headEnd/>
              <a:tailEnd/>
            </a:ln>
          </p:spPr>
          <p:txBody>
            <a:bodyPr>
              <a:spAutoFit/>
            </a:bodyPr>
            <a:lstStyle/>
            <a:p>
              <a:pPr defTabSz="762000">
                <a:spcBef>
                  <a:spcPct val="50000"/>
                </a:spcBef>
              </a:pPr>
              <a:r>
                <a:rPr lang="en-US" sz="1200" b="1">
                  <a:solidFill>
                    <a:srgbClr val="000000"/>
                  </a:solidFill>
                </a:rPr>
                <a:t>Quantity</a:t>
              </a:r>
              <a:br>
                <a:rPr lang="en-US" sz="1200" b="1">
                  <a:solidFill>
                    <a:srgbClr val="000000"/>
                  </a:solidFill>
                </a:rPr>
              </a:br>
              <a:r>
                <a:rPr lang="en-US" sz="1200" b="1">
                  <a:solidFill>
                    <a:srgbClr val="000000"/>
                  </a:solidFill>
                </a:rPr>
                <a:t>on Hand:</a:t>
              </a:r>
            </a:p>
          </p:txBody>
        </p:sp>
        <p:sp>
          <p:nvSpPr>
            <p:cNvPr id="22573" name="Rectangle 42"/>
            <p:cNvSpPr>
              <a:spLocks noChangeArrowheads="1"/>
            </p:cNvSpPr>
            <p:nvPr/>
          </p:nvSpPr>
          <p:spPr bwMode="auto">
            <a:xfrm>
              <a:off x="1816" y="1412"/>
              <a:ext cx="220"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30</a:t>
              </a:r>
            </a:p>
          </p:txBody>
        </p:sp>
        <p:sp>
          <p:nvSpPr>
            <p:cNvPr id="22574" name="Rectangle 43"/>
            <p:cNvSpPr>
              <a:spLocks noChangeArrowheads="1"/>
            </p:cNvSpPr>
            <p:nvPr/>
          </p:nvSpPr>
          <p:spPr bwMode="auto">
            <a:xfrm>
              <a:off x="1823" y="1719"/>
              <a:ext cx="220"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38</a:t>
              </a:r>
            </a:p>
          </p:txBody>
        </p:sp>
        <p:sp>
          <p:nvSpPr>
            <p:cNvPr id="22575" name="Rectangle 44"/>
            <p:cNvSpPr>
              <a:spLocks noChangeArrowheads="1"/>
            </p:cNvSpPr>
            <p:nvPr/>
          </p:nvSpPr>
          <p:spPr bwMode="auto">
            <a:xfrm>
              <a:off x="2292" y="1412"/>
              <a:ext cx="220"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30</a:t>
              </a:r>
            </a:p>
          </p:txBody>
        </p:sp>
        <p:sp>
          <p:nvSpPr>
            <p:cNvPr id="22576" name="Rectangle 45"/>
            <p:cNvSpPr>
              <a:spLocks noChangeArrowheads="1"/>
            </p:cNvSpPr>
            <p:nvPr/>
          </p:nvSpPr>
          <p:spPr bwMode="auto">
            <a:xfrm>
              <a:off x="2291" y="1719"/>
              <a:ext cx="220"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27</a:t>
              </a:r>
            </a:p>
          </p:txBody>
        </p:sp>
        <p:sp>
          <p:nvSpPr>
            <p:cNvPr id="22577" name="Rectangle 46"/>
            <p:cNvSpPr>
              <a:spLocks noChangeArrowheads="1"/>
            </p:cNvSpPr>
            <p:nvPr/>
          </p:nvSpPr>
          <p:spPr bwMode="auto">
            <a:xfrm>
              <a:off x="2751" y="1412"/>
              <a:ext cx="220"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30</a:t>
              </a:r>
            </a:p>
          </p:txBody>
        </p:sp>
        <p:sp>
          <p:nvSpPr>
            <p:cNvPr id="22578" name="Rectangle 47"/>
            <p:cNvSpPr>
              <a:spLocks noChangeArrowheads="1"/>
            </p:cNvSpPr>
            <p:nvPr/>
          </p:nvSpPr>
          <p:spPr bwMode="auto">
            <a:xfrm>
              <a:off x="2742" y="1719"/>
              <a:ext cx="220"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24</a:t>
              </a:r>
            </a:p>
          </p:txBody>
        </p:sp>
        <p:sp>
          <p:nvSpPr>
            <p:cNvPr id="22579" name="Rectangle 48"/>
            <p:cNvSpPr>
              <a:spLocks noChangeArrowheads="1"/>
            </p:cNvSpPr>
            <p:nvPr/>
          </p:nvSpPr>
          <p:spPr bwMode="auto">
            <a:xfrm>
              <a:off x="3191" y="1412"/>
              <a:ext cx="220"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30</a:t>
              </a:r>
            </a:p>
          </p:txBody>
        </p:sp>
        <p:sp>
          <p:nvSpPr>
            <p:cNvPr id="22580" name="Rectangle 49"/>
            <p:cNvSpPr>
              <a:spLocks noChangeArrowheads="1"/>
            </p:cNvSpPr>
            <p:nvPr/>
          </p:nvSpPr>
          <p:spPr bwMode="auto">
            <a:xfrm>
              <a:off x="3221" y="1719"/>
              <a:ext cx="167"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8</a:t>
              </a:r>
            </a:p>
          </p:txBody>
        </p:sp>
        <p:sp>
          <p:nvSpPr>
            <p:cNvPr id="22581" name="Rectangle 50"/>
            <p:cNvSpPr>
              <a:spLocks noChangeArrowheads="1"/>
            </p:cNvSpPr>
            <p:nvPr/>
          </p:nvSpPr>
          <p:spPr bwMode="auto">
            <a:xfrm>
              <a:off x="3671" y="1719"/>
              <a:ext cx="167"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0</a:t>
              </a:r>
            </a:p>
          </p:txBody>
        </p:sp>
        <p:sp>
          <p:nvSpPr>
            <p:cNvPr id="22582" name="Rectangle 51"/>
            <p:cNvSpPr>
              <a:spLocks noChangeArrowheads="1"/>
            </p:cNvSpPr>
            <p:nvPr/>
          </p:nvSpPr>
          <p:spPr bwMode="auto">
            <a:xfrm>
              <a:off x="4078" y="1412"/>
              <a:ext cx="220" cy="171"/>
            </a:xfrm>
            <a:prstGeom prst="rect">
              <a:avLst/>
            </a:prstGeom>
            <a:solidFill>
              <a:srgbClr val="FFE6CC"/>
            </a:solid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35</a:t>
              </a:r>
            </a:p>
          </p:txBody>
        </p:sp>
        <p:sp>
          <p:nvSpPr>
            <p:cNvPr id="22583" name="Rectangle 52"/>
            <p:cNvSpPr>
              <a:spLocks noChangeArrowheads="1"/>
            </p:cNvSpPr>
            <p:nvPr/>
          </p:nvSpPr>
          <p:spPr bwMode="auto">
            <a:xfrm>
              <a:off x="4124" y="1719"/>
              <a:ext cx="167"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0</a:t>
              </a:r>
            </a:p>
          </p:txBody>
        </p:sp>
        <p:sp>
          <p:nvSpPr>
            <p:cNvPr id="22584" name="Rectangle 53"/>
            <p:cNvSpPr>
              <a:spLocks noChangeArrowheads="1"/>
            </p:cNvSpPr>
            <p:nvPr/>
          </p:nvSpPr>
          <p:spPr bwMode="auto">
            <a:xfrm>
              <a:off x="4541" y="1412"/>
              <a:ext cx="220"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35</a:t>
              </a:r>
            </a:p>
          </p:txBody>
        </p:sp>
        <p:sp>
          <p:nvSpPr>
            <p:cNvPr id="22585" name="Rectangle 54"/>
            <p:cNvSpPr>
              <a:spLocks noChangeArrowheads="1"/>
            </p:cNvSpPr>
            <p:nvPr/>
          </p:nvSpPr>
          <p:spPr bwMode="auto">
            <a:xfrm>
              <a:off x="4571" y="1719"/>
              <a:ext cx="167"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0</a:t>
              </a:r>
            </a:p>
          </p:txBody>
        </p:sp>
        <p:sp>
          <p:nvSpPr>
            <p:cNvPr id="22586" name="Rectangle 55"/>
            <p:cNvSpPr>
              <a:spLocks noChangeArrowheads="1"/>
            </p:cNvSpPr>
            <p:nvPr/>
          </p:nvSpPr>
          <p:spPr bwMode="auto">
            <a:xfrm>
              <a:off x="5020" y="1719"/>
              <a:ext cx="167"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0</a:t>
              </a:r>
            </a:p>
          </p:txBody>
        </p:sp>
        <p:sp>
          <p:nvSpPr>
            <p:cNvPr id="22587" name="Rectangle 56"/>
            <p:cNvSpPr>
              <a:spLocks noChangeArrowheads="1"/>
            </p:cNvSpPr>
            <p:nvPr/>
          </p:nvSpPr>
          <p:spPr bwMode="auto">
            <a:xfrm>
              <a:off x="5013" y="1412"/>
              <a:ext cx="220"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35</a:t>
              </a:r>
            </a:p>
          </p:txBody>
        </p:sp>
        <p:sp>
          <p:nvSpPr>
            <p:cNvPr id="22588" name="Rectangle 57"/>
            <p:cNvSpPr>
              <a:spLocks noChangeArrowheads="1"/>
            </p:cNvSpPr>
            <p:nvPr/>
          </p:nvSpPr>
          <p:spPr bwMode="auto">
            <a:xfrm>
              <a:off x="3648" y="1412"/>
              <a:ext cx="220"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35</a:t>
              </a:r>
            </a:p>
          </p:txBody>
        </p:sp>
        <p:sp>
          <p:nvSpPr>
            <p:cNvPr id="22589" name="Text Box 58"/>
            <p:cNvSpPr txBox="1">
              <a:spLocks noChangeArrowheads="1"/>
            </p:cNvSpPr>
            <p:nvPr/>
          </p:nvSpPr>
          <p:spPr bwMode="auto">
            <a:xfrm>
              <a:off x="1417" y="1147"/>
              <a:ext cx="264" cy="173"/>
            </a:xfrm>
            <a:prstGeom prst="rect">
              <a:avLst/>
            </a:prstGeom>
            <a:solidFill>
              <a:schemeClr val="bg1"/>
            </a:solidFill>
            <a:ln w="12700">
              <a:noFill/>
              <a:miter lim="800000"/>
              <a:headEnd/>
              <a:tailEnd/>
            </a:ln>
          </p:spPr>
          <p:txBody>
            <a:bodyPr>
              <a:spAutoFit/>
            </a:bodyPr>
            <a:lstStyle/>
            <a:p>
              <a:pPr defTabSz="762000">
                <a:spcBef>
                  <a:spcPct val="50000"/>
                </a:spcBef>
              </a:pPr>
              <a:r>
                <a:rPr lang="en-US" sz="1200" b="1"/>
                <a:t>55</a:t>
              </a:r>
              <a:endParaRPr lang="en-US" sz="1200" b="1" i="1"/>
            </a:p>
          </p:txBody>
        </p:sp>
        <p:sp>
          <p:nvSpPr>
            <p:cNvPr id="22590" name="Text Box 59"/>
            <p:cNvSpPr txBox="1">
              <a:spLocks noChangeArrowheads="1"/>
            </p:cNvSpPr>
            <p:nvPr/>
          </p:nvSpPr>
          <p:spPr bwMode="auto">
            <a:xfrm>
              <a:off x="4210" y="935"/>
              <a:ext cx="302" cy="173"/>
            </a:xfrm>
            <a:prstGeom prst="rect">
              <a:avLst/>
            </a:prstGeom>
            <a:noFill/>
            <a:ln w="12700">
              <a:noFill/>
              <a:miter lim="800000"/>
              <a:headEnd/>
              <a:tailEnd/>
            </a:ln>
          </p:spPr>
          <p:txBody>
            <a:bodyPr wrap="none">
              <a:spAutoFit/>
            </a:bodyPr>
            <a:lstStyle/>
            <a:p>
              <a:pPr defTabSz="762000" eaLnBrk="0" hangingPunct="0"/>
              <a:r>
                <a:rPr lang="en-US" sz="1200" b="1">
                  <a:solidFill>
                    <a:srgbClr val="000000"/>
                  </a:solidFill>
                </a:rPr>
                <a:t>May</a:t>
              </a:r>
            </a:p>
          </p:txBody>
        </p:sp>
        <p:sp>
          <p:nvSpPr>
            <p:cNvPr id="22591" name="Rectangle 60"/>
            <p:cNvSpPr>
              <a:spLocks noChangeArrowheads="1"/>
            </p:cNvSpPr>
            <p:nvPr/>
          </p:nvSpPr>
          <p:spPr bwMode="auto">
            <a:xfrm>
              <a:off x="1826" y="2143"/>
              <a:ext cx="220" cy="171"/>
            </a:xfrm>
            <a:prstGeom prst="rect">
              <a:avLst/>
            </a:prstGeom>
            <a:solidFill>
              <a:schemeClr val="accent1"/>
            </a:solid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17</a:t>
              </a:r>
            </a:p>
          </p:txBody>
        </p:sp>
        <p:sp>
          <p:nvSpPr>
            <p:cNvPr id="22592" name="Rectangle 61"/>
            <p:cNvSpPr>
              <a:spLocks noChangeArrowheads="1"/>
            </p:cNvSpPr>
            <p:nvPr/>
          </p:nvSpPr>
          <p:spPr bwMode="auto">
            <a:xfrm>
              <a:off x="2265" y="2143"/>
              <a:ext cx="273" cy="171"/>
            </a:xfrm>
            <a:prstGeom prst="rect">
              <a:avLst/>
            </a:prstGeom>
            <a:solidFill>
              <a:schemeClr val="accent1"/>
            </a:solidFill>
            <a:ln w="19050">
              <a:noFill/>
              <a:miter lim="800000"/>
              <a:headEnd/>
              <a:tailEnd/>
            </a:ln>
          </p:spPr>
          <p:txBody>
            <a:bodyPr wrap="none" lIns="90487" tIns="44450" rIns="90487" bIns="44450">
              <a:spAutoFit/>
            </a:bodyPr>
            <a:lstStyle/>
            <a:p>
              <a:pPr defTabSz="762000" eaLnBrk="0" hangingPunct="0"/>
              <a:r>
                <a:rPr lang="en-US" sz="1200" b="1">
                  <a:solidFill>
                    <a:srgbClr val="000000"/>
                  </a:solidFill>
                </a:rPr>
                <a:t>137</a:t>
              </a:r>
            </a:p>
          </p:txBody>
        </p:sp>
        <p:sp>
          <p:nvSpPr>
            <p:cNvPr id="22593" name="Rectangle 62"/>
            <p:cNvSpPr>
              <a:spLocks noChangeArrowheads="1"/>
            </p:cNvSpPr>
            <p:nvPr/>
          </p:nvSpPr>
          <p:spPr bwMode="auto">
            <a:xfrm>
              <a:off x="2710" y="2143"/>
              <a:ext cx="273"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107</a:t>
              </a:r>
            </a:p>
          </p:txBody>
        </p:sp>
        <p:sp>
          <p:nvSpPr>
            <p:cNvPr id="22594" name="Rectangle 63"/>
            <p:cNvSpPr>
              <a:spLocks noChangeArrowheads="1"/>
            </p:cNvSpPr>
            <p:nvPr/>
          </p:nvSpPr>
          <p:spPr bwMode="auto">
            <a:xfrm>
              <a:off x="3195" y="2143"/>
              <a:ext cx="220"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77</a:t>
              </a:r>
            </a:p>
          </p:txBody>
        </p:sp>
        <p:sp>
          <p:nvSpPr>
            <p:cNvPr id="22595" name="Rectangle 64"/>
            <p:cNvSpPr>
              <a:spLocks noChangeArrowheads="1"/>
            </p:cNvSpPr>
            <p:nvPr/>
          </p:nvSpPr>
          <p:spPr bwMode="auto">
            <a:xfrm>
              <a:off x="3642" y="2143"/>
              <a:ext cx="220"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42</a:t>
              </a:r>
            </a:p>
          </p:txBody>
        </p:sp>
        <p:sp>
          <p:nvSpPr>
            <p:cNvPr id="22596" name="Rectangle 65"/>
            <p:cNvSpPr>
              <a:spLocks noChangeArrowheads="1"/>
            </p:cNvSpPr>
            <p:nvPr/>
          </p:nvSpPr>
          <p:spPr bwMode="auto">
            <a:xfrm>
              <a:off x="4137" y="2143"/>
              <a:ext cx="167"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7</a:t>
              </a:r>
            </a:p>
          </p:txBody>
        </p:sp>
        <p:sp>
          <p:nvSpPr>
            <p:cNvPr id="22597" name="Rectangle 66"/>
            <p:cNvSpPr>
              <a:spLocks noChangeArrowheads="1"/>
            </p:cNvSpPr>
            <p:nvPr/>
          </p:nvSpPr>
          <p:spPr bwMode="auto">
            <a:xfrm>
              <a:off x="4513" y="2143"/>
              <a:ext cx="273"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122</a:t>
              </a:r>
            </a:p>
          </p:txBody>
        </p:sp>
        <p:sp>
          <p:nvSpPr>
            <p:cNvPr id="22598" name="Rectangle 67"/>
            <p:cNvSpPr>
              <a:spLocks noChangeArrowheads="1"/>
            </p:cNvSpPr>
            <p:nvPr/>
          </p:nvSpPr>
          <p:spPr bwMode="auto">
            <a:xfrm>
              <a:off x="4991" y="2143"/>
              <a:ext cx="220"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87</a:t>
              </a:r>
            </a:p>
          </p:txBody>
        </p:sp>
        <p:sp>
          <p:nvSpPr>
            <p:cNvPr id="22599" name="Rectangle 68"/>
            <p:cNvSpPr>
              <a:spLocks noChangeArrowheads="1"/>
            </p:cNvSpPr>
            <p:nvPr/>
          </p:nvSpPr>
          <p:spPr bwMode="auto">
            <a:xfrm>
              <a:off x="1845" y="2531"/>
              <a:ext cx="167"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0</a:t>
              </a:r>
            </a:p>
          </p:txBody>
        </p:sp>
        <p:sp>
          <p:nvSpPr>
            <p:cNvPr id="22600" name="Rectangle 69"/>
            <p:cNvSpPr>
              <a:spLocks noChangeArrowheads="1"/>
            </p:cNvSpPr>
            <p:nvPr/>
          </p:nvSpPr>
          <p:spPr bwMode="auto">
            <a:xfrm>
              <a:off x="2266" y="2531"/>
              <a:ext cx="273" cy="171"/>
            </a:xfrm>
            <a:prstGeom prst="rect">
              <a:avLst/>
            </a:prstGeom>
            <a:solidFill>
              <a:schemeClr val="accent1"/>
            </a:solid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150</a:t>
              </a:r>
            </a:p>
          </p:txBody>
        </p:sp>
        <p:sp>
          <p:nvSpPr>
            <p:cNvPr id="22601" name="Rectangle 70"/>
            <p:cNvSpPr>
              <a:spLocks noChangeArrowheads="1"/>
            </p:cNvSpPr>
            <p:nvPr/>
          </p:nvSpPr>
          <p:spPr bwMode="auto">
            <a:xfrm>
              <a:off x="2764" y="2531"/>
              <a:ext cx="167"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0</a:t>
              </a:r>
            </a:p>
          </p:txBody>
        </p:sp>
        <p:sp>
          <p:nvSpPr>
            <p:cNvPr id="22602" name="Rectangle 71"/>
            <p:cNvSpPr>
              <a:spLocks noChangeArrowheads="1"/>
            </p:cNvSpPr>
            <p:nvPr/>
          </p:nvSpPr>
          <p:spPr bwMode="auto">
            <a:xfrm>
              <a:off x="3233" y="2531"/>
              <a:ext cx="167"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0</a:t>
              </a:r>
            </a:p>
          </p:txBody>
        </p:sp>
        <p:sp>
          <p:nvSpPr>
            <p:cNvPr id="22603" name="Rectangle 72"/>
            <p:cNvSpPr>
              <a:spLocks noChangeArrowheads="1"/>
            </p:cNvSpPr>
            <p:nvPr/>
          </p:nvSpPr>
          <p:spPr bwMode="auto">
            <a:xfrm>
              <a:off x="3670" y="2531"/>
              <a:ext cx="167"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0</a:t>
              </a:r>
            </a:p>
          </p:txBody>
        </p:sp>
        <p:sp>
          <p:nvSpPr>
            <p:cNvPr id="22604" name="Rectangle 73"/>
            <p:cNvSpPr>
              <a:spLocks noChangeArrowheads="1"/>
            </p:cNvSpPr>
            <p:nvPr/>
          </p:nvSpPr>
          <p:spPr bwMode="auto">
            <a:xfrm>
              <a:off x="4115" y="2531"/>
              <a:ext cx="167"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0</a:t>
              </a:r>
            </a:p>
          </p:txBody>
        </p:sp>
        <p:sp>
          <p:nvSpPr>
            <p:cNvPr id="22605" name="Rectangle 74"/>
            <p:cNvSpPr>
              <a:spLocks noChangeArrowheads="1"/>
            </p:cNvSpPr>
            <p:nvPr/>
          </p:nvSpPr>
          <p:spPr bwMode="auto">
            <a:xfrm>
              <a:off x="4496" y="2531"/>
              <a:ext cx="273"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150</a:t>
              </a:r>
            </a:p>
          </p:txBody>
        </p:sp>
        <p:sp>
          <p:nvSpPr>
            <p:cNvPr id="22606" name="Rectangle 75"/>
            <p:cNvSpPr>
              <a:spLocks noChangeArrowheads="1"/>
            </p:cNvSpPr>
            <p:nvPr/>
          </p:nvSpPr>
          <p:spPr bwMode="auto">
            <a:xfrm>
              <a:off x="5034" y="2531"/>
              <a:ext cx="167"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0</a:t>
              </a:r>
            </a:p>
          </p:txBody>
        </p:sp>
        <p:sp>
          <p:nvSpPr>
            <p:cNvPr id="22607" name="Rectangle 76"/>
            <p:cNvSpPr>
              <a:spLocks noChangeArrowheads="1"/>
            </p:cNvSpPr>
            <p:nvPr/>
          </p:nvSpPr>
          <p:spPr bwMode="auto">
            <a:xfrm>
              <a:off x="1794" y="2819"/>
              <a:ext cx="273" cy="171"/>
            </a:xfrm>
            <a:prstGeom prst="rect">
              <a:avLst/>
            </a:prstGeom>
            <a:solidFill>
              <a:srgbClr val="FF7C80"/>
            </a:solid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150</a:t>
              </a:r>
            </a:p>
          </p:txBody>
        </p:sp>
        <p:sp>
          <p:nvSpPr>
            <p:cNvPr id="22608" name="Rectangle 77"/>
            <p:cNvSpPr>
              <a:spLocks noChangeArrowheads="1"/>
            </p:cNvSpPr>
            <p:nvPr/>
          </p:nvSpPr>
          <p:spPr bwMode="auto">
            <a:xfrm>
              <a:off x="2331" y="2819"/>
              <a:ext cx="167"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0</a:t>
              </a:r>
            </a:p>
          </p:txBody>
        </p:sp>
        <p:sp>
          <p:nvSpPr>
            <p:cNvPr id="22609" name="Rectangle 78"/>
            <p:cNvSpPr>
              <a:spLocks noChangeArrowheads="1"/>
            </p:cNvSpPr>
            <p:nvPr/>
          </p:nvSpPr>
          <p:spPr bwMode="auto">
            <a:xfrm>
              <a:off x="2768" y="2819"/>
              <a:ext cx="167"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0</a:t>
              </a:r>
            </a:p>
          </p:txBody>
        </p:sp>
        <p:sp>
          <p:nvSpPr>
            <p:cNvPr id="22610" name="Rectangle 79"/>
            <p:cNvSpPr>
              <a:spLocks noChangeArrowheads="1"/>
            </p:cNvSpPr>
            <p:nvPr/>
          </p:nvSpPr>
          <p:spPr bwMode="auto">
            <a:xfrm>
              <a:off x="3221" y="2819"/>
              <a:ext cx="167"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0</a:t>
              </a:r>
            </a:p>
          </p:txBody>
        </p:sp>
        <p:sp>
          <p:nvSpPr>
            <p:cNvPr id="22611" name="Rectangle 80"/>
            <p:cNvSpPr>
              <a:spLocks noChangeArrowheads="1"/>
            </p:cNvSpPr>
            <p:nvPr/>
          </p:nvSpPr>
          <p:spPr bwMode="auto">
            <a:xfrm>
              <a:off x="3673" y="2819"/>
              <a:ext cx="167"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0</a:t>
              </a:r>
            </a:p>
          </p:txBody>
        </p:sp>
        <p:sp>
          <p:nvSpPr>
            <p:cNvPr id="22612" name="Rectangle 81"/>
            <p:cNvSpPr>
              <a:spLocks noChangeArrowheads="1"/>
            </p:cNvSpPr>
            <p:nvPr/>
          </p:nvSpPr>
          <p:spPr bwMode="auto">
            <a:xfrm>
              <a:off x="4062" y="2819"/>
              <a:ext cx="273"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150</a:t>
              </a:r>
            </a:p>
          </p:txBody>
        </p:sp>
        <p:sp>
          <p:nvSpPr>
            <p:cNvPr id="22613" name="Rectangle 82"/>
            <p:cNvSpPr>
              <a:spLocks noChangeArrowheads="1"/>
            </p:cNvSpPr>
            <p:nvPr/>
          </p:nvSpPr>
          <p:spPr bwMode="auto">
            <a:xfrm>
              <a:off x="4576" y="2819"/>
              <a:ext cx="167"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0</a:t>
              </a:r>
            </a:p>
          </p:txBody>
        </p:sp>
        <p:sp>
          <p:nvSpPr>
            <p:cNvPr id="22614" name="Rectangle 83"/>
            <p:cNvSpPr>
              <a:spLocks noChangeArrowheads="1"/>
            </p:cNvSpPr>
            <p:nvPr/>
          </p:nvSpPr>
          <p:spPr bwMode="auto">
            <a:xfrm>
              <a:off x="5029" y="2819"/>
              <a:ext cx="167"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0</a:t>
              </a:r>
            </a:p>
          </p:txBody>
        </p:sp>
      </p:grpSp>
      <p:sp>
        <p:nvSpPr>
          <p:cNvPr id="324706" name="Rectangle 98"/>
          <p:cNvSpPr>
            <a:spLocks noGrp="1" noChangeArrowheads="1"/>
          </p:cNvSpPr>
          <p:nvPr>
            <p:ph type="title"/>
          </p:nvPr>
        </p:nvSpPr>
        <p:spPr>
          <a:xfrm>
            <a:off x="323528" y="0"/>
            <a:ext cx="8640960" cy="922338"/>
          </a:xfrm>
        </p:spPr>
        <p:txBody>
          <a:bodyPr/>
          <a:lstStyle/>
          <a:p>
            <a:pPr eaLnBrk="1" hangingPunct="1">
              <a:defRPr/>
            </a:pPr>
            <a:r>
              <a:rPr lang="en-US" sz="4000" dirty="0"/>
              <a:t>Master Production Schedule (MPS)</a:t>
            </a:r>
          </a:p>
        </p:txBody>
      </p:sp>
      <p:sp>
        <p:nvSpPr>
          <p:cNvPr id="324715" name="Freeform 107"/>
          <p:cNvSpPr>
            <a:spLocks/>
          </p:cNvSpPr>
          <p:nvPr/>
        </p:nvSpPr>
        <p:spPr bwMode="auto">
          <a:xfrm>
            <a:off x="3987800" y="3327499"/>
            <a:ext cx="1155700" cy="1536700"/>
          </a:xfrm>
          <a:custGeom>
            <a:avLst/>
            <a:gdLst>
              <a:gd name="T0" fmla="*/ 1155700 w 728"/>
              <a:gd name="T1" fmla="*/ 1536700 h 968"/>
              <a:gd name="T2" fmla="*/ 431800 w 728"/>
              <a:gd name="T3" fmla="*/ 1270000 h 968"/>
              <a:gd name="T4" fmla="*/ 0 w 728"/>
              <a:gd name="T5" fmla="*/ 0 h 968"/>
              <a:gd name="T6" fmla="*/ 0 60000 65536"/>
              <a:gd name="T7" fmla="*/ 0 60000 65536"/>
              <a:gd name="T8" fmla="*/ 0 60000 65536"/>
              <a:gd name="T9" fmla="*/ 0 w 728"/>
              <a:gd name="T10" fmla="*/ 0 h 968"/>
              <a:gd name="T11" fmla="*/ 728 w 728"/>
              <a:gd name="T12" fmla="*/ 968 h 968"/>
            </a:gdLst>
            <a:ahLst/>
            <a:cxnLst>
              <a:cxn ang="T6">
                <a:pos x="T0" y="T1"/>
              </a:cxn>
              <a:cxn ang="T7">
                <a:pos x="T2" y="T3"/>
              </a:cxn>
              <a:cxn ang="T8">
                <a:pos x="T4" y="T5"/>
              </a:cxn>
            </a:cxnLst>
            <a:rect l="T9" t="T10" r="T11" b="T12"/>
            <a:pathLst>
              <a:path w="728" h="968">
                <a:moveTo>
                  <a:pt x="728" y="968"/>
                </a:moveTo>
                <a:lnTo>
                  <a:pt x="272" y="800"/>
                </a:lnTo>
                <a:lnTo>
                  <a:pt x="0" y="0"/>
                </a:lnTo>
              </a:path>
            </a:pathLst>
          </a:custGeom>
          <a:noFill/>
          <a:ln w="38100">
            <a:solidFill>
              <a:schemeClr val="tx1"/>
            </a:solidFill>
            <a:round/>
            <a:headEnd/>
            <a:tailEnd/>
          </a:ln>
        </p:spPr>
        <p:txBody>
          <a:bodyPr/>
          <a:lstStyle/>
          <a:p>
            <a:endParaRPr lang="en-NZ"/>
          </a:p>
        </p:txBody>
      </p:sp>
      <p:sp>
        <p:nvSpPr>
          <p:cNvPr id="324708" name="Text Box 100"/>
          <p:cNvSpPr txBox="1">
            <a:spLocks noChangeArrowheads="1"/>
          </p:cNvSpPr>
          <p:nvPr/>
        </p:nvSpPr>
        <p:spPr bwMode="auto">
          <a:xfrm>
            <a:off x="4937125" y="4926112"/>
            <a:ext cx="3806825" cy="771525"/>
          </a:xfrm>
          <a:prstGeom prst="rect">
            <a:avLst/>
          </a:prstGeom>
          <a:solidFill>
            <a:schemeClr val="accent1"/>
          </a:solidFill>
          <a:ln w="19050">
            <a:solidFill>
              <a:schemeClr val="tx1"/>
            </a:solidFill>
            <a:miter lim="800000"/>
            <a:headEnd/>
            <a:tailEnd/>
          </a:ln>
        </p:spPr>
        <p:txBody>
          <a:bodyPr>
            <a:spAutoFit/>
          </a:bodyPr>
          <a:lstStyle/>
          <a:p>
            <a:pPr>
              <a:lnSpc>
                <a:spcPct val="90000"/>
              </a:lnSpc>
            </a:pPr>
            <a:r>
              <a:rPr lang="en-US" sz="1200" b="1"/>
              <a:t>Explanation:</a:t>
            </a:r>
          </a:p>
          <a:p>
            <a:pPr>
              <a:lnSpc>
                <a:spcPct val="90000"/>
              </a:lnSpc>
            </a:pPr>
            <a:r>
              <a:rPr lang="en-US" sz="1200" b="1"/>
              <a:t>On-hand inventory balance = 17 + 150 – 30 = 137. The MPS quantity is needed to avoid a shortage of 30 – 17 = 13 chairs in week 2.</a:t>
            </a:r>
          </a:p>
        </p:txBody>
      </p:sp>
      <p:sp>
        <p:nvSpPr>
          <p:cNvPr id="324720" name="Line 112"/>
          <p:cNvSpPr>
            <a:spLocks noChangeShapeType="1"/>
          </p:cNvSpPr>
          <p:nvPr/>
        </p:nvSpPr>
        <p:spPr bwMode="auto">
          <a:xfrm flipV="1">
            <a:off x="2755900" y="4368899"/>
            <a:ext cx="254000" cy="533400"/>
          </a:xfrm>
          <a:prstGeom prst="line">
            <a:avLst/>
          </a:prstGeom>
          <a:noFill/>
          <a:ln w="38100">
            <a:solidFill>
              <a:schemeClr val="tx1"/>
            </a:solidFill>
            <a:round/>
            <a:headEnd/>
            <a:tailEnd/>
          </a:ln>
        </p:spPr>
        <p:txBody>
          <a:bodyPr/>
          <a:lstStyle/>
          <a:p>
            <a:endParaRPr lang="en-US"/>
          </a:p>
        </p:txBody>
      </p:sp>
      <p:sp>
        <p:nvSpPr>
          <p:cNvPr id="324707" name="Text Box 99"/>
          <p:cNvSpPr txBox="1">
            <a:spLocks noChangeArrowheads="1"/>
          </p:cNvSpPr>
          <p:nvPr/>
        </p:nvSpPr>
        <p:spPr bwMode="auto">
          <a:xfrm>
            <a:off x="709613" y="4949924"/>
            <a:ext cx="3898900" cy="771525"/>
          </a:xfrm>
          <a:prstGeom prst="rect">
            <a:avLst/>
          </a:prstGeom>
          <a:solidFill>
            <a:srgbClr val="FF7C80"/>
          </a:solidFill>
          <a:ln w="19050">
            <a:solidFill>
              <a:schemeClr val="tx1"/>
            </a:solidFill>
            <a:miter lim="800000"/>
            <a:headEnd/>
            <a:tailEnd/>
          </a:ln>
        </p:spPr>
        <p:txBody>
          <a:bodyPr>
            <a:spAutoFit/>
          </a:bodyPr>
          <a:lstStyle/>
          <a:p>
            <a:pPr>
              <a:lnSpc>
                <a:spcPct val="90000"/>
              </a:lnSpc>
            </a:pPr>
            <a:r>
              <a:rPr lang="en-US" sz="1200" b="1"/>
              <a:t>Explanation:</a:t>
            </a:r>
          </a:p>
          <a:p>
            <a:pPr>
              <a:lnSpc>
                <a:spcPct val="90000"/>
              </a:lnSpc>
            </a:pPr>
            <a:r>
              <a:rPr lang="en-US" sz="1200" b="1"/>
              <a:t>The time needed to assemble 150 chairs is 1 week. The assembly department must start assembling chairs in week 1 to have them ready by week 2.</a:t>
            </a:r>
          </a:p>
        </p:txBody>
      </p:sp>
      <p:sp>
        <p:nvSpPr>
          <p:cNvPr id="87" name="Rectangle 86"/>
          <p:cNvSpPr/>
          <p:nvPr/>
        </p:nvSpPr>
        <p:spPr>
          <a:xfrm>
            <a:off x="2730501" y="2887762"/>
            <a:ext cx="5994399" cy="3513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9985318"/>
      </p:ext>
    </p:extLst>
  </p:cSld>
  <p:clrMapOvr>
    <a:masterClrMapping/>
  </p:clrMapOvr>
  <p:transition spd="med">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par>
                          <p:cTn id="8" fill="hold">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324707"/>
                                        </p:tgtEl>
                                        <p:attrNameLst>
                                          <p:attrName>style.visibility</p:attrName>
                                        </p:attrNameLst>
                                      </p:cBhvr>
                                      <p:to>
                                        <p:strVal val="visible"/>
                                      </p:to>
                                    </p:set>
                                    <p:animEffect transition="in" filter="strips(downRight)">
                                      <p:cBhvr>
                                        <p:cTn id="11" dur="1000"/>
                                        <p:tgtEl>
                                          <p:spTgt spid="324707"/>
                                        </p:tgtEl>
                                      </p:cBhvr>
                                    </p:animEffect>
                                  </p:childTnLst>
                                </p:cTn>
                              </p:par>
                              <p:par>
                                <p:cTn id="12" presetID="18" presetClass="entr" presetSubtype="3" fill="hold" grpId="0" nodeType="withEffect">
                                  <p:stCondLst>
                                    <p:cond delay="1000"/>
                                  </p:stCondLst>
                                  <p:childTnLst>
                                    <p:set>
                                      <p:cBhvr>
                                        <p:cTn id="13" dur="1" fill="hold">
                                          <p:stCondLst>
                                            <p:cond delay="0"/>
                                          </p:stCondLst>
                                        </p:cTn>
                                        <p:tgtEl>
                                          <p:spTgt spid="324720"/>
                                        </p:tgtEl>
                                        <p:attrNameLst>
                                          <p:attrName>style.visibility</p:attrName>
                                        </p:attrNameLst>
                                      </p:cBhvr>
                                      <p:to>
                                        <p:strVal val="visible"/>
                                      </p:to>
                                    </p:set>
                                    <p:animEffect transition="in" filter="strips(upRight)">
                                      <p:cBhvr>
                                        <p:cTn id="14" dur="1000"/>
                                        <p:tgtEl>
                                          <p:spTgt spid="324720"/>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6" fill="hold" grpId="0" nodeType="clickEffect">
                                  <p:stCondLst>
                                    <p:cond delay="0"/>
                                  </p:stCondLst>
                                  <p:childTnLst>
                                    <p:set>
                                      <p:cBhvr>
                                        <p:cTn id="18" dur="1" fill="hold">
                                          <p:stCondLst>
                                            <p:cond delay="0"/>
                                          </p:stCondLst>
                                        </p:cTn>
                                        <p:tgtEl>
                                          <p:spTgt spid="324708"/>
                                        </p:tgtEl>
                                        <p:attrNameLst>
                                          <p:attrName>style.visibility</p:attrName>
                                        </p:attrNameLst>
                                      </p:cBhvr>
                                      <p:to>
                                        <p:strVal val="visible"/>
                                      </p:to>
                                    </p:set>
                                    <p:animEffect transition="in" filter="strips(downRight)">
                                      <p:cBhvr>
                                        <p:cTn id="19" dur="1000"/>
                                        <p:tgtEl>
                                          <p:spTgt spid="324708"/>
                                        </p:tgtEl>
                                      </p:cBhvr>
                                    </p:animEffect>
                                  </p:childTnLst>
                                </p:cTn>
                              </p:par>
                              <p:par>
                                <p:cTn id="20" presetID="18" presetClass="entr" presetSubtype="9" fill="hold" grpId="0" nodeType="withEffect">
                                  <p:stCondLst>
                                    <p:cond delay="0"/>
                                  </p:stCondLst>
                                  <p:childTnLst>
                                    <p:set>
                                      <p:cBhvr>
                                        <p:cTn id="21" dur="1" fill="hold">
                                          <p:stCondLst>
                                            <p:cond delay="0"/>
                                          </p:stCondLst>
                                        </p:cTn>
                                        <p:tgtEl>
                                          <p:spTgt spid="324715"/>
                                        </p:tgtEl>
                                        <p:attrNameLst>
                                          <p:attrName>style.visibility</p:attrName>
                                        </p:attrNameLst>
                                      </p:cBhvr>
                                      <p:to>
                                        <p:strVal val="visible"/>
                                      </p:to>
                                    </p:set>
                                    <p:animEffect transition="in" filter="strips(upLeft)">
                                      <p:cBhvr>
                                        <p:cTn id="22" dur="1000"/>
                                        <p:tgtEl>
                                          <p:spTgt spid="324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715" grpId="0" animBg="1"/>
      <p:bldP spid="324708" grpId="0" animBg="1"/>
      <p:bldP spid="324720" grpId="0" animBg="1"/>
      <p:bldP spid="32470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7755" name="Rectangle 11"/>
          <p:cNvSpPr>
            <a:spLocks noGrp="1" noChangeArrowheads="1"/>
          </p:cNvSpPr>
          <p:nvPr>
            <p:ph type="title"/>
          </p:nvPr>
        </p:nvSpPr>
        <p:spPr/>
        <p:txBody>
          <a:bodyPr/>
          <a:lstStyle/>
          <a:p>
            <a:pPr eaLnBrk="1" hangingPunct="1">
              <a:defRPr/>
            </a:pPr>
            <a:r>
              <a:rPr lang="en-US" sz="4000" dirty="0"/>
              <a:t>Resource Planning</a:t>
            </a:r>
          </a:p>
        </p:txBody>
      </p:sp>
      <p:sp>
        <p:nvSpPr>
          <p:cNvPr id="287756" name="Rectangle 12"/>
          <p:cNvSpPr>
            <a:spLocks noGrp="1" noChangeArrowheads="1"/>
          </p:cNvSpPr>
          <p:nvPr>
            <p:ph type="body" idx="1"/>
          </p:nvPr>
        </p:nvSpPr>
        <p:spPr>
          <a:xfrm>
            <a:off x="774700" y="1574800"/>
            <a:ext cx="7912100" cy="4200525"/>
          </a:xfrm>
        </p:spPr>
        <p:txBody>
          <a:bodyPr/>
          <a:lstStyle/>
          <a:p>
            <a:pPr eaLnBrk="1" hangingPunct="1"/>
            <a:r>
              <a:rPr lang="en-US"/>
              <a:t>At the heart of any organization</a:t>
            </a:r>
          </a:p>
          <a:p>
            <a:pPr eaLnBrk="1" hangingPunct="1"/>
            <a:endParaRPr lang="en-US"/>
          </a:p>
          <a:p>
            <a:pPr eaLnBrk="1" hangingPunct="1"/>
            <a:r>
              <a:rPr lang="en-US"/>
              <a:t>Starts with sales and operations plans and plans the input requirements</a:t>
            </a:r>
          </a:p>
          <a:p>
            <a:pPr eaLnBrk="1" hangingPunct="1"/>
            <a:endParaRPr lang="en-US"/>
          </a:p>
          <a:p>
            <a:pPr eaLnBrk="1" hangingPunct="1"/>
            <a:r>
              <a:rPr lang="en-US"/>
              <a:t>A process relative to the firm’s competitive priorities and an important part of managing supply chains</a:t>
            </a:r>
          </a:p>
        </p:txBody>
      </p:sp>
    </p:spTree>
    <p:extLst>
      <p:ext uri="{BB962C8B-B14F-4D97-AF65-F5344CB8AC3E}">
        <p14:creationId xmlns:p14="http://schemas.microsoft.com/office/powerpoint/2010/main" val="2219307230"/>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287756">
                                            <p:txEl>
                                              <p:pRg st="0" end="0"/>
                                            </p:txEl>
                                          </p:spTgt>
                                        </p:tgtEl>
                                        <p:attrNameLst>
                                          <p:attrName>style.visibility</p:attrName>
                                        </p:attrNameLst>
                                      </p:cBhvr>
                                      <p:to>
                                        <p:strVal val="visible"/>
                                      </p:to>
                                    </p:set>
                                    <p:animEffect transition="in" filter="strips(downRight)">
                                      <p:cBhvr>
                                        <p:cTn id="7" dur="1000"/>
                                        <p:tgtEl>
                                          <p:spTgt spid="2877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87756">
                                            <p:txEl>
                                              <p:pRg st="2" end="2"/>
                                            </p:txEl>
                                          </p:spTgt>
                                        </p:tgtEl>
                                        <p:attrNameLst>
                                          <p:attrName>style.visibility</p:attrName>
                                        </p:attrNameLst>
                                      </p:cBhvr>
                                      <p:to>
                                        <p:strVal val="visible"/>
                                      </p:to>
                                    </p:set>
                                    <p:animEffect transition="in" filter="strips(downRight)">
                                      <p:cBhvr>
                                        <p:cTn id="12" dur="1000"/>
                                        <p:tgtEl>
                                          <p:spTgt spid="28775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87756">
                                            <p:txEl>
                                              <p:pRg st="4" end="4"/>
                                            </p:txEl>
                                          </p:spTgt>
                                        </p:tgtEl>
                                        <p:attrNameLst>
                                          <p:attrName>style.visibility</p:attrName>
                                        </p:attrNameLst>
                                      </p:cBhvr>
                                      <p:to>
                                        <p:strVal val="visible"/>
                                      </p:to>
                                    </p:set>
                                    <p:animEffect transition="in" filter="strips(downRight)">
                                      <p:cBhvr>
                                        <p:cTn id="17" dur="1000"/>
                                        <p:tgtEl>
                                          <p:spTgt spid="28775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5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ChangeArrowheads="1"/>
          </p:cNvSpPr>
          <p:nvPr/>
        </p:nvSpPr>
        <p:spPr bwMode="auto">
          <a:xfrm>
            <a:off x="6934200" y="5778500"/>
            <a:ext cx="1790700" cy="685800"/>
          </a:xfrm>
          <a:prstGeom prst="rect">
            <a:avLst/>
          </a:prstGeom>
          <a:noFill/>
          <a:ln w="9525">
            <a:noFill/>
            <a:miter lim="800000"/>
            <a:headEnd/>
            <a:tailEnd/>
          </a:ln>
        </p:spPr>
        <p:txBody>
          <a:bodyPr/>
          <a:lstStyle/>
          <a:p>
            <a:pPr>
              <a:lnSpc>
                <a:spcPct val="90000"/>
              </a:lnSpc>
              <a:buClr>
                <a:srgbClr val="B20019"/>
              </a:buClr>
              <a:buFont typeface="Wingdings" pitchFamily="2" charset="2"/>
              <a:buNone/>
            </a:pPr>
            <a:r>
              <a:rPr lang="en-US" sz="1400" b="1" dirty="0">
                <a:solidFill>
                  <a:schemeClr val="tx2"/>
                </a:solidFill>
                <a:cs typeface="Arial" charset="0"/>
              </a:rPr>
              <a:t>MPS Record with </a:t>
            </a:r>
          </a:p>
          <a:p>
            <a:pPr>
              <a:lnSpc>
                <a:spcPct val="90000"/>
              </a:lnSpc>
              <a:buClr>
                <a:srgbClr val="B20019"/>
              </a:buClr>
              <a:buFont typeface="Wingdings" pitchFamily="2" charset="2"/>
              <a:buNone/>
            </a:pPr>
            <a:r>
              <a:rPr lang="en-US" sz="1400" b="1" dirty="0">
                <a:solidFill>
                  <a:schemeClr val="tx2"/>
                </a:solidFill>
                <a:cs typeface="Arial" charset="0"/>
              </a:rPr>
              <a:t>an ATP Row</a:t>
            </a:r>
          </a:p>
        </p:txBody>
      </p:sp>
      <p:grpSp>
        <p:nvGrpSpPr>
          <p:cNvPr id="2" name="Group 91"/>
          <p:cNvGrpSpPr>
            <a:grpSpLocks/>
          </p:cNvGrpSpPr>
          <p:nvPr/>
        </p:nvGrpSpPr>
        <p:grpSpPr bwMode="auto">
          <a:xfrm>
            <a:off x="1098550" y="985838"/>
            <a:ext cx="7389813" cy="4670425"/>
            <a:chOff x="692" y="621"/>
            <a:chExt cx="4655" cy="2942"/>
          </a:xfrm>
        </p:grpSpPr>
        <p:sp>
          <p:nvSpPr>
            <p:cNvPr id="23562" name="Rectangle 3"/>
            <p:cNvSpPr>
              <a:spLocks noChangeArrowheads="1"/>
            </p:cNvSpPr>
            <p:nvPr/>
          </p:nvSpPr>
          <p:spPr bwMode="auto">
            <a:xfrm>
              <a:off x="701" y="1114"/>
              <a:ext cx="1019" cy="2439"/>
            </a:xfrm>
            <a:prstGeom prst="rect">
              <a:avLst/>
            </a:prstGeom>
            <a:solidFill>
              <a:srgbClr val="F7D98F"/>
            </a:solidFill>
            <a:ln w="12700">
              <a:noFill/>
              <a:miter lim="800000"/>
              <a:headEnd/>
              <a:tailEnd/>
            </a:ln>
          </p:spPr>
          <p:txBody>
            <a:bodyPr wrap="none" anchor="ctr"/>
            <a:lstStyle/>
            <a:p>
              <a:endParaRPr lang="en-NZ"/>
            </a:p>
          </p:txBody>
        </p:sp>
        <p:sp>
          <p:nvSpPr>
            <p:cNvPr id="23563" name="Rectangle 4"/>
            <p:cNvSpPr>
              <a:spLocks noChangeArrowheads="1"/>
            </p:cNvSpPr>
            <p:nvPr/>
          </p:nvSpPr>
          <p:spPr bwMode="auto">
            <a:xfrm>
              <a:off x="694" y="635"/>
              <a:ext cx="4644" cy="492"/>
            </a:xfrm>
            <a:prstGeom prst="rect">
              <a:avLst/>
            </a:prstGeom>
            <a:solidFill>
              <a:srgbClr val="F7D98F"/>
            </a:solidFill>
            <a:ln w="12700">
              <a:noFill/>
              <a:miter lim="800000"/>
              <a:headEnd/>
              <a:tailEnd/>
            </a:ln>
          </p:spPr>
          <p:txBody>
            <a:bodyPr wrap="none" anchor="ctr"/>
            <a:lstStyle/>
            <a:p>
              <a:endParaRPr lang="en-NZ"/>
            </a:p>
          </p:txBody>
        </p:sp>
        <p:sp>
          <p:nvSpPr>
            <p:cNvPr id="23564" name="Rectangle 5"/>
            <p:cNvSpPr>
              <a:spLocks noChangeArrowheads="1"/>
            </p:cNvSpPr>
            <p:nvPr/>
          </p:nvSpPr>
          <p:spPr bwMode="auto">
            <a:xfrm>
              <a:off x="1712" y="1127"/>
              <a:ext cx="3628" cy="2425"/>
            </a:xfrm>
            <a:prstGeom prst="rect">
              <a:avLst/>
            </a:prstGeom>
            <a:solidFill>
              <a:srgbClr val="FAECC3"/>
            </a:solidFill>
            <a:ln w="12700">
              <a:noFill/>
              <a:miter lim="800000"/>
              <a:headEnd/>
              <a:tailEnd/>
            </a:ln>
          </p:spPr>
          <p:txBody>
            <a:bodyPr wrap="none" anchor="ctr"/>
            <a:lstStyle/>
            <a:p>
              <a:endParaRPr lang="en-NZ"/>
            </a:p>
          </p:txBody>
        </p:sp>
        <p:sp>
          <p:nvSpPr>
            <p:cNvPr id="23565" name="Line 6"/>
            <p:cNvSpPr>
              <a:spLocks noChangeShapeType="1"/>
            </p:cNvSpPr>
            <p:nvPr/>
          </p:nvSpPr>
          <p:spPr bwMode="auto">
            <a:xfrm>
              <a:off x="3538" y="942"/>
              <a:ext cx="0" cy="2615"/>
            </a:xfrm>
            <a:prstGeom prst="line">
              <a:avLst/>
            </a:prstGeom>
            <a:noFill/>
            <a:ln w="25400">
              <a:solidFill>
                <a:srgbClr val="000000"/>
              </a:solidFill>
              <a:round/>
              <a:headEnd/>
              <a:tailEnd/>
            </a:ln>
          </p:spPr>
          <p:txBody>
            <a:bodyPr wrap="none" anchor="ctr"/>
            <a:lstStyle/>
            <a:p>
              <a:endParaRPr lang="en-US"/>
            </a:p>
          </p:txBody>
        </p:sp>
        <p:sp>
          <p:nvSpPr>
            <p:cNvPr id="23566" name="Line 7"/>
            <p:cNvSpPr>
              <a:spLocks noChangeShapeType="1"/>
            </p:cNvSpPr>
            <p:nvPr/>
          </p:nvSpPr>
          <p:spPr bwMode="auto">
            <a:xfrm>
              <a:off x="2632" y="1124"/>
              <a:ext cx="0" cy="2423"/>
            </a:xfrm>
            <a:prstGeom prst="line">
              <a:avLst/>
            </a:prstGeom>
            <a:noFill/>
            <a:ln w="25400">
              <a:solidFill>
                <a:srgbClr val="000000"/>
              </a:solidFill>
              <a:round/>
              <a:headEnd/>
              <a:tailEnd/>
            </a:ln>
          </p:spPr>
          <p:txBody>
            <a:bodyPr wrap="none" anchor="ctr"/>
            <a:lstStyle/>
            <a:p>
              <a:endParaRPr lang="en-US"/>
            </a:p>
          </p:txBody>
        </p:sp>
        <p:sp>
          <p:nvSpPr>
            <p:cNvPr id="23567" name="Line 8"/>
            <p:cNvSpPr>
              <a:spLocks noChangeShapeType="1"/>
            </p:cNvSpPr>
            <p:nvPr/>
          </p:nvSpPr>
          <p:spPr bwMode="auto">
            <a:xfrm>
              <a:off x="4438" y="1130"/>
              <a:ext cx="0" cy="2433"/>
            </a:xfrm>
            <a:prstGeom prst="line">
              <a:avLst/>
            </a:prstGeom>
            <a:noFill/>
            <a:ln w="25400">
              <a:solidFill>
                <a:srgbClr val="000000"/>
              </a:solidFill>
              <a:round/>
              <a:headEnd/>
              <a:tailEnd/>
            </a:ln>
          </p:spPr>
          <p:txBody>
            <a:bodyPr wrap="none" anchor="ctr"/>
            <a:lstStyle/>
            <a:p>
              <a:endParaRPr lang="en-US"/>
            </a:p>
          </p:txBody>
        </p:sp>
        <p:sp>
          <p:nvSpPr>
            <p:cNvPr id="23568" name="Line 9"/>
            <p:cNvSpPr>
              <a:spLocks noChangeShapeType="1"/>
            </p:cNvSpPr>
            <p:nvPr/>
          </p:nvSpPr>
          <p:spPr bwMode="auto">
            <a:xfrm>
              <a:off x="3989" y="1130"/>
              <a:ext cx="0" cy="2421"/>
            </a:xfrm>
            <a:prstGeom prst="line">
              <a:avLst/>
            </a:prstGeom>
            <a:noFill/>
            <a:ln w="25400">
              <a:solidFill>
                <a:srgbClr val="000000"/>
              </a:solidFill>
              <a:round/>
              <a:headEnd/>
              <a:tailEnd/>
            </a:ln>
          </p:spPr>
          <p:txBody>
            <a:bodyPr wrap="none" anchor="ctr"/>
            <a:lstStyle/>
            <a:p>
              <a:endParaRPr lang="en-US"/>
            </a:p>
          </p:txBody>
        </p:sp>
        <p:sp>
          <p:nvSpPr>
            <p:cNvPr id="23569" name="Line 10"/>
            <p:cNvSpPr>
              <a:spLocks noChangeShapeType="1"/>
            </p:cNvSpPr>
            <p:nvPr/>
          </p:nvSpPr>
          <p:spPr bwMode="auto">
            <a:xfrm>
              <a:off x="3088" y="1129"/>
              <a:ext cx="0" cy="2422"/>
            </a:xfrm>
            <a:prstGeom prst="line">
              <a:avLst/>
            </a:prstGeom>
            <a:noFill/>
            <a:ln w="25400">
              <a:solidFill>
                <a:srgbClr val="000000"/>
              </a:solidFill>
              <a:round/>
              <a:headEnd/>
              <a:tailEnd/>
            </a:ln>
          </p:spPr>
          <p:txBody>
            <a:bodyPr wrap="none" anchor="ctr"/>
            <a:lstStyle/>
            <a:p>
              <a:endParaRPr lang="en-US"/>
            </a:p>
          </p:txBody>
        </p:sp>
        <p:sp>
          <p:nvSpPr>
            <p:cNvPr id="23570" name="Line 11"/>
            <p:cNvSpPr>
              <a:spLocks noChangeShapeType="1"/>
            </p:cNvSpPr>
            <p:nvPr/>
          </p:nvSpPr>
          <p:spPr bwMode="auto">
            <a:xfrm>
              <a:off x="4887" y="1124"/>
              <a:ext cx="0" cy="2421"/>
            </a:xfrm>
            <a:prstGeom prst="line">
              <a:avLst/>
            </a:prstGeom>
            <a:noFill/>
            <a:ln w="25400">
              <a:solidFill>
                <a:srgbClr val="000000"/>
              </a:solidFill>
              <a:round/>
              <a:headEnd/>
              <a:tailEnd/>
            </a:ln>
          </p:spPr>
          <p:txBody>
            <a:bodyPr wrap="none" anchor="ctr"/>
            <a:lstStyle/>
            <a:p>
              <a:endParaRPr lang="en-US"/>
            </a:p>
          </p:txBody>
        </p:sp>
        <p:sp>
          <p:nvSpPr>
            <p:cNvPr id="23571" name="Line 12"/>
            <p:cNvSpPr>
              <a:spLocks noChangeShapeType="1"/>
            </p:cNvSpPr>
            <p:nvPr/>
          </p:nvSpPr>
          <p:spPr bwMode="auto">
            <a:xfrm flipH="1">
              <a:off x="2176" y="1127"/>
              <a:ext cx="7" cy="2423"/>
            </a:xfrm>
            <a:prstGeom prst="line">
              <a:avLst/>
            </a:prstGeom>
            <a:noFill/>
            <a:ln w="25400">
              <a:solidFill>
                <a:srgbClr val="000000"/>
              </a:solidFill>
              <a:round/>
              <a:headEnd/>
              <a:tailEnd/>
            </a:ln>
          </p:spPr>
          <p:txBody>
            <a:bodyPr wrap="none" anchor="ctr"/>
            <a:lstStyle/>
            <a:p>
              <a:endParaRPr lang="en-US"/>
            </a:p>
          </p:txBody>
        </p:sp>
        <p:sp>
          <p:nvSpPr>
            <p:cNvPr id="23572" name="Freeform 13"/>
            <p:cNvSpPr>
              <a:spLocks/>
            </p:cNvSpPr>
            <p:nvPr/>
          </p:nvSpPr>
          <p:spPr bwMode="auto">
            <a:xfrm>
              <a:off x="1715" y="933"/>
              <a:ext cx="3624" cy="2616"/>
            </a:xfrm>
            <a:custGeom>
              <a:avLst/>
              <a:gdLst>
                <a:gd name="T0" fmla="*/ 0 w 3608"/>
                <a:gd name="T1" fmla="*/ 2615 h 2696"/>
                <a:gd name="T2" fmla="*/ 0 w 3608"/>
                <a:gd name="T3" fmla="*/ 0 h 2696"/>
                <a:gd name="T4" fmla="*/ 3623 w 3608"/>
                <a:gd name="T5" fmla="*/ 0 h 2696"/>
                <a:gd name="T6" fmla="*/ 0 60000 65536"/>
                <a:gd name="T7" fmla="*/ 0 60000 65536"/>
                <a:gd name="T8" fmla="*/ 0 60000 65536"/>
                <a:gd name="T9" fmla="*/ 0 w 3608"/>
                <a:gd name="T10" fmla="*/ 0 h 2696"/>
                <a:gd name="T11" fmla="*/ 3608 w 3608"/>
                <a:gd name="T12" fmla="*/ 2696 h 2696"/>
              </a:gdLst>
              <a:ahLst/>
              <a:cxnLst>
                <a:cxn ang="T6">
                  <a:pos x="T0" y="T1"/>
                </a:cxn>
                <a:cxn ang="T7">
                  <a:pos x="T2" y="T3"/>
                </a:cxn>
                <a:cxn ang="T8">
                  <a:pos x="T4" y="T5"/>
                </a:cxn>
              </a:cxnLst>
              <a:rect l="T9" t="T10" r="T11" b="T12"/>
              <a:pathLst>
                <a:path w="3608" h="2696">
                  <a:moveTo>
                    <a:pt x="0" y="2695"/>
                  </a:moveTo>
                  <a:lnTo>
                    <a:pt x="0" y="0"/>
                  </a:lnTo>
                  <a:lnTo>
                    <a:pt x="3607" y="0"/>
                  </a:lnTo>
                </a:path>
              </a:pathLst>
            </a:custGeom>
            <a:noFill/>
            <a:ln w="25400" cap="rnd">
              <a:solidFill>
                <a:srgbClr val="000000"/>
              </a:solidFill>
              <a:round/>
              <a:headEnd/>
              <a:tailEnd/>
            </a:ln>
          </p:spPr>
          <p:txBody>
            <a:bodyPr/>
            <a:lstStyle/>
            <a:p>
              <a:endParaRPr lang="en-NZ"/>
            </a:p>
          </p:txBody>
        </p:sp>
        <p:sp>
          <p:nvSpPr>
            <p:cNvPr id="23573" name="Line 14"/>
            <p:cNvSpPr>
              <a:spLocks noChangeShapeType="1"/>
            </p:cNvSpPr>
            <p:nvPr/>
          </p:nvSpPr>
          <p:spPr bwMode="auto">
            <a:xfrm flipV="1">
              <a:off x="692" y="3060"/>
              <a:ext cx="4655" cy="8"/>
            </a:xfrm>
            <a:prstGeom prst="line">
              <a:avLst/>
            </a:prstGeom>
            <a:noFill/>
            <a:ln w="25400">
              <a:solidFill>
                <a:srgbClr val="000000"/>
              </a:solidFill>
              <a:round/>
              <a:headEnd/>
              <a:tailEnd/>
            </a:ln>
          </p:spPr>
          <p:txBody>
            <a:bodyPr wrap="none" anchor="ctr"/>
            <a:lstStyle/>
            <a:p>
              <a:endParaRPr lang="en-US"/>
            </a:p>
          </p:txBody>
        </p:sp>
        <p:sp>
          <p:nvSpPr>
            <p:cNvPr id="23574" name="Line 15"/>
            <p:cNvSpPr>
              <a:spLocks noChangeShapeType="1"/>
            </p:cNvSpPr>
            <p:nvPr/>
          </p:nvSpPr>
          <p:spPr bwMode="auto">
            <a:xfrm>
              <a:off x="711" y="1631"/>
              <a:ext cx="4624" cy="0"/>
            </a:xfrm>
            <a:prstGeom prst="line">
              <a:avLst/>
            </a:prstGeom>
            <a:noFill/>
            <a:ln w="25400">
              <a:solidFill>
                <a:srgbClr val="000000"/>
              </a:solidFill>
              <a:round/>
              <a:headEnd/>
              <a:tailEnd/>
            </a:ln>
          </p:spPr>
          <p:txBody>
            <a:bodyPr wrap="none" anchor="ctr"/>
            <a:lstStyle/>
            <a:p>
              <a:endParaRPr lang="en-US"/>
            </a:p>
          </p:txBody>
        </p:sp>
        <p:sp>
          <p:nvSpPr>
            <p:cNvPr id="23575" name="Line 16"/>
            <p:cNvSpPr>
              <a:spLocks noChangeShapeType="1"/>
            </p:cNvSpPr>
            <p:nvPr/>
          </p:nvSpPr>
          <p:spPr bwMode="auto">
            <a:xfrm>
              <a:off x="704" y="1999"/>
              <a:ext cx="4631" cy="0"/>
            </a:xfrm>
            <a:prstGeom prst="line">
              <a:avLst/>
            </a:prstGeom>
            <a:noFill/>
            <a:ln w="25400">
              <a:solidFill>
                <a:srgbClr val="000000"/>
              </a:solidFill>
              <a:round/>
              <a:headEnd/>
              <a:tailEnd/>
            </a:ln>
          </p:spPr>
          <p:txBody>
            <a:bodyPr wrap="none" anchor="ctr"/>
            <a:lstStyle/>
            <a:p>
              <a:endParaRPr lang="en-US"/>
            </a:p>
          </p:txBody>
        </p:sp>
        <p:sp>
          <p:nvSpPr>
            <p:cNvPr id="23576" name="Line 17"/>
            <p:cNvSpPr>
              <a:spLocks noChangeShapeType="1"/>
            </p:cNvSpPr>
            <p:nvPr/>
          </p:nvSpPr>
          <p:spPr bwMode="auto">
            <a:xfrm>
              <a:off x="711" y="2471"/>
              <a:ext cx="4621" cy="0"/>
            </a:xfrm>
            <a:prstGeom prst="line">
              <a:avLst/>
            </a:prstGeom>
            <a:noFill/>
            <a:ln w="25400">
              <a:solidFill>
                <a:srgbClr val="000000"/>
              </a:solidFill>
              <a:round/>
              <a:headEnd/>
              <a:tailEnd/>
            </a:ln>
          </p:spPr>
          <p:txBody>
            <a:bodyPr wrap="none" anchor="ctr"/>
            <a:lstStyle/>
            <a:p>
              <a:endParaRPr lang="en-US"/>
            </a:p>
          </p:txBody>
        </p:sp>
        <p:sp>
          <p:nvSpPr>
            <p:cNvPr id="23577" name="Line 18"/>
            <p:cNvSpPr>
              <a:spLocks noChangeShapeType="1"/>
            </p:cNvSpPr>
            <p:nvPr/>
          </p:nvSpPr>
          <p:spPr bwMode="auto">
            <a:xfrm>
              <a:off x="705" y="2761"/>
              <a:ext cx="4625" cy="0"/>
            </a:xfrm>
            <a:prstGeom prst="line">
              <a:avLst/>
            </a:prstGeom>
            <a:noFill/>
            <a:ln w="25400">
              <a:solidFill>
                <a:srgbClr val="000000"/>
              </a:solidFill>
              <a:round/>
              <a:headEnd/>
              <a:tailEnd/>
            </a:ln>
          </p:spPr>
          <p:txBody>
            <a:bodyPr wrap="none" anchor="ctr"/>
            <a:lstStyle/>
            <a:p>
              <a:endParaRPr lang="en-US"/>
            </a:p>
          </p:txBody>
        </p:sp>
        <p:sp>
          <p:nvSpPr>
            <p:cNvPr id="23578" name="Line 19"/>
            <p:cNvSpPr>
              <a:spLocks noChangeShapeType="1"/>
            </p:cNvSpPr>
            <p:nvPr/>
          </p:nvSpPr>
          <p:spPr bwMode="auto">
            <a:xfrm>
              <a:off x="709" y="1383"/>
              <a:ext cx="4629" cy="0"/>
            </a:xfrm>
            <a:prstGeom prst="line">
              <a:avLst/>
            </a:prstGeom>
            <a:noFill/>
            <a:ln w="25400">
              <a:solidFill>
                <a:srgbClr val="000000"/>
              </a:solidFill>
              <a:round/>
              <a:headEnd/>
              <a:tailEnd/>
            </a:ln>
          </p:spPr>
          <p:txBody>
            <a:bodyPr wrap="none" anchor="ctr"/>
            <a:lstStyle/>
            <a:p>
              <a:endParaRPr lang="en-US"/>
            </a:p>
          </p:txBody>
        </p:sp>
        <p:sp>
          <p:nvSpPr>
            <p:cNvPr id="23579" name="Line 20"/>
            <p:cNvSpPr>
              <a:spLocks noChangeShapeType="1"/>
            </p:cNvSpPr>
            <p:nvPr/>
          </p:nvSpPr>
          <p:spPr bwMode="auto">
            <a:xfrm>
              <a:off x="1708" y="1126"/>
              <a:ext cx="3627" cy="0"/>
            </a:xfrm>
            <a:prstGeom prst="line">
              <a:avLst/>
            </a:prstGeom>
            <a:noFill/>
            <a:ln w="25400">
              <a:solidFill>
                <a:srgbClr val="000000"/>
              </a:solidFill>
              <a:round/>
              <a:headEnd/>
              <a:tailEnd/>
            </a:ln>
          </p:spPr>
          <p:txBody>
            <a:bodyPr wrap="none" anchor="ctr"/>
            <a:lstStyle/>
            <a:p>
              <a:endParaRPr lang="en-US"/>
            </a:p>
          </p:txBody>
        </p:sp>
        <p:sp>
          <p:nvSpPr>
            <p:cNvPr id="23580" name="Rectangle 21"/>
            <p:cNvSpPr>
              <a:spLocks noChangeArrowheads="1"/>
            </p:cNvSpPr>
            <p:nvPr/>
          </p:nvSpPr>
          <p:spPr bwMode="auto">
            <a:xfrm>
              <a:off x="773" y="621"/>
              <a:ext cx="1196" cy="286"/>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Item: Ladder-back chair</a:t>
              </a:r>
            </a:p>
            <a:p>
              <a:pPr defTabSz="762000" eaLnBrk="0" hangingPunct="0"/>
              <a:endParaRPr lang="en-US" sz="1200" b="1">
                <a:solidFill>
                  <a:srgbClr val="000000"/>
                </a:solidFill>
              </a:endParaRPr>
            </a:p>
          </p:txBody>
        </p:sp>
        <p:sp>
          <p:nvSpPr>
            <p:cNvPr id="23581" name="Rectangle 22"/>
            <p:cNvSpPr>
              <a:spLocks noChangeArrowheads="1"/>
            </p:cNvSpPr>
            <p:nvPr/>
          </p:nvSpPr>
          <p:spPr bwMode="auto">
            <a:xfrm>
              <a:off x="3889" y="629"/>
              <a:ext cx="1160" cy="286"/>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Order Policy: 150 units</a:t>
              </a:r>
            </a:p>
            <a:p>
              <a:pPr defTabSz="762000" eaLnBrk="0" hangingPunct="0"/>
              <a:r>
                <a:rPr lang="en-US" sz="1200" b="1">
                  <a:solidFill>
                    <a:srgbClr val="000000"/>
                  </a:solidFill>
                </a:rPr>
                <a:t>Lead Time: 1 week</a:t>
              </a:r>
            </a:p>
          </p:txBody>
        </p:sp>
        <p:sp>
          <p:nvSpPr>
            <p:cNvPr id="23582" name="Rectangle 23"/>
            <p:cNvSpPr>
              <a:spLocks noChangeArrowheads="1"/>
            </p:cNvSpPr>
            <p:nvPr/>
          </p:nvSpPr>
          <p:spPr bwMode="auto">
            <a:xfrm>
              <a:off x="1870" y="1172"/>
              <a:ext cx="167"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1</a:t>
              </a:r>
            </a:p>
          </p:txBody>
        </p:sp>
        <p:sp>
          <p:nvSpPr>
            <p:cNvPr id="23583" name="Rectangle 24"/>
            <p:cNvSpPr>
              <a:spLocks noChangeArrowheads="1"/>
            </p:cNvSpPr>
            <p:nvPr/>
          </p:nvSpPr>
          <p:spPr bwMode="auto">
            <a:xfrm>
              <a:off x="2323" y="1172"/>
              <a:ext cx="167"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2</a:t>
              </a:r>
            </a:p>
          </p:txBody>
        </p:sp>
        <p:sp>
          <p:nvSpPr>
            <p:cNvPr id="23584" name="Rectangle 25"/>
            <p:cNvSpPr>
              <a:spLocks noChangeArrowheads="1"/>
            </p:cNvSpPr>
            <p:nvPr/>
          </p:nvSpPr>
          <p:spPr bwMode="auto">
            <a:xfrm>
              <a:off x="2774" y="1172"/>
              <a:ext cx="167"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3</a:t>
              </a:r>
            </a:p>
          </p:txBody>
        </p:sp>
        <p:sp>
          <p:nvSpPr>
            <p:cNvPr id="23585" name="Rectangle 26"/>
            <p:cNvSpPr>
              <a:spLocks noChangeArrowheads="1"/>
            </p:cNvSpPr>
            <p:nvPr/>
          </p:nvSpPr>
          <p:spPr bwMode="auto">
            <a:xfrm>
              <a:off x="3229" y="1172"/>
              <a:ext cx="167"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4</a:t>
              </a:r>
            </a:p>
          </p:txBody>
        </p:sp>
        <p:sp>
          <p:nvSpPr>
            <p:cNvPr id="23586" name="Rectangle 27"/>
            <p:cNvSpPr>
              <a:spLocks noChangeArrowheads="1"/>
            </p:cNvSpPr>
            <p:nvPr/>
          </p:nvSpPr>
          <p:spPr bwMode="auto">
            <a:xfrm>
              <a:off x="3679" y="1172"/>
              <a:ext cx="167"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5</a:t>
              </a:r>
            </a:p>
          </p:txBody>
        </p:sp>
        <p:sp>
          <p:nvSpPr>
            <p:cNvPr id="23587" name="Rectangle 28"/>
            <p:cNvSpPr>
              <a:spLocks noChangeArrowheads="1"/>
            </p:cNvSpPr>
            <p:nvPr/>
          </p:nvSpPr>
          <p:spPr bwMode="auto">
            <a:xfrm>
              <a:off x="4132" y="1172"/>
              <a:ext cx="167"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6</a:t>
              </a:r>
            </a:p>
          </p:txBody>
        </p:sp>
        <p:sp>
          <p:nvSpPr>
            <p:cNvPr id="23588" name="Rectangle 29"/>
            <p:cNvSpPr>
              <a:spLocks noChangeArrowheads="1"/>
            </p:cNvSpPr>
            <p:nvPr/>
          </p:nvSpPr>
          <p:spPr bwMode="auto">
            <a:xfrm>
              <a:off x="4579" y="1172"/>
              <a:ext cx="167"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7</a:t>
              </a:r>
            </a:p>
          </p:txBody>
        </p:sp>
        <p:sp>
          <p:nvSpPr>
            <p:cNvPr id="23589" name="Rectangle 30"/>
            <p:cNvSpPr>
              <a:spLocks noChangeArrowheads="1"/>
            </p:cNvSpPr>
            <p:nvPr/>
          </p:nvSpPr>
          <p:spPr bwMode="auto">
            <a:xfrm>
              <a:off x="5028" y="1172"/>
              <a:ext cx="167"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8</a:t>
              </a:r>
            </a:p>
          </p:txBody>
        </p:sp>
        <p:sp>
          <p:nvSpPr>
            <p:cNvPr id="23590" name="Text Box 31"/>
            <p:cNvSpPr txBox="1">
              <a:spLocks noChangeArrowheads="1"/>
            </p:cNvSpPr>
            <p:nvPr/>
          </p:nvSpPr>
          <p:spPr bwMode="auto">
            <a:xfrm>
              <a:off x="2351" y="935"/>
              <a:ext cx="335" cy="173"/>
            </a:xfrm>
            <a:prstGeom prst="rect">
              <a:avLst/>
            </a:prstGeom>
            <a:noFill/>
            <a:ln w="12700">
              <a:noFill/>
              <a:miter lim="800000"/>
              <a:headEnd/>
              <a:tailEnd/>
            </a:ln>
          </p:spPr>
          <p:txBody>
            <a:bodyPr wrap="none">
              <a:spAutoFit/>
            </a:bodyPr>
            <a:lstStyle/>
            <a:p>
              <a:pPr defTabSz="762000" eaLnBrk="0" hangingPunct="0"/>
              <a:r>
                <a:rPr lang="en-US" sz="1200" b="1">
                  <a:solidFill>
                    <a:srgbClr val="000000"/>
                  </a:solidFill>
                </a:rPr>
                <a:t>April</a:t>
              </a:r>
            </a:p>
          </p:txBody>
        </p:sp>
        <p:sp>
          <p:nvSpPr>
            <p:cNvPr id="23591" name="Rectangle 32"/>
            <p:cNvSpPr>
              <a:spLocks noChangeArrowheads="1"/>
            </p:cNvSpPr>
            <p:nvPr/>
          </p:nvSpPr>
          <p:spPr bwMode="auto">
            <a:xfrm>
              <a:off x="703" y="634"/>
              <a:ext cx="4635" cy="2927"/>
            </a:xfrm>
            <a:prstGeom prst="rect">
              <a:avLst/>
            </a:prstGeom>
            <a:noFill/>
            <a:ln w="25400">
              <a:solidFill>
                <a:srgbClr val="000000"/>
              </a:solidFill>
              <a:miter lim="800000"/>
              <a:headEnd/>
              <a:tailEnd/>
            </a:ln>
          </p:spPr>
          <p:txBody>
            <a:bodyPr wrap="none" anchor="ctr"/>
            <a:lstStyle/>
            <a:p>
              <a:endParaRPr lang="en-NZ"/>
            </a:p>
          </p:txBody>
        </p:sp>
        <p:sp>
          <p:nvSpPr>
            <p:cNvPr id="23592" name="Rectangle 33"/>
            <p:cNvSpPr>
              <a:spLocks noChangeArrowheads="1"/>
            </p:cNvSpPr>
            <p:nvPr/>
          </p:nvSpPr>
          <p:spPr bwMode="auto">
            <a:xfrm>
              <a:off x="710" y="1413"/>
              <a:ext cx="862" cy="171"/>
            </a:xfrm>
            <a:prstGeom prst="rect">
              <a:avLst/>
            </a:prstGeom>
            <a:noFill/>
            <a:ln w="12700">
              <a:noFill/>
              <a:miter lim="800000"/>
              <a:headEnd/>
              <a:tailEnd/>
            </a:ln>
          </p:spPr>
          <p:txBody>
            <a:bodyPr lIns="90487" tIns="44450" rIns="90487" bIns="44450">
              <a:spAutoFit/>
            </a:bodyPr>
            <a:lstStyle/>
            <a:p>
              <a:pPr defTabSz="762000" eaLnBrk="0" hangingPunct="0"/>
              <a:r>
                <a:rPr lang="en-US" sz="1200" b="1">
                  <a:solidFill>
                    <a:srgbClr val="000000"/>
                  </a:solidFill>
                </a:rPr>
                <a:t> Forecast</a:t>
              </a:r>
            </a:p>
          </p:txBody>
        </p:sp>
        <p:sp>
          <p:nvSpPr>
            <p:cNvPr id="23593" name="Text Box 34"/>
            <p:cNvSpPr txBox="1">
              <a:spLocks noChangeArrowheads="1"/>
            </p:cNvSpPr>
            <p:nvPr/>
          </p:nvSpPr>
          <p:spPr bwMode="auto">
            <a:xfrm>
              <a:off x="710" y="1660"/>
              <a:ext cx="941" cy="288"/>
            </a:xfrm>
            <a:prstGeom prst="rect">
              <a:avLst/>
            </a:prstGeom>
            <a:noFill/>
            <a:ln w="12700">
              <a:noFill/>
              <a:miter lim="800000"/>
              <a:headEnd/>
              <a:tailEnd/>
            </a:ln>
          </p:spPr>
          <p:txBody>
            <a:bodyPr>
              <a:spAutoFit/>
            </a:bodyPr>
            <a:lstStyle/>
            <a:p>
              <a:pPr defTabSz="762000" eaLnBrk="0" hangingPunct="0"/>
              <a:r>
                <a:rPr lang="en-US" sz="1200" b="1">
                  <a:solidFill>
                    <a:srgbClr val="000000"/>
                  </a:solidFill>
                </a:rPr>
                <a:t>Customer</a:t>
              </a:r>
              <a:br>
                <a:rPr lang="en-US" sz="1200" b="1">
                  <a:solidFill>
                    <a:srgbClr val="000000"/>
                  </a:solidFill>
                </a:rPr>
              </a:br>
              <a:r>
                <a:rPr lang="en-US" sz="1200" b="1">
                  <a:solidFill>
                    <a:srgbClr val="000000"/>
                  </a:solidFill>
                </a:rPr>
                <a:t>orders booked</a:t>
              </a:r>
            </a:p>
          </p:txBody>
        </p:sp>
        <p:sp>
          <p:nvSpPr>
            <p:cNvPr id="23594" name="Text Box 35"/>
            <p:cNvSpPr txBox="1">
              <a:spLocks noChangeArrowheads="1"/>
            </p:cNvSpPr>
            <p:nvPr/>
          </p:nvSpPr>
          <p:spPr bwMode="auto">
            <a:xfrm>
              <a:off x="710" y="2027"/>
              <a:ext cx="630" cy="403"/>
            </a:xfrm>
            <a:prstGeom prst="rect">
              <a:avLst/>
            </a:prstGeom>
            <a:noFill/>
            <a:ln w="12700">
              <a:noFill/>
              <a:miter lim="800000"/>
              <a:headEnd/>
              <a:tailEnd/>
            </a:ln>
          </p:spPr>
          <p:txBody>
            <a:bodyPr>
              <a:spAutoFit/>
            </a:bodyPr>
            <a:lstStyle/>
            <a:p>
              <a:pPr defTabSz="762000" eaLnBrk="0" hangingPunct="0"/>
              <a:r>
                <a:rPr lang="en-US" sz="1200" b="1">
                  <a:solidFill>
                    <a:srgbClr val="000000"/>
                  </a:solidFill>
                </a:rPr>
                <a:t>Projected on-hand inventory</a:t>
              </a:r>
            </a:p>
          </p:txBody>
        </p:sp>
        <p:sp>
          <p:nvSpPr>
            <p:cNvPr id="23595" name="Text Box 36"/>
            <p:cNvSpPr txBox="1">
              <a:spLocks noChangeArrowheads="1"/>
            </p:cNvSpPr>
            <p:nvPr/>
          </p:nvSpPr>
          <p:spPr bwMode="auto">
            <a:xfrm>
              <a:off x="710" y="2530"/>
              <a:ext cx="863" cy="173"/>
            </a:xfrm>
            <a:prstGeom prst="rect">
              <a:avLst/>
            </a:prstGeom>
            <a:noFill/>
            <a:ln w="12700">
              <a:noFill/>
              <a:miter lim="800000"/>
              <a:headEnd/>
              <a:tailEnd/>
            </a:ln>
          </p:spPr>
          <p:txBody>
            <a:bodyPr>
              <a:spAutoFit/>
            </a:bodyPr>
            <a:lstStyle/>
            <a:p>
              <a:pPr defTabSz="762000" eaLnBrk="0" hangingPunct="0"/>
              <a:r>
                <a:rPr lang="en-US" sz="1200" b="1">
                  <a:solidFill>
                    <a:srgbClr val="000000"/>
                  </a:solidFill>
                </a:rPr>
                <a:t>MPS quantity</a:t>
              </a:r>
            </a:p>
          </p:txBody>
        </p:sp>
        <p:sp>
          <p:nvSpPr>
            <p:cNvPr id="23596" name="Text Box 37"/>
            <p:cNvSpPr txBox="1">
              <a:spLocks noChangeArrowheads="1"/>
            </p:cNvSpPr>
            <p:nvPr/>
          </p:nvSpPr>
          <p:spPr bwMode="auto">
            <a:xfrm>
              <a:off x="710" y="2817"/>
              <a:ext cx="905" cy="173"/>
            </a:xfrm>
            <a:prstGeom prst="rect">
              <a:avLst/>
            </a:prstGeom>
            <a:noFill/>
            <a:ln w="12700">
              <a:noFill/>
              <a:miter lim="800000"/>
              <a:headEnd/>
              <a:tailEnd/>
            </a:ln>
          </p:spPr>
          <p:txBody>
            <a:bodyPr>
              <a:spAutoFit/>
            </a:bodyPr>
            <a:lstStyle/>
            <a:p>
              <a:pPr defTabSz="762000" eaLnBrk="0" hangingPunct="0"/>
              <a:r>
                <a:rPr lang="en-US" sz="1200" b="1">
                  <a:solidFill>
                    <a:srgbClr val="000000"/>
                  </a:solidFill>
                </a:rPr>
                <a:t>MPS start</a:t>
              </a:r>
            </a:p>
          </p:txBody>
        </p:sp>
        <p:sp>
          <p:nvSpPr>
            <p:cNvPr id="23597" name="Text Box 38"/>
            <p:cNvSpPr txBox="1">
              <a:spLocks noChangeArrowheads="1"/>
            </p:cNvSpPr>
            <p:nvPr/>
          </p:nvSpPr>
          <p:spPr bwMode="auto">
            <a:xfrm>
              <a:off x="710" y="1089"/>
              <a:ext cx="660" cy="288"/>
            </a:xfrm>
            <a:prstGeom prst="rect">
              <a:avLst/>
            </a:prstGeom>
            <a:noFill/>
            <a:ln w="12700">
              <a:noFill/>
              <a:miter lim="800000"/>
              <a:headEnd/>
              <a:tailEnd/>
            </a:ln>
          </p:spPr>
          <p:txBody>
            <a:bodyPr>
              <a:spAutoFit/>
            </a:bodyPr>
            <a:lstStyle/>
            <a:p>
              <a:pPr defTabSz="762000">
                <a:spcBef>
                  <a:spcPct val="50000"/>
                </a:spcBef>
              </a:pPr>
              <a:r>
                <a:rPr lang="en-US" sz="1200" b="1">
                  <a:solidFill>
                    <a:srgbClr val="000000"/>
                  </a:solidFill>
                </a:rPr>
                <a:t>Quantity</a:t>
              </a:r>
              <a:br>
                <a:rPr lang="en-US" sz="1200" b="1">
                  <a:solidFill>
                    <a:srgbClr val="000000"/>
                  </a:solidFill>
                </a:rPr>
              </a:br>
              <a:r>
                <a:rPr lang="en-US" sz="1200" b="1">
                  <a:solidFill>
                    <a:srgbClr val="000000"/>
                  </a:solidFill>
                </a:rPr>
                <a:t>on Hand:</a:t>
              </a:r>
            </a:p>
          </p:txBody>
        </p:sp>
        <p:sp>
          <p:nvSpPr>
            <p:cNvPr id="23598" name="Rectangle 39"/>
            <p:cNvSpPr>
              <a:spLocks noChangeArrowheads="1"/>
            </p:cNvSpPr>
            <p:nvPr/>
          </p:nvSpPr>
          <p:spPr bwMode="auto">
            <a:xfrm>
              <a:off x="1816" y="1412"/>
              <a:ext cx="220"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30</a:t>
              </a:r>
            </a:p>
          </p:txBody>
        </p:sp>
        <p:sp>
          <p:nvSpPr>
            <p:cNvPr id="23599" name="Rectangle 40"/>
            <p:cNvSpPr>
              <a:spLocks noChangeArrowheads="1"/>
            </p:cNvSpPr>
            <p:nvPr/>
          </p:nvSpPr>
          <p:spPr bwMode="auto">
            <a:xfrm>
              <a:off x="1823" y="1719"/>
              <a:ext cx="220" cy="171"/>
            </a:xfrm>
            <a:prstGeom prst="rect">
              <a:avLst/>
            </a:prstGeom>
            <a:solidFill>
              <a:srgbClr val="FF7C80"/>
            </a:solid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38</a:t>
              </a:r>
            </a:p>
          </p:txBody>
        </p:sp>
        <p:sp>
          <p:nvSpPr>
            <p:cNvPr id="23600" name="Rectangle 41"/>
            <p:cNvSpPr>
              <a:spLocks noChangeArrowheads="1"/>
            </p:cNvSpPr>
            <p:nvPr/>
          </p:nvSpPr>
          <p:spPr bwMode="auto">
            <a:xfrm>
              <a:off x="2292" y="1412"/>
              <a:ext cx="220"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30</a:t>
              </a:r>
            </a:p>
          </p:txBody>
        </p:sp>
        <p:sp>
          <p:nvSpPr>
            <p:cNvPr id="23601" name="Rectangle 42"/>
            <p:cNvSpPr>
              <a:spLocks noChangeArrowheads="1"/>
            </p:cNvSpPr>
            <p:nvPr/>
          </p:nvSpPr>
          <p:spPr bwMode="auto">
            <a:xfrm>
              <a:off x="2291" y="1719"/>
              <a:ext cx="220" cy="171"/>
            </a:xfrm>
            <a:prstGeom prst="rect">
              <a:avLst/>
            </a:prstGeom>
            <a:solidFill>
              <a:schemeClr val="accent1"/>
            </a:solid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27</a:t>
              </a:r>
            </a:p>
          </p:txBody>
        </p:sp>
        <p:sp>
          <p:nvSpPr>
            <p:cNvPr id="23602" name="Rectangle 43"/>
            <p:cNvSpPr>
              <a:spLocks noChangeArrowheads="1"/>
            </p:cNvSpPr>
            <p:nvPr/>
          </p:nvSpPr>
          <p:spPr bwMode="auto">
            <a:xfrm>
              <a:off x="2751" y="1412"/>
              <a:ext cx="220"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30</a:t>
              </a:r>
            </a:p>
          </p:txBody>
        </p:sp>
        <p:sp>
          <p:nvSpPr>
            <p:cNvPr id="23603" name="Rectangle 44"/>
            <p:cNvSpPr>
              <a:spLocks noChangeArrowheads="1"/>
            </p:cNvSpPr>
            <p:nvPr/>
          </p:nvSpPr>
          <p:spPr bwMode="auto">
            <a:xfrm>
              <a:off x="2742" y="1719"/>
              <a:ext cx="220" cy="171"/>
            </a:xfrm>
            <a:prstGeom prst="rect">
              <a:avLst/>
            </a:prstGeom>
            <a:solidFill>
              <a:schemeClr val="accent1"/>
            </a:solid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24</a:t>
              </a:r>
            </a:p>
          </p:txBody>
        </p:sp>
        <p:sp>
          <p:nvSpPr>
            <p:cNvPr id="23604" name="Rectangle 45"/>
            <p:cNvSpPr>
              <a:spLocks noChangeArrowheads="1"/>
            </p:cNvSpPr>
            <p:nvPr/>
          </p:nvSpPr>
          <p:spPr bwMode="auto">
            <a:xfrm>
              <a:off x="3191" y="1412"/>
              <a:ext cx="220"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30</a:t>
              </a:r>
            </a:p>
          </p:txBody>
        </p:sp>
        <p:sp>
          <p:nvSpPr>
            <p:cNvPr id="23605" name="Rectangle 46"/>
            <p:cNvSpPr>
              <a:spLocks noChangeArrowheads="1"/>
            </p:cNvSpPr>
            <p:nvPr/>
          </p:nvSpPr>
          <p:spPr bwMode="auto">
            <a:xfrm>
              <a:off x="3221" y="1719"/>
              <a:ext cx="167" cy="171"/>
            </a:xfrm>
            <a:prstGeom prst="rect">
              <a:avLst/>
            </a:prstGeom>
            <a:solidFill>
              <a:schemeClr val="accent1"/>
            </a:solid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8</a:t>
              </a:r>
            </a:p>
          </p:txBody>
        </p:sp>
        <p:sp>
          <p:nvSpPr>
            <p:cNvPr id="23606" name="Rectangle 47"/>
            <p:cNvSpPr>
              <a:spLocks noChangeArrowheads="1"/>
            </p:cNvSpPr>
            <p:nvPr/>
          </p:nvSpPr>
          <p:spPr bwMode="auto">
            <a:xfrm>
              <a:off x="3671" y="1719"/>
              <a:ext cx="167"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0</a:t>
              </a:r>
            </a:p>
          </p:txBody>
        </p:sp>
        <p:sp>
          <p:nvSpPr>
            <p:cNvPr id="23607" name="Rectangle 48"/>
            <p:cNvSpPr>
              <a:spLocks noChangeArrowheads="1"/>
            </p:cNvSpPr>
            <p:nvPr/>
          </p:nvSpPr>
          <p:spPr bwMode="auto">
            <a:xfrm>
              <a:off x="4078" y="1412"/>
              <a:ext cx="220" cy="171"/>
            </a:xfrm>
            <a:prstGeom prst="rect">
              <a:avLst/>
            </a:prstGeom>
            <a:solidFill>
              <a:srgbClr val="FFE6CC"/>
            </a:solid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35</a:t>
              </a:r>
            </a:p>
          </p:txBody>
        </p:sp>
        <p:sp>
          <p:nvSpPr>
            <p:cNvPr id="23608" name="Rectangle 49"/>
            <p:cNvSpPr>
              <a:spLocks noChangeArrowheads="1"/>
            </p:cNvSpPr>
            <p:nvPr/>
          </p:nvSpPr>
          <p:spPr bwMode="auto">
            <a:xfrm>
              <a:off x="4124" y="1719"/>
              <a:ext cx="167"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0</a:t>
              </a:r>
            </a:p>
          </p:txBody>
        </p:sp>
        <p:sp>
          <p:nvSpPr>
            <p:cNvPr id="23609" name="Rectangle 50"/>
            <p:cNvSpPr>
              <a:spLocks noChangeArrowheads="1"/>
            </p:cNvSpPr>
            <p:nvPr/>
          </p:nvSpPr>
          <p:spPr bwMode="auto">
            <a:xfrm>
              <a:off x="4541" y="1412"/>
              <a:ext cx="220"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35</a:t>
              </a:r>
            </a:p>
          </p:txBody>
        </p:sp>
        <p:sp>
          <p:nvSpPr>
            <p:cNvPr id="23610" name="Rectangle 51"/>
            <p:cNvSpPr>
              <a:spLocks noChangeArrowheads="1"/>
            </p:cNvSpPr>
            <p:nvPr/>
          </p:nvSpPr>
          <p:spPr bwMode="auto">
            <a:xfrm>
              <a:off x="4571" y="1719"/>
              <a:ext cx="167"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0</a:t>
              </a:r>
            </a:p>
          </p:txBody>
        </p:sp>
        <p:sp>
          <p:nvSpPr>
            <p:cNvPr id="23611" name="Rectangle 52"/>
            <p:cNvSpPr>
              <a:spLocks noChangeArrowheads="1"/>
            </p:cNvSpPr>
            <p:nvPr/>
          </p:nvSpPr>
          <p:spPr bwMode="auto">
            <a:xfrm>
              <a:off x="5020" y="1719"/>
              <a:ext cx="167"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0</a:t>
              </a:r>
            </a:p>
          </p:txBody>
        </p:sp>
        <p:sp>
          <p:nvSpPr>
            <p:cNvPr id="23612" name="Rectangle 53"/>
            <p:cNvSpPr>
              <a:spLocks noChangeArrowheads="1"/>
            </p:cNvSpPr>
            <p:nvPr/>
          </p:nvSpPr>
          <p:spPr bwMode="auto">
            <a:xfrm>
              <a:off x="5013" y="1412"/>
              <a:ext cx="220"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35</a:t>
              </a:r>
            </a:p>
          </p:txBody>
        </p:sp>
        <p:sp>
          <p:nvSpPr>
            <p:cNvPr id="23613" name="Rectangle 54"/>
            <p:cNvSpPr>
              <a:spLocks noChangeArrowheads="1"/>
            </p:cNvSpPr>
            <p:nvPr/>
          </p:nvSpPr>
          <p:spPr bwMode="auto">
            <a:xfrm>
              <a:off x="3648" y="1412"/>
              <a:ext cx="220"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35</a:t>
              </a:r>
            </a:p>
          </p:txBody>
        </p:sp>
        <p:sp>
          <p:nvSpPr>
            <p:cNvPr id="23614" name="Text Box 55"/>
            <p:cNvSpPr txBox="1">
              <a:spLocks noChangeArrowheads="1"/>
            </p:cNvSpPr>
            <p:nvPr/>
          </p:nvSpPr>
          <p:spPr bwMode="auto">
            <a:xfrm>
              <a:off x="1417" y="1147"/>
              <a:ext cx="264" cy="173"/>
            </a:xfrm>
            <a:prstGeom prst="rect">
              <a:avLst/>
            </a:prstGeom>
            <a:solidFill>
              <a:srgbClr val="FF7C80"/>
            </a:solidFill>
            <a:ln w="12700">
              <a:noFill/>
              <a:miter lim="800000"/>
              <a:headEnd/>
              <a:tailEnd/>
            </a:ln>
          </p:spPr>
          <p:txBody>
            <a:bodyPr>
              <a:spAutoFit/>
            </a:bodyPr>
            <a:lstStyle/>
            <a:p>
              <a:pPr defTabSz="762000">
                <a:spcBef>
                  <a:spcPct val="50000"/>
                </a:spcBef>
              </a:pPr>
              <a:r>
                <a:rPr lang="en-US" sz="1200" b="1"/>
                <a:t>55</a:t>
              </a:r>
              <a:endParaRPr lang="en-US" sz="1200" b="1" i="1"/>
            </a:p>
          </p:txBody>
        </p:sp>
        <p:sp>
          <p:nvSpPr>
            <p:cNvPr id="23615" name="Text Box 56"/>
            <p:cNvSpPr txBox="1">
              <a:spLocks noChangeArrowheads="1"/>
            </p:cNvSpPr>
            <p:nvPr/>
          </p:nvSpPr>
          <p:spPr bwMode="auto">
            <a:xfrm>
              <a:off x="4210" y="935"/>
              <a:ext cx="302" cy="173"/>
            </a:xfrm>
            <a:prstGeom prst="rect">
              <a:avLst/>
            </a:prstGeom>
            <a:noFill/>
            <a:ln w="12700">
              <a:noFill/>
              <a:miter lim="800000"/>
              <a:headEnd/>
              <a:tailEnd/>
            </a:ln>
          </p:spPr>
          <p:txBody>
            <a:bodyPr wrap="none">
              <a:spAutoFit/>
            </a:bodyPr>
            <a:lstStyle/>
            <a:p>
              <a:pPr defTabSz="762000" eaLnBrk="0" hangingPunct="0"/>
              <a:r>
                <a:rPr lang="en-US" sz="1200" b="1">
                  <a:solidFill>
                    <a:srgbClr val="000000"/>
                  </a:solidFill>
                </a:rPr>
                <a:t>May</a:t>
              </a:r>
            </a:p>
          </p:txBody>
        </p:sp>
        <p:sp>
          <p:nvSpPr>
            <p:cNvPr id="23616" name="Rectangle 57"/>
            <p:cNvSpPr>
              <a:spLocks noChangeArrowheads="1"/>
            </p:cNvSpPr>
            <p:nvPr/>
          </p:nvSpPr>
          <p:spPr bwMode="auto">
            <a:xfrm>
              <a:off x="1826" y="2143"/>
              <a:ext cx="220"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17</a:t>
              </a:r>
            </a:p>
          </p:txBody>
        </p:sp>
        <p:sp>
          <p:nvSpPr>
            <p:cNvPr id="23617" name="Rectangle 58"/>
            <p:cNvSpPr>
              <a:spLocks noChangeArrowheads="1"/>
            </p:cNvSpPr>
            <p:nvPr/>
          </p:nvSpPr>
          <p:spPr bwMode="auto">
            <a:xfrm>
              <a:off x="2265" y="2143"/>
              <a:ext cx="273" cy="171"/>
            </a:xfrm>
            <a:prstGeom prst="rect">
              <a:avLst/>
            </a:prstGeom>
            <a:noFill/>
            <a:ln w="19050">
              <a:noFill/>
              <a:miter lim="800000"/>
              <a:headEnd/>
              <a:tailEnd/>
            </a:ln>
          </p:spPr>
          <p:txBody>
            <a:bodyPr wrap="none" lIns="90487" tIns="44450" rIns="90487" bIns="44450">
              <a:spAutoFit/>
            </a:bodyPr>
            <a:lstStyle/>
            <a:p>
              <a:pPr defTabSz="762000" eaLnBrk="0" hangingPunct="0"/>
              <a:r>
                <a:rPr lang="en-US" sz="1200" b="1">
                  <a:solidFill>
                    <a:srgbClr val="000000"/>
                  </a:solidFill>
                </a:rPr>
                <a:t>137</a:t>
              </a:r>
            </a:p>
          </p:txBody>
        </p:sp>
        <p:sp>
          <p:nvSpPr>
            <p:cNvPr id="23618" name="Rectangle 59"/>
            <p:cNvSpPr>
              <a:spLocks noChangeArrowheads="1"/>
            </p:cNvSpPr>
            <p:nvPr/>
          </p:nvSpPr>
          <p:spPr bwMode="auto">
            <a:xfrm>
              <a:off x="2710" y="2143"/>
              <a:ext cx="273"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107</a:t>
              </a:r>
            </a:p>
          </p:txBody>
        </p:sp>
        <p:sp>
          <p:nvSpPr>
            <p:cNvPr id="23619" name="Rectangle 60"/>
            <p:cNvSpPr>
              <a:spLocks noChangeArrowheads="1"/>
            </p:cNvSpPr>
            <p:nvPr/>
          </p:nvSpPr>
          <p:spPr bwMode="auto">
            <a:xfrm>
              <a:off x="3195" y="2143"/>
              <a:ext cx="220"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77</a:t>
              </a:r>
            </a:p>
          </p:txBody>
        </p:sp>
        <p:sp>
          <p:nvSpPr>
            <p:cNvPr id="23620" name="Rectangle 61"/>
            <p:cNvSpPr>
              <a:spLocks noChangeArrowheads="1"/>
            </p:cNvSpPr>
            <p:nvPr/>
          </p:nvSpPr>
          <p:spPr bwMode="auto">
            <a:xfrm>
              <a:off x="3642" y="2143"/>
              <a:ext cx="220"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42</a:t>
              </a:r>
            </a:p>
          </p:txBody>
        </p:sp>
        <p:sp>
          <p:nvSpPr>
            <p:cNvPr id="23621" name="Rectangle 62"/>
            <p:cNvSpPr>
              <a:spLocks noChangeArrowheads="1"/>
            </p:cNvSpPr>
            <p:nvPr/>
          </p:nvSpPr>
          <p:spPr bwMode="auto">
            <a:xfrm>
              <a:off x="4137" y="2143"/>
              <a:ext cx="167"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7</a:t>
              </a:r>
            </a:p>
          </p:txBody>
        </p:sp>
        <p:sp>
          <p:nvSpPr>
            <p:cNvPr id="23622" name="Rectangle 63"/>
            <p:cNvSpPr>
              <a:spLocks noChangeArrowheads="1"/>
            </p:cNvSpPr>
            <p:nvPr/>
          </p:nvSpPr>
          <p:spPr bwMode="auto">
            <a:xfrm>
              <a:off x="4513" y="2143"/>
              <a:ext cx="273"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122</a:t>
              </a:r>
            </a:p>
          </p:txBody>
        </p:sp>
        <p:sp>
          <p:nvSpPr>
            <p:cNvPr id="23623" name="Rectangle 64"/>
            <p:cNvSpPr>
              <a:spLocks noChangeArrowheads="1"/>
            </p:cNvSpPr>
            <p:nvPr/>
          </p:nvSpPr>
          <p:spPr bwMode="auto">
            <a:xfrm>
              <a:off x="4991" y="2143"/>
              <a:ext cx="220"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87</a:t>
              </a:r>
            </a:p>
          </p:txBody>
        </p:sp>
        <p:sp>
          <p:nvSpPr>
            <p:cNvPr id="23624" name="Rectangle 65"/>
            <p:cNvSpPr>
              <a:spLocks noChangeArrowheads="1"/>
            </p:cNvSpPr>
            <p:nvPr/>
          </p:nvSpPr>
          <p:spPr bwMode="auto">
            <a:xfrm>
              <a:off x="1845" y="2531"/>
              <a:ext cx="167" cy="171"/>
            </a:xfrm>
            <a:prstGeom prst="rect">
              <a:avLst/>
            </a:prstGeom>
            <a:solidFill>
              <a:srgbClr val="FF7C80"/>
            </a:solid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0</a:t>
              </a:r>
            </a:p>
          </p:txBody>
        </p:sp>
        <p:sp>
          <p:nvSpPr>
            <p:cNvPr id="23625" name="Rectangle 66"/>
            <p:cNvSpPr>
              <a:spLocks noChangeArrowheads="1"/>
            </p:cNvSpPr>
            <p:nvPr/>
          </p:nvSpPr>
          <p:spPr bwMode="auto">
            <a:xfrm>
              <a:off x="2266" y="2531"/>
              <a:ext cx="273" cy="171"/>
            </a:xfrm>
            <a:prstGeom prst="rect">
              <a:avLst/>
            </a:prstGeom>
            <a:solidFill>
              <a:schemeClr val="accent1"/>
            </a:solid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150</a:t>
              </a:r>
            </a:p>
          </p:txBody>
        </p:sp>
        <p:sp>
          <p:nvSpPr>
            <p:cNvPr id="23626" name="Rectangle 67"/>
            <p:cNvSpPr>
              <a:spLocks noChangeArrowheads="1"/>
            </p:cNvSpPr>
            <p:nvPr/>
          </p:nvSpPr>
          <p:spPr bwMode="auto">
            <a:xfrm>
              <a:off x="2764" y="2531"/>
              <a:ext cx="167"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0</a:t>
              </a:r>
            </a:p>
          </p:txBody>
        </p:sp>
        <p:sp>
          <p:nvSpPr>
            <p:cNvPr id="23627" name="Rectangle 68"/>
            <p:cNvSpPr>
              <a:spLocks noChangeArrowheads="1"/>
            </p:cNvSpPr>
            <p:nvPr/>
          </p:nvSpPr>
          <p:spPr bwMode="auto">
            <a:xfrm>
              <a:off x="3233" y="2531"/>
              <a:ext cx="167"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0</a:t>
              </a:r>
            </a:p>
          </p:txBody>
        </p:sp>
        <p:sp>
          <p:nvSpPr>
            <p:cNvPr id="23628" name="Rectangle 69"/>
            <p:cNvSpPr>
              <a:spLocks noChangeArrowheads="1"/>
            </p:cNvSpPr>
            <p:nvPr/>
          </p:nvSpPr>
          <p:spPr bwMode="auto">
            <a:xfrm>
              <a:off x="3670" y="2531"/>
              <a:ext cx="167"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0</a:t>
              </a:r>
            </a:p>
          </p:txBody>
        </p:sp>
        <p:sp>
          <p:nvSpPr>
            <p:cNvPr id="23629" name="Rectangle 70"/>
            <p:cNvSpPr>
              <a:spLocks noChangeArrowheads="1"/>
            </p:cNvSpPr>
            <p:nvPr/>
          </p:nvSpPr>
          <p:spPr bwMode="auto">
            <a:xfrm>
              <a:off x="4115" y="2531"/>
              <a:ext cx="167"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0</a:t>
              </a:r>
            </a:p>
          </p:txBody>
        </p:sp>
        <p:sp>
          <p:nvSpPr>
            <p:cNvPr id="23630" name="Rectangle 71"/>
            <p:cNvSpPr>
              <a:spLocks noChangeArrowheads="1"/>
            </p:cNvSpPr>
            <p:nvPr/>
          </p:nvSpPr>
          <p:spPr bwMode="auto">
            <a:xfrm>
              <a:off x="4496" y="2531"/>
              <a:ext cx="273"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150</a:t>
              </a:r>
            </a:p>
          </p:txBody>
        </p:sp>
        <p:sp>
          <p:nvSpPr>
            <p:cNvPr id="23631" name="Rectangle 72"/>
            <p:cNvSpPr>
              <a:spLocks noChangeArrowheads="1"/>
            </p:cNvSpPr>
            <p:nvPr/>
          </p:nvSpPr>
          <p:spPr bwMode="auto">
            <a:xfrm>
              <a:off x="5034" y="2531"/>
              <a:ext cx="167"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0</a:t>
              </a:r>
            </a:p>
          </p:txBody>
        </p:sp>
        <p:sp>
          <p:nvSpPr>
            <p:cNvPr id="23632" name="Rectangle 73"/>
            <p:cNvSpPr>
              <a:spLocks noChangeArrowheads="1"/>
            </p:cNvSpPr>
            <p:nvPr/>
          </p:nvSpPr>
          <p:spPr bwMode="auto">
            <a:xfrm>
              <a:off x="1794" y="2819"/>
              <a:ext cx="273"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150</a:t>
              </a:r>
            </a:p>
          </p:txBody>
        </p:sp>
        <p:sp>
          <p:nvSpPr>
            <p:cNvPr id="23633" name="Rectangle 74"/>
            <p:cNvSpPr>
              <a:spLocks noChangeArrowheads="1"/>
            </p:cNvSpPr>
            <p:nvPr/>
          </p:nvSpPr>
          <p:spPr bwMode="auto">
            <a:xfrm>
              <a:off x="2331" y="2819"/>
              <a:ext cx="167"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0</a:t>
              </a:r>
            </a:p>
          </p:txBody>
        </p:sp>
        <p:sp>
          <p:nvSpPr>
            <p:cNvPr id="23634" name="Rectangle 75"/>
            <p:cNvSpPr>
              <a:spLocks noChangeArrowheads="1"/>
            </p:cNvSpPr>
            <p:nvPr/>
          </p:nvSpPr>
          <p:spPr bwMode="auto">
            <a:xfrm>
              <a:off x="2768" y="2819"/>
              <a:ext cx="167"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0</a:t>
              </a:r>
            </a:p>
          </p:txBody>
        </p:sp>
        <p:sp>
          <p:nvSpPr>
            <p:cNvPr id="23635" name="Rectangle 76"/>
            <p:cNvSpPr>
              <a:spLocks noChangeArrowheads="1"/>
            </p:cNvSpPr>
            <p:nvPr/>
          </p:nvSpPr>
          <p:spPr bwMode="auto">
            <a:xfrm>
              <a:off x="3221" y="2819"/>
              <a:ext cx="167"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0</a:t>
              </a:r>
            </a:p>
          </p:txBody>
        </p:sp>
        <p:sp>
          <p:nvSpPr>
            <p:cNvPr id="23636" name="Rectangle 77"/>
            <p:cNvSpPr>
              <a:spLocks noChangeArrowheads="1"/>
            </p:cNvSpPr>
            <p:nvPr/>
          </p:nvSpPr>
          <p:spPr bwMode="auto">
            <a:xfrm>
              <a:off x="3673" y="2819"/>
              <a:ext cx="167"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0</a:t>
              </a:r>
            </a:p>
          </p:txBody>
        </p:sp>
        <p:sp>
          <p:nvSpPr>
            <p:cNvPr id="23637" name="Rectangle 78"/>
            <p:cNvSpPr>
              <a:spLocks noChangeArrowheads="1"/>
            </p:cNvSpPr>
            <p:nvPr/>
          </p:nvSpPr>
          <p:spPr bwMode="auto">
            <a:xfrm>
              <a:off x="4062" y="2819"/>
              <a:ext cx="273"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150</a:t>
              </a:r>
            </a:p>
          </p:txBody>
        </p:sp>
        <p:sp>
          <p:nvSpPr>
            <p:cNvPr id="23638" name="Rectangle 79"/>
            <p:cNvSpPr>
              <a:spLocks noChangeArrowheads="1"/>
            </p:cNvSpPr>
            <p:nvPr/>
          </p:nvSpPr>
          <p:spPr bwMode="auto">
            <a:xfrm>
              <a:off x="4576" y="2819"/>
              <a:ext cx="167"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0</a:t>
              </a:r>
            </a:p>
          </p:txBody>
        </p:sp>
        <p:sp>
          <p:nvSpPr>
            <p:cNvPr id="23639" name="Rectangle 80"/>
            <p:cNvSpPr>
              <a:spLocks noChangeArrowheads="1"/>
            </p:cNvSpPr>
            <p:nvPr/>
          </p:nvSpPr>
          <p:spPr bwMode="auto">
            <a:xfrm>
              <a:off x="5029" y="2819"/>
              <a:ext cx="167"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0</a:t>
              </a:r>
            </a:p>
          </p:txBody>
        </p:sp>
        <p:sp>
          <p:nvSpPr>
            <p:cNvPr id="23640" name="Text Box 81"/>
            <p:cNvSpPr txBox="1">
              <a:spLocks noChangeArrowheads="1"/>
            </p:cNvSpPr>
            <p:nvPr/>
          </p:nvSpPr>
          <p:spPr bwMode="auto">
            <a:xfrm>
              <a:off x="710" y="3105"/>
              <a:ext cx="905" cy="403"/>
            </a:xfrm>
            <a:prstGeom prst="rect">
              <a:avLst/>
            </a:prstGeom>
            <a:noFill/>
            <a:ln w="12700">
              <a:noFill/>
              <a:miter lim="800000"/>
              <a:headEnd/>
              <a:tailEnd/>
            </a:ln>
          </p:spPr>
          <p:txBody>
            <a:bodyPr>
              <a:spAutoFit/>
            </a:bodyPr>
            <a:lstStyle/>
            <a:p>
              <a:pPr defTabSz="762000" eaLnBrk="0" hangingPunct="0"/>
              <a:r>
                <a:rPr lang="en-US" sz="1200" b="1">
                  <a:solidFill>
                    <a:srgbClr val="000000"/>
                  </a:solidFill>
                </a:rPr>
                <a:t>Available-to-promise (ATP)</a:t>
              </a:r>
              <a:br>
                <a:rPr lang="en-US" sz="1200" b="1">
                  <a:solidFill>
                    <a:srgbClr val="000000"/>
                  </a:solidFill>
                </a:rPr>
              </a:br>
              <a:r>
                <a:rPr lang="en-US" sz="1200" b="1">
                  <a:solidFill>
                    <a:srgbClr val="000000"/>
                  </a:solidFill>
                </a:rPr>
                <a:t>inventory</a:t>
              </a:r>
            </a:p>
          </p:txBody>
        </p:sp>
        <p:sp>
          <p:nvSpPr>
            <p:cNvPr id="23641" name="Rectangle 82"/>
            <p:cNvSpPr>
              <a:spLocks noChangeArrowheads="1"/>
            </p:cNvSpPr>
            <p:nvPr/>
          </p:nvSpPr>
          <p:spPr bwMode="auto">
            <a:xfrm>
              <a:off x="1829" y="3221"/>
              <a:ext cx="220" cy="171"/>
            </a:xfrm>
            <a:prstGeom prst="rect">
              <a:avLst/>
            </a:prstGeom>
            <a:solidFill>
              <a:srgbClr val="FF7C80"/>
            </a:solid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17</a:t>
              </a:r>
            </a:p>
          </p:txBody>
        </p:sp>
        <p:sp>
          <p:nvSpPr>
            <p:cNvPr id="23642" name="Rectangle 83"/>
            <p:cNvSpPr>
              <a:spLocks noChangeArrowheads="1"/>
            </p:cNvSpPr>
            <p:nvPr/>
          </p:nvSpPr>
          <p:spPr bwMode="auto">
            <a:xfrm>
              <a:off x="2300" y="3221"/>
              <a:ext cx="220" cy="171"/>
            </a:xfrm>
            <a:prstGeom prst="rect">
              <a:avLst/>
            </a:prstGeom>
            <a:solidFill>
              <a:schemeClr val="accent1"/>
            </a:solid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91</a:t>
              </a:r>
            </a:p>
          </p:txBody>
        </p:sp>
        <p:sp>
          <p:nvSpPr>
            <p:cNvPr id="23643" name="Rectangle 84"/>
            <p:cNvSpPr>
              <a:spLocks noChangeArrowheads="1"/>
            </p:cNvSpPr>
            <p:nvPr/>
          </p:nvSpPr>
          <p:spPr bwMode="auto">
            <a:xfrm>
              <a:off x="4515" y="3221"/>
              <a:ext cx="273" cy="171"/>
            </a:xfrm>
            <a:prstGeom prst="rect">
              <a:avLst/>
            </a:prstGeom>
            <a:noFill/>
            <a:ln w="12700">
              <a:noFill/>
              <a:miter lim="800000"/>
              <a:headEnd/>
              <a:tailEnd/>
            </a:ln>
          </p:spPr>
          <p:txBody>
            <a:bodyPr wrap="none" lIns="90487" tIns="44450" rIns="90487" bIns="44450">
              <a:spAutoFit/>
            </a:bodyPr>
            <a:lstStyle/>
            <a:p>
              <a:pPr defTabSz="762000" eaLnBrk="0" hangingPunct="0"/>
              <a:r>
                <a:rPr lang="en-US" sz="1200" b="1">
                  <a:solidFill>
                    <a:srgbClr val="000000"/>
                  </a:solidFill>
                </a:rPr>
                <a:t>150</a:t>
              </a:r>
            </a:p>
          </p:txBody>
        </p:sp>
      </p:grpSp>
      <p:sp>
        <p:nvSpPr>
          <p:cNvPr id="430165" name="Rectangle 85"/>
          <p:cNvSpPr>
            <a:spLocks noGrp="1" noChangeArrowheads="1"/>
          </p:cNvSpPr>
          <p:nvPr>
            <p:ph type="title"/>
          </p:nvPr>
        </p:nvSpPr>
        <p:spPr>
          <a:xfrm>
            <a:off x="179512" y="115888"/>
            <a:ext cx="8856984" cy="922337"/>
          </a:xfrm>
        </p:spPr>
        <p:txBody>
          <a:bodyPr/>
          <a:lstStyle/>
          <a:p>
            <a:pPr eaLnBrk="1" hangingPunct="1">
              <a:defRPr/>
            </a:pPr>
            <a:r>
              <a:rPr lang="en-US" sz="4000" dirty="0"/>
              <a:t>Master Production Schedule (MPS)</a:t>
            </a:r>
          </a:p>
        </p:txBody>
      </p:sp>
      <p:sp>
        <p:nvSpPr>
          <p:cNvPr id="430166" name="Line 86"/>
          <p:cNvSpPr>
            <a:spLocks noChangeShapeType="1"/>
          </p:cNvSpPr>
          <p:nvPr/>
        </p:nvSpPr>
        <p:spPr bwMode="auto">
          <a:xfrm flipV="1">
            <a:off x="2806700" y="5359400"/>
            <a:ext cx="215900" cy="508000"/>
          </a:xfrm>
          <a:prstGeom prst="line">
            <a:avLst/>
          </a:prstGeom>
          <a:noFill/>
          <a:ln w="38100">
            <a:solidFill>
              <a:schemeClr val="tx1"/>
            </a:solidFill>
            <a:round/>
            <a:headEnd/>
            <a:tailEnd/>
          </a:ln>
        </p:spPr>
        <p:txBody>
          <a:bodyPr/>
          <a:lstStyle/>
          <a:p>
            <a:endParaRPr lang="en-US"/>
          </a:p>
        </p:txBody>
      </p:sp>
      <p:sp>
        <p:nvSpPr>
          <p:cNvPr id="430167" name="Text Box 87"/>
          <p:cNvSpPr txBox="1">
            <a:spLocks noChangeArrowheads="1"/>
          </p:cNvSpPr>
          <p:nvPr/>
        </p:nvSpPr>
        <p:spPr bwMode="auto">
          <a:xfrm>
            <a:off x="568325" y="5794375"/>
            <a:ext cx="2882900" cy="936625"/>
          </a:xfrm>
          <a:prstGeom prst="rect">
            <a:avLst/>
          </a:prstGeom>
          <a:solidFill>
            <a:srgbClr val="FF7C80"/>
          </a:solidFill>
          <a:ln w="19050">
            <a:solidFill>
              <a:schemeClr val="tx1"/>
            </a:solidFill>
            <a:miter lim="800000"/>
            <a:headEnd/>
            <a:tailEnd/>
          </a:ln>
        </p:spPr>
        <p:txBody>
          <a:bodyPr>
            <a:spAutoFit/>
          </a:bodyPr>
          <a:lstStyle/>
          <a:p>
            <a:pPr>
              <a:lnSpc>
                <a:spcPct val="90000"/>
              </a:lnSpc>
            </a:pPr>
            <a:r>
              <a:rPr lang="en-US" sz="1200" b="1"/>
              <a:t>Explanation:</a:t>
            </a:r>
          </a:p>
          <a:p>
            <a:pPr>
              <a:lnSpc>
                <a:spcPct val="90000"/>
              </a:lnSpc>
            </a:pPr>
            <a:r>
              <a:rPr lang="en-US" sz="1200" b="1"/>
              <a:t>The total of customer orders booked until the next MPS receipt is 38 units. The ATP = 55 (on-hand) + 0 (MPS quantity) – 38 = 17.</a:t>
            </a:r>
          </a:p>
        </p:txBody>
      </p:sp>
      <p:sp>
        <p:nvSpPr>
          <p:cNvPr id="430170" name="Line 90"/>
          <p:cNvSpPr>
            <a:spLocks noChangeShapeType="1"/>
          </p:cNvSpPr>
          <p:nvPr/>
        </p:nvSpPr>
        <p:spPr bwMode="auto">
          <a:xfrm>
            <a:off x="3797300" y="5384800"/>
            <a:ext cx="571500" cy="457200"/>
          </a:xfrm>
          <a:prstGeom prst="line">
            <a:avLst/>
          </a:prstGeom>
          <a:noFill/>
          <a:ln w="38100">
            <a:solidFill>
              <a:schemeClr val="tx1"/>
            </a:solidFill>
            <a:round/>
            <a:headEnd/>
            <a:tailEnd/>
          </a:ln>
        </p:spPr>
        <p:txBody>
          <a:bodyPr/>
          <a:lstStyle/>
          <a:p>
            <a:endParaRPr lang="en-US"/>
          </a:p>
        </p:txBody>
      </p:sp>
      <p:sp>
        <p:nvSpPr>
          <p:cNvPr id="430169" name="Text Box 89"/>
          <p:cNvSpPr txBox="1">
            <a:spLocks noChangeArrowheads="1"/>
          </p:cNvSpPr>
          <p:nvPr/>
        </p:nvSpPr>
        <p:spPr bwMode="auto">
          <a:xfrm>
            <a:off x="3692525" y="5794375"/>
            <a:ext cx="2803525" cy="936625"/>
          </a:xfrm>
          <a:prstGeom prst="rect">
            <a:avLst/>
          </a:prstGeom>
          <a:solidFill>
            <a:schemeClr val="accent1"/>
          </a:solidFill>
          <a:ln w="19050">
            <a:solidFill>
              <a:schemeClr val="tx1"/>
            </a:solidFill>
            <a:miter lim="800000"/>
            <a:headEnd/>
            <a:tailEnd/>
          </a:ln>
        </p:spPr>
        <p:txBody>
          <a:bodyPr>
            <a:spAutoFit/>
          </a:bodyPr>
          <a:lstStyle/>
          <a:p>
            <a:pPr>
              <a:lnSpc>
                <a:spcPct val="90000"/>
              </a:lnSpc>
            </a:pPr>
            <a:r>
              <a:rPr lang="en-US" sz="1200" b="1"/>
              <a:t>Explanation:</a:t>
            </a:r>
          </a:p>
          <a:p>
            <a:pPr>
              <a:lnSpc>
                <a:spcPct val="90000"/>
              </a:lnSpc>
            </a:pPr>
            <a:r>
              <a:rPr lang="en-US" sz="1200" b="1"/>
              <a:t>The total of customer orders booked until the next MPS receipt is 27 + 24 + 8 = 59 units. The ATP = 150 (MPS quantity) – 59 = 91 units..</a:t>
            </a:r>
          </a:p>
        </p:txBody>
      </p:sp>
    </p:spTree>
    <p:extLst>
      <p:ext uri="{BB962C8B-B14F-4D97-AF65-F5344CB8AC3E}">
        <p14:creationId xmlns:p14="http://schemas.microsoft.com/office/powerpoint/2010/main" val="3565834414"/>
      </p:ext>
    </p:extLst>
  </p:cSld>
  <p:clrMapOvr>
    <a:masterClrMapping/>
  </p:clrMapOvr>
  <p:transition spd="med">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par>
                          <p:cTn id="8" fill="hold">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430167"/>
                                        </p:tgtEl>
                                        <p:attrNameLst>
                                          <p:attrName>style.visibility</p:attrName>
                                        </p:attrNameLst>
                                      </p:cBhvr>
                                      <p:to>
                                        <p:strVal val="visible"/>
                                      </p:to>
                                    </p:set>
                                    <p:animEffect transition="in" filter="strips(downRight)">
                                      <p:cBhvr>
                                        <p:cTn id="11" dur="1000"/>
                                        <p:tgtEl>
                                          <p:spTgt spid="430167"/>
                                        </p:tgtEl>
                                      </p:cBhvr>
                                    </p:animEffect>
                                  </p:childTnLst>
                                </p:cTn>
                              </p:par>
                              <p:par>
                                <p:cTn id="12" presetID="18" presetClass="entr" presetSubtype="3" fill="hold" grpId="0" nodeType="withEffect">
                                  <p:stCondLst>
                                    <p:cond delay="1000"/>
                                  </p:stCondLst>
                                  <p:childTnLst>
                                    <p:set>
                                      <p:cBhvr>
                                        <p:cTn id="13" dur="1" fill="hold">
                                          <p:stCondLst>
                                            <p:cond delay="0"/>
                                          </p:stCondLst>
                                        </p:cTn>
                                        <p:tgtEl>
                                          <p:spTgt spid="430166"/>
                                        </p:tgtEl>
                                        <p:attrNameLst>
                                          <p:attrName>style.visibility</p:attrName>
                                        </p:attrNameLst>
                                      </p:cBhvr>
                                      <p:to>
                                        <p:strVal val="visible"/>
                                      </p:to>
                                    </p:set>
                                    <p:animEffect transition="in" filter="strips(upRight)">
                                      <p:cBhvr>
                                        <p:cTn id="14" dur="1000"/>
                                        <p:tgtEl>
                                          <p:spTgt spid="430166"/>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6" fill="hold" grpId="0" nodeType="clickEffect">
                                  <p:stCondLst>
                                    <p:cond delay="0"/>
                                  </p:stCondLst>
                                  <p:childTnLst>
                                    <p:set>
                                      <p:cBhvr>
                                        <p:cTn id="18" dur="1" fill="hold">
                                          <p:stCondLst>
                                            <p:cond delay="0"/>
                                          </p:stCondLst>
                                        </p:cTn>
                                        <p:tgtEl>
                                          <p:spTgt spid="430169"/>
                                        </p:tgtEl>
                                        <p:attrNameLst>
                                          <p:attrName>style.visibility</p:attrName>
                                        </p:attrNameLst>
                                      </p:cBhvr>
                                      <p:to>
                                        <p:strVal val="visible"/>
                                      </p:to>
                                    </p:set>
                                    <p:animEffect transition="in" filter="strips(downRight)">
                                      <p:cBhvr>
                                        <p:cTn id="19" dur="1000"/>
                                        <p:tgtEl>
                                          <p:spTgt spid="430169"/>
                                        </p:tgtEl>
                                      </p:cBhvr>
                                    </p:animEffect>
                                  </p:childTnLst>
                                </p:cTn>
                              </p:par>
                              <p:par>
                                <p:cTn id="20" presetID="18" presetClass="entr" presetSubtype="9" fill="hold" grpId="0" nodeType="withEffect">
                                  <p:stCondLst>
                                    <p:cond delay="0"/>
                                  </p:stCondLst>
                                  <p:childTnLst>
                                    <p:set>
                                      <p:cBhvr>
                                        <p:cTn id="21" dur="1" fill="hold">
                                          <p:stCondLst>
                                            <p:cond delay="0"/>
                                          </p:stCondLst>
                                        </p:cTn>
                                        <p:tgtEl>
                                          <p:spTgt spid="430170"/>
                                        </p:tgtEl>
                                        <p:attrNameLst>
                                          <p:attrName>style.visibility</p:attrName>
                                        </p:attrNameLst>
                                      </p:cBhvr>
                                      <p:to>
                                        <p:strVal val="visible"/>
                                      </p:to>
                                    </p:set>
                                    <p:animEffect transition="in" filter="strips(upLeft)">
                                      <p:cBhvr>
                                        <p:cTn id="22" dur="1000"/>
                                        <p:tgtEl>
                                          <p:spTgt spid="430170"/>
                                        </p:tgtEl>
                                      </p:cBhvr>
                                    </p:animEffect>
                                  </p:childTnLst>
                                </p:cTn>
                              </p:par>
                            </p:childTnLst>
                          </p:cTn>
                        </p:par>
                        <p:par>
                          <p:cTn id="23" fill="hold">
                            <p:stCondLst>
                              <p:cond delay="1000"/>
                            </p:stCondLst>
                            <p:childTnLst>
                              <p:par>
                                <p:cTn id="24" presetID="18" presetClass="entr" presetSubtype="6" fill="hold" grpId="0" nodeType="afterEffect">
                                  <p:stCondLst>
                                    <p:cond delay="1000"/>
                                  </p:stCondLst>
                                  <p:childTnLst>
                                    <p:set>
                                      <p:cBhvr>
                                        <p:cTn id="25" dur="1" fill="hold">
                                          <p:stCondLst>
                                            <p:cond delay="0"/>
                                          </p:stCondLst>
                                        </p:cTn>
                                        <p:tgtEl>
                                          <p:spTgt spid="430082"/>
                                        </p:tgtEl>
                                        <p:attrNameLst>
                                          <p:attrName>style.visibility</p:attrName>
                                        </p:attrNameLst>
                                      </p:cBhvr>
                                      <p:to>
                                        <p:strVal val="visible"/>
                                      </p:to>
                                    </p:set>
                                    <p:animEffect transition="in" filter="strips(downRight)">
                                      <p:cBhvr>
                                        <p:cTn id="26" dur="1000"/>
                                        <p:tgtEl>
                                          <p:spTgt spid="430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82" grpId="0"/>
      <p:bldP spid="430166" grpId="0" animBg="1"/>
      <p:bldP spid="430167" grpId="0" animBg="1"/>
      <p:bldP spid="430170" grpId="0" animBg="1"/>
      <p:bldP spid="430169"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1846" name="Rectangle 6"/>
          <p:cNvSpPr>
            <a:spLocks noGrp="1" noChangeArrowheads="1"/>
          </p:cNvSpPr>
          <p:nvPr>
            <p:ph type="title"/>
          </p:nvPr>
        </p:nvSpPr>
        <p:spPr>
          <a:xfrm>
            <a:off x="323528" y="2924944"/>
            <a:ext cx="8671701" cy="922337"/>
          </a:xfrm>
        </p:spPr>
        <p:txBody>
          <a:bodyPr/>
          <a:lstStyle/>
          <a:p>
            <a:pPr eaLnBrk="1" hangingPunct="1">
              <a:defRPr/>
            </a:pPr>
            <a:r>
              <a:rPr lang="en-US" sz="4000" dirty="0"/>
              <a:t>Materials Requirements Planning </a:t>
            </a:r>
          </a:p>
        </p:txBody>
      </p:sp>
    </p:spTree>
    <p:extLst>
      <p:ext uri="{BB962C8B-B14F-4D97-AF65-F5344CB8AC3E}">
        <p14:creationId xmlns:p14="http://schemas.microsoft.com/office/powerpoint/2010/main" val="3027678088"/>
      </p:ext>
    </p:extLst>
  </p:cSld>
  <p:clrMapOvr>
    <a:masterClrMapping/>
  </p:clrMapOvr>
  <p:transition>
    <p:pull dir="lu"/>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8229" name="Rectangle 5"/>
          <p:cNvSpPr>
            <a:spLocks noGrp="1" noChangeArrowheads="1"/>
          </p:cNvSpPr>
          <p:nvPr>
            <p:ph type="body" idx="1"/>
          </p:nvPr>
        </p:nvSpPr>
        <p:spPr>
          <a:xfrm>
            <a:off x="774700" y="1484784"/>
            <a:ext cx="7912100" cy="1368152"/>
          </a:xfrm>
        </p:spPr>
        <p:txBody>
          <a:bodyPr/>
          <a:lstStyle/>
          <a:p>
            <a:pPr eaLnBrk="1" hangingPunct="1"/>
            <a:r>
              <a:rPr lang="en-US" sz="2400" dirty="0"/>
              <a:t>Planning lead time</a:t>
            </a:r>
          </a:p>
          <a:p>
            <a:pPr eaLnBrk="1" hangingPunct="1"/>
            <a:r>
              <a:rPr lang="en-US" sz="2400" dirty="0"/>
              <a:t>For purchased items planning lead time is the time allowed for receiving a shipment from the supplier</a:t>
            </a:r>
          </a:p>
        </p:txBody>
      </p:sp>
      <p:sp>
        <p:nvSpPr>
          <p:cNvPr id="308230" name="Rectangle 6"/>
          <p:cNvSpPr>
            <a:spLocks noGrp="1" noChangeArrowheads="1"/>
          </p:cNvSpPr>
          <p:nvPr>
            <p:ph type="title"/>
          </p:nvPr>
        </p:nvSpPr>
        <p:spPr/>
        <p:txBody>
          <a:bodyPr/>
          <a:lstStyle/>
          <a:p>
            <a:pPr eaLnBrk="1" hangingPunct="1">
              <a:defRPr/>
            </a:pPr>
            <a:r>
              <a:rPr lang="en-US" sz="4000" dirty="0"/>
              <a:t>Planning Factors</a:t>
            </a:r>
          </a:p>
        </p:txBody>
      </p:sp>
      <p:sp>
        <p:nvSpPr>
          <p:cNvPr id="308231" name="Rectangle 7"/>
          <p:cNvSpPr>
            <a:spLocks noChangeArrowheads="1"/>
          </p:cNvSpPr>
          <p:nvPr/>
        </p:nvSpPr>
        <p:spPr bwMode="auto">
          <a:xfrm>
            <a:off x="774700" y="3068960"/>
            <a:ext cx="7912100" cy="3059113"/>
          </a:xfrm>
          <a:prstGeom prst="rect">
            <a:avLst/>
          </a:prstGeom>
          <a:noFill/>
          <a:ln w="9525">
            <a:noFill/>
            <a:miter lim="800000"/>
            <a:headEnd/>
            <a:tailEnd/>
          </a:ln>
        </p:spPr>
        <p:txBody>
          <a:bodyPr/>
          <a:lstStyle/>
          <a:p>
            <a:pPr marL="342900" indent="-342900">
              <a:lnSpc>
                <a:spcPct val="90000"/>
              </a:lnSpc>
              <a:spcBef>
                <a:spcPct val="40000"/>
              </a:spcBef>
              <a:buClr>
                <a:srgbClr val="B20019"/>
              </a:buClr>
              <a:buFont typeface="Wingdings" pitchFamily="2" charset="2"/>
              <a:buChar char="l"/>
            </a:pPr>
            <a:r>
              <a:rPr lang="en-US" dirty="0"/>
              <a:t>For manufactured the planning lead time consists of estimates for</a:t>
            </a:r>
          </a:p>
          <a:p>
            <a:pPr marL="742950" lvl="1" indent="-285750">
              <a:lnSpc>
                <a:spcPct val="90000"/>
              </a:lnSpc>
              <a:spcBef>
                <a:spcPct val="40000"/>
              </a:spcBef>
              <a:buClr>
                <a:srgbClr val="B20019"/>
              </a:buClr>
              <a:buSzPct val="75000"/>
              <a:buFont typeface="Wingdings" pitchFamily="2" charset="2"/>
              <a:buChar char="u"/>
            </a:pPr>
            <a:r>
              <a:rPr lang="en-US" dirty="0"/>
              <a:t>Setup time</a:t>
            </a:r>
          </a:p>
          <a:p>
            <a:pPr marL="742950" lvl="1" indent="-285750">
              <a:lnSpc>
                <a:spcPct val="90000"/>
              </a:lnSpc>
              <a:spcBef>
                <a:spcPct val="40000"/>
              </a:spcBef>
              <a:buClr>
                <a:srgbClr val="B20019"/>
              </a:buClr>
              <a:buSzPct val="75000"/>
              <a:buFont typeface="Wingdings" pitchFamily="2" charset="2"/>
              <a:buChar char="u"/>
            </a:pPr>
            <a:r>
              <a:rPr lang="en-US" dirty="0"/>
              <a:t>Processing time</a:t>
            </a:r>
          </a:p>
          <a:p>
            <a:pPr marL="742950" lvl="1" indent="-285750">
              <a:lnSpc>
                <a:spcPct val="90000"/>
              </a:lnSpc>
              <a:spcBef>
                <a:spcPct val="40000"/>
              </a:spcBef>
              <a:buClr>
                <a:srgbClr val="B20019"/>
              </a:buClr>
              <a:buSzPct val="75000"/>
              <a:buFont typeface="Wingdings" pitchFamily="2" charset="2"/>
              <a:buChar char="u"/>
            </a:pPr>
            <a:r>
              <a:rPr lang="en-US" dirty="0"/>
              <a:t>Materials handling time between operations</a:t>
            </a:r>
          </a:p>
          <a:p>
            <a:pPr marL="742950" lvl="1" indent="-285750">
              <a:lnSpc>
                <a:spcPct val="90000"/>
              </a:lnSpc>
              <a:spcBef>
                <a:spcPct val="40000"/>
              </a:spcBef>
              <a:buClr>
                <a:srgbClr val="B20019"/>
              </a:buClr>
              <a:buSzPct val="75000"/>
              <a:buFont typeface="Wingdings" pitchFamily="2" charset="2"/>
              <a:buChar char="u"/>
            </a:pPr>
            <a:r>
              <a:rPr lang="en-US" dirty="0"/>
              <a:t>Waiting time</a:t>
            </a:r>
          </a:p>
        </p:txBody>
      </p:sp>
    </p:spTree>
    <p:extLst>
      <p:ext uri="{BB962C8B-B14F-4D97-AF65-F5344CB8AC3E}">
        <p14:creationId xmlns:p14="http://schemas.microsoft.com/office/powerpoint/2010/main" val="2890759082"/>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08229">
                                            <p:txEl>
                                              <p:pRg st="0" end="0"/>
                                            </p:txEl>
                                          </p:spTgt>
                                        </p:tgtEl>
                                        <p:attrNameLst>
                                          <p:attrName>style.visibility</p:attrName>
                                        </p:attrNameLst>
                                      </p:cBhvr>
                                      <p:to>
                                        <p:strVal val="visible"/>
                                      </p:to>
                                    </p:set>
                                    <p:animEffect transition="in" filter="strips(downRight)">
                                      <p:cBhvr>
                                        <p:cTn id="7" dur="1000"/>
                                        <p:tgtEl>
                                          <p:spTgt spid="3082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08229">
                                            <p:txEl>
                                              <p:pRg st="1" end="1"/>
                                            </p:txEl>
                                          </p:spTgt>
                                        </p:tgtEl>
                                        <p:attrNameLst>
                                          <p:attrName>style.visibility</p:attrName>
                                        </p:attrNameLst>
                                      </p:cBhvr>
                                      <p:to>
                                        <p:strVal val="visible"/>
                                      </p:to>
                                    </p:set>
                                    <p:animEffect transition="in" filter="strips(downRight)">
                                      <p:cBhvr>
                                        <p:cTn id="12" dur="1000"/>
                                        <p:tgtEl>
                                          <p:spTgt spid="3082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08231"/>
                                        </p:tgtEl>
                                        <p:attrNameLst>
                                          <p:attrName>style.visibility</p:attrName>
                                        </p:attrNameLst>
                                      </p:cBhvr>
                                      <p:to>
                                        <p:strVal val="visible"/>
                                      </p:to>
                                    </p:set>
                                    <p:animEffect transition="in" filter="strips(downRight)">
                                      <p:cBhvr>
                                        <p:cTn id="17" dur="1000"/>
                                        <p:tgtEl>
                                          <p:spTgt spid="308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9" grpId="0" build="p"/>
      <p:bldP spid="308231"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9298" name="Rectangle 2"/>
          <p:cNvSpPr>
            <a:spLocks noGrp="1" noChangeArrowheads="1"/>
          </p:cNvSpPr>
          <p:nvPr>
            <p:ph type="body" idx="1"/>
          </p:nvPr>
        </p:nvSpPr>
        <p:spPr>
          <a:xfrm>
            <a:off x="774700" y="1340768"/>
            <a:ext cx="7912100" cy="4367213"/>
          </a:xfrm>
        </p:spPr>
        <p:txBody>
          <a:bodyPr/>
          <a:lstStyle/>
          <a:p>
            <a:pPr eaLnBrk="1" hangingPunct="1"/>
            <a:r>
              <a:rPr lang="en-US" sz="2600" dirty="0"/>
              <a:t>Lot-sizing rules</a:t>
            </a:r>
          </a:p>
          <a:p>
            <a:pPr lvl="1" eaLnBrk="1" hangingPunct="1"/>
            <a:r>
              <a:rPr lang="en-US" sz="2600" dirty="0"/>
              <a:t>L4L – Lot for lot</a:t>
            </a:r>
          </a:p>
          <a:p>
            <a:pPr lvl="1" eaLnBrk="1" hangingPunct="1">
              <a:spcBef>
                <a:spcPts val="0"/>
              </a:spcBef>
            </a:pPr>
            <a:r>
              <a:rPr lang="en-US" sz="2600" dirty="0"/>
              <a:t>FOQ – Fixed order quantity</a:t>
            </a:r>
          </a:p>
          <a:p>
            <a:pPr lvl="1" eaLnBrk="1" hangingPunct="1">
              <a:spcBef>
                <a:spcPts val="0"/>
              </a:spcBef>
            </a:pPr>
            <a:r>
              <a:rPr lang="en-US" sz="2600" dirty="0"/>
              <a:t>POQ – Periodic order quantity</a:t>
            </a:r>
          </a:p>
          <a:p>
            <a:pPr eaLnBrk="1" hangingPunct="1"/>
            <a:endParaRPr lang="en-US" sz="2600" dirty="0"/>
          </a:p>
          <a:p>
            <a:pPr eaLnBrk="1" hangingPunct="1"/>
            <a:r>
              <a:rPr lang="en-US" sz="2600" dirty="0"/>
              <a:t>Fixed order quantity (FOQ) rule maintains the same order quantity each time an order is issued</a:t>
            </a:r>
          </a:p>
          <a:p>
            <a:pPr eaLnBrk="1" hangingPunct="1"/>
            <a:endParaRPr lang="en-US" sz="2600" dirty="0"/>
          </a:p>
          <a:p>
            <a:pPr eaLnBrk="1" hangingPunct="1"/>
            <a:r>
              <a:rPr lang="en-US" sz="2600" dirty="0"/>
              <a:t>Could be determined by quantity discounts, truckload capacity, minimum purchases, or EOQ</a:t>
            </a:r>
          </a:p>
        </p:txBody>
      </p:sp>
      <p:sp>
        <p:nvSpPr>
          <p:cNvPr id="439299" name="Rectangle 3"/>
          <p:cNvSpPr>
            <a:spLocks noGrp="1" noChangeArrowheads="1"/>
          </p:cNvSpPr>
          <p:nvPr>
            <p:ph type="title"/>
          </p:nvPr>
        </p:nvSpPr>
        <p:spPr/>
        <p:txBody>
          <a:bodyPr/>
          <a:lstStyle/>
          <a:p>
            <a:pPr eaLnBrk="1" hangingPunct="1">
              <a:defRPr/>
            </a:pPr>
            <a:r>
              <a:rPr lang="en-US" sz="4000" dirty="0"/>
              <a:t>Planning Factors</a:t>
            </a:r>
          </a:p>
        </p:txBody>
      </p:sp>
    </p:spTree>
    <p:extLst>
      <p:ext uri="{BB962C8B-B14F-4D97-AF65-F5344CB8AC3E}">
        <p14:creationId xmlns:p14="http://schemas.microsoft.com/office/powerpoint/2010/main" val="2393475297"/>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439298">
                                            <p:txEl>
                                              <p:pRg st="0" end="0"/>
                                            </p:txEl>
                                          </p:spTgt>
                                        </p:tgtEl>
                                        <p:attrNameLst>
                                          <p:attrName>style.visibility</p:attrName>
                                        </p:attrNameLst>
                                      </p:cBhvr>
                                      <p:to>
                                        <p:strVal val="visible"/>
                                      </p:to>
                                    </p:set>
                                    <p:animEffect transition="in" filter="strips(downRight)">
                                      <p:cBhvr>
                                        <p:cTn id="7" dur="1000"/>
                                        <p:tgtEl>
                                          <p:spTgt spid="439298">
                                            <p:txEl>
                                              <p:pRg st="0" end="0"/>
                                            </p:txEl>
                                          </p:spTgt>
                                        </p:tgtEl>
                                      </p:cBhvr>
                                    </p:animEffect>
                                  </p:childTnLst>
                                </p:cTn>
                              </p:par>
                              <p:par>
                                <p:cTn id="8" presetID="18" presetClass="entr" presetSubtype="6" fill="hold" grpId="0" nodeType="withEffect">
                                  <p:stCondLst>
                                    <p:cond delay="1000"/>
                                  </p:stCondLst>
                                  <p:childTnLst>
                                    <p:set>
                                      <p:cBhvr>
                                        <p:cTn id="9" dur="1" fill="hold">
                                          <p:stCondLst>
                                            <p:cond delay="0"/>
                                          </p:stCondLst>
                                        </p:cTn>
                                        <p:tgtEl>
                                          <p:spTgt spid="439298">
                                            <p:txEl>
                                              <p:pRg st="1" end="1"/>
                                            </p:txEl>
                                          </p:spTgt>
                                        </p:tgtEl>
                                        <p:attrNameLst>
                                          <p:attrName>style.visibility</p:attrName>
                                        </p:attrNameLst>
                                      </p:cBhvr>
                                      <p:to>
                                        <p:strVal val="visible"/>
                                      </p:to>
                                    </p:set>
                                    <p:animEffect transition="in" filter="strips(downRight)">
                                      <p:cBhvr>
                                        <p:cTn id="10" dur="1000"/>
                                        <p:tgtEl>
                                          <p:spTgt spid="439298">
                                            <p:txEl>
                                              <p:pRg st="1" end="1"/>
                                            </p:txEl>
                                          </p:spTgt>
                                        </p:tgtEl>
                                      </p:cBhvr>
                                    </p:animEffect>
                                  </p:childTnLst>
                                </p:cTn>
                              </p:par>
                              <p:par>
                                <p:cTn id="11" presetID="18" presetClass="entr" presetSubtype="6" fill="hold" grpId="0" nodeType="withEffect">
                                  <p:stCondLst>
                                    <p:cond delay="1000"/>
                                  </p:stCondLst>
                                  <p:childTnLst>
                                    <p:set>
                                      <p:cBhvr>
                                        <p:cTn id="12" dur="1" fill="hold">
                                          <p:stCondLst>
                                            <p:cond delay="0"/>
                                          </p:stCondLst>
                                        </p:cTn>
                                        <p:tgtEl>
                                          <p:spTgt spid="439298">
                                            <p:txEl>
                                              <p:pRg st="2" end="2"/>
                                            </p:txEl>
                                          </p:spTgt>
                                        </p:tgtEl>
                                        <p:attrNameLst>
                                          <p:attrName>style.visibility</p:attrName>
                                        </p:attrNameLst>
                                      </p:cBhvr>
                                      <p:to>
                                        <p:strVal val="visible"/>
                                      </p:to>
                                    </p:set>
                                    <p:animEffect transition="in" filter="strips(downRight)">
                                      <p:cBhvr>
                                        <p:cTn id="13" dur="1000"/>
                                        <p:tgtEl>
                                          <p:spTgt spid="439298">
                                            <p:txEl>
                                              <p:pRg st="2" end="2"/>
                                            </p:txEl>
                                          </p:spTgt>
                                        </p:tgtEl>
                                      </p:cBhvr>
                                    </p:animEffect>
                                  </p:childTnLst>
                                </p:cTn>
                              </p:par>
                              <p:par>
                                <p:cTn id="14" presetID="18" presetClass="entr" presetSubtype="6" fill="hold" grpId="0" nodeType="withEffect">
                                  <p:stCondLst>
                                    <p:cond delay="1000"/>
                                  </p:stCondLst>
                                  <p:childTnLst>
                                    <p:set>
                                      <p:cBhvr>
                                        <p:cTn id="15" dur="1" fill="hold">
                                          <p:stCondLst>
                                            <p:cond delay="0"/>
                                          </p:stCondLst>
                                        </p:cTn>
                                        <p:tgtEl>
                                          <p:spTgt spid="439298">
                                            <p:txEl>
                                              <p:pRg st="3" end="3"/>
                                            </p:txEl>
                                          </p:spTgt>
                                        </p:tgtEl>
                                        <p:attrNameLst>
                                          <p:attrName>style.visibility</p:attrName>
                                        </p:attrNameLst>
                                      </p:cBhvr>
                                      <p:to>
                                        <p:strVal val="visible"/>
                                      </p:to>
                                    </p:set>
                                    <p:animEffect transition="in" filter="strips(downRight)">
                                      <p:cBhvr>
                                        <p:cTn id="16" dur="1000"/>
                                        <p:tgtEl>
                                          <p:spTgt spid="43929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439298">
                                            <p:txEl>
                                              <p:pRg st="5" end="5"/>
                                            </p:txEl>
                                          </p:spTgt>
                                        </p:tgtEl>
                                        <p:attrNameLst>
                                          <p:attrName>style.visibility</p:attrName>
                                        </p:attrNameLst>
                                      </p:cBhvr>
                                      <p:to>
                                        <p:strVal val="visible"/>
                                      </p:to>
                                    </p:set>
                                    <p:animEffect transition="in" filter="strips(downRight)">
                                      <p:cBhvr>
                                        <p:cTn id="21" dur="1000"/>
                                        <p:tgtEl>
                                          <p:spTgt spid="439298">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grpId="0" nodeType="clickEffect">
                                  <p:stCondLst>
                                    <p:cond delay="0"/>
                                  </p:stCondLst>
                                  <p:childTnLst>
                                    <p:set>
                                      <p:cBhvr>
                                        <p:cTn id="25" dur="1" fill="hold">
                                          <p:stCondLst>
                                            <p:cond delay="0"/>
                                          </p:stCondLst>
                                        </p:cTn>
                                        <p:tgtEl>
                                          <p:spTgt spid="439298">
                                            <p:txEl>
                                              <p:pRg st="7" end="7"/>
                                            </p:txEl>
                                          </p:spTgt>
                                        </p:tgtEl>
                                        <p:attrNameLst>
                                          <p:attrName>style.visibility</p:attrName>
                                        </p:attrNameLst>
                                      </p:cBhvr>
                                      <p:to>
                                        <p:strVal val="visible"/>
                                      </p:to>
                                    </p:set>
                                    <p:animEffect transition="in" filter="strips(downRight)">
                                      <p:cBhvr>
                                        <p:cTn id="26" dur="1000"/>
                                        <p:tgtEl>
                                          <p:spTgt spid="43929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298"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0517" name="Rectangle 5"/>
          <p:cNvSpPr>
            <a:spLocks noGrp="1" noChangeArrowheads="1"/>
          </p:cNvSpPr>
          <p:nvPr>
            <p:ph type="body" idx="1"/>
          </p:nvPr>
        </p:nvSpPr>
        <p:spPr>
          <a:xfrm>
            <a:off x="774700" y="1371600"/>
            <a:ext cx="7912100" cy="1541463"/>
          </a:xfrm>
        </p:spPr>
        <p:txBody>
          <a:bodyPr/>
          <a:lstStyle/>
          <a:p>
            <a:pPr eaLnBrk="1" hangingPunct="1"/>
            <a:r>
              <a:rPr lang="en-US" sz="2400"/>
              <a:t>Periodic order quantity (POQ) rule allows a different order quantity for each order issue but tends to issue the order at predetermined time intervals</a:t>
            </a:r>
          </a:p>
        </p:txBody>
      </p:sp>
      <p:sp>
        <p:nvSpPr>
          <p:cNvPr id="320518" name="Rectangle 6"/>
          <p:cNvSpPr>
            <a:spLocks noGrp="1" noChangeArrowheads="1"/>
          </p:cNvSpPr>
          <p:nvPr>
            <p:ph type="title"/>
          </p:nvPr>
        </p:nvSpPr>
        <p:spPr/>
        <p:txBody>
          <a:bodyPr/>
          <a:lstStyle/>
          <a:p>
            <a:pPr eaLnBrk="1" hangingPunct="1">
              <a:defRPr/>
            </a:pPr>
            <a:r>
              <a:rPr lang="en-US" sz="4000" dirty="0"/>
              <a:t>Planning Factors</a:t>
            </a:r>
          </a:p>
        </p:txBody>
      </p:sp>
      <p:grpSp>
        <p:nvGrpSpPr>
          <p:cNvPr id="2" name="Group 35"/>
          <p:cNvGrpSpPr>
            <a:grpSpLocks/>
          </p:cNvGrpSpPr>
          <p:nvPr/>
        </p:nvGrpSpPr>
        <p:grpSpPr bwMode="auto">
          <a:xfrm>
            <a:off x="862013" y="3194050"/>
            <a:ext cx="7827963" cy="876300"/>
            <a:chOff x="543" y="1860"/>
            <a:chExt cx="4931" cy="552"/>
          </a:xfrm>
        </p:grpSpPr>
        <p:sp>
          <p:nvSpPr>
            <p:cNvPr id="31751" name="Text Box 27"/>
            <p:cNvSpPr txBox="1">
              <a:spLocks noChangeArrowheads="1"/>
            </p:cNvSpPr>
            <p:nvPr/>
          </p:nvSpPr>
          <p:spPr bwMode="auto">
            <a:xfrm>
              <a:off x="1572" y="2031"/>
              <a:ext cx="200" cy="231"/>
            </a:xfrm>
            <a:prstGeom prst="rect">
              <a:avLst/>
            </a:prstGeom>
            <a:noFill/>
            <a:ln w="9525">
              <a:noFill/>
              <a:miter lim="800000"/>
              <a:headEnd/>
              <a:tailEnd/>
            </a:ln>
          </p:spPr>
          <p:txBody>
            <a:bodyPr wrap="none">
              <a:spAutoFit/>
            </a:bodyPr>
            <a:lstStyle/>
            <a:p>
              <a:r>
                <a:rPr lang="en-US" b="1"/>
                <a:t>=</a:t>
              </a:r>
            </a:p>
          </p:txBody>
        </p:sp>
        <p:sp>
          <p:nvSpPr>
            <p:cNvPr id="31752" name="Text Box 28"/>
            <p:cNvSpPr txBox="1">
              <a:spLocks noChangeArrowheads="1"/>
            </p:cNvSpPr>
            <p:nvPr/>
          </p:nvSpPr>
          <p:spPr bwMode="auto">
            <a:xfrm>
              <a:off x="3702" y="1999"/>
              <a:ext cx="196" cy="231"/>
            </a:xfrm>
            <a:prstGeom prst="rect">
              <a:avLst/>
            </a:prstGeom>
            <a:noFill/>
            <a:ln w="9525">
              <a:noFill/>
              <a:miter lim="800000"/>
              <a:headEnd/>
              <a:tailEnd/>
            </a:ln>
          </p:spPr>
          <p:txBody>
            <a:bodyPr wrap="none">
              <a:spAutoFit/>
            </a:bodyPr>
            <a:lstStyle/>
            <a:p>
              <a:r>
                <a:rPr lang="en-US" b="1">
                  <a:cs typeface="Arial" charset="0"/>
                </a:rPr>
                <a:t>–</a:t>
              </a:r>
            </a:p>
          </p:txBody>
        </p:sp>
        <p:grpSp>
          <p:nvGrpSpPr>
            <p:cNvPr id="31753" name="Group 33"/>
            <p:cNvGrpSpPr>
              <a:grpSpLocks/>
            </p:cNvGrpSpPr>
            <p:nvPr/>
          </p:nvGrpSpPr>
          <p:grpSpPr bwMode="auto">
            <a:xfrm>
              <a:off x="543" y="1860"/>
              <a:ext cx="1013" cy="552"/>
              <a:chOff x="399" y="1956"/>
              <a:chExt cx="1013" cy="552"/>
            </a:xfrm>
          </p:grpSpPr>
          <p:sp>
            <p:nvSpPr>
              <p:cNvPr id="31760" name="Text Box 24"/>
              <p:cNvSpPr txBox="1">
                <a:spLocks noChangeArrowheads="1"/>
              </p:cNvSpPr>
              <p:nvPr/>
            </p:nvSpPr>
            <p:spPr bwMode="auto">
              <a:xfrm>
                <a:off x="399" y="1969"/>
                <a:ext cx="1013" cy="529"/>
              </a:xfrm>
              <a:prstGeom prst="rect">
                <a:avLst/>
              </a:prstGeom>
              <a:noFill/>
              <a:ln w="9525">
                <a:noFill/>
                <a:miter lim="800000"/>
                <a:headEnd/>
                <a:tailEnd/>
              </a:ln>
            </p:spPr>
            <p:txBody>
              <a:bodyPr wrap="none">
                <a:spAutoFit/>
              </a:bodyPr>
              <a:lstStyle/>
              <a:p>
                <a:pPr algn="ctr">
                  <a:lnSpc>
                    <a:spcPct val="90000"/>
                  </a:lnSpc>
                </a:pPr>
                <a:r>
                  <a:rPr lang="en-US" sz="1800" b="1" dirty="0"/>
                  <a:t>POQ lot size </a:t>
                </a:r>
                <a:br>
                  <a:rPr lang="en-US" sz="1800" b="1" dirty="0"/>
                </a:br>
                <a:r>
                  <a:rPr lang="en-US" sz="1800" b="1" dirty="0"/>
                  <a:t>to arrive in </a:t>
                </a:r>
                <a:br>
                  <a:rPr lang="en-US" sz="1800" b="1" dirty="0"/>
                </a:br>
                <a:r>
                  <a:rPr lang="en-US" sz="1800" b="1" dirty="0"/>
                  <a:t>week </a:t>
                </a:r>
                <a:r>
                  <a:rPr lang="en-US" sz="1800" b="1" i="1" dirty="0">
                    <a:latin typeface="Times New Roman" pitchFamily="18" charset="0"/>
                  </a:rPr>
                  <a:t>t</a:t>
                </a:r>
                <a:endParaRPr lang="en-US" sz="1800" b="1" dirty="0"/>
              </a:p>
            </p:txBody>
          </p:sp>
          <p:sp>
            <p:nvSpPr>
              <p:cNvPr id="31761" name="AutoShape 29"/>
              <p:cNvSpPr>
                <a:spLocks noChangeArrowheads="1"/>
              </p:cNvSpPr>
              <p:nvPr/>
            </p:nvSpPr>
            <p:spPr bwMode="auto">
              <a:xfrm>
                <a:off x="413" y="1956"/>
                <a:ext cx="984" cy="552"/>
              </a:xfrm>
              <a:prstGeom prst="bracketPair">
                <a:avLst>
                  <a:gd name="adj" fmla="val 16667"/>
                </a:avLst>
              </a:prstGeom>
              <a:noFill/>
              <a:ln w="28575">
                <a:solidFill>
                  <a:schemeClr val="tx1"/>
                </a:solidFill>
                <a:round/>
                <a:headEnd/>
                <a:tailEnd/>
              </a:ln>
            </p:spPr>
            <p:txBody>
              <a:bodyPr wrap="none" anchor="ctr"/>
              <a:lstStyle/>
              <a:p>
                <a:endParaRPr lang="en-NZ"/>
              </a:p>
            </p:txBody>
          </p:sp>
        </p:grpSp>
        <p:grpSp>
          <p:nvGrpSpPr>
            <p:cNvPr id="31754" name="Group 34"/>
            <p:cNvGrpSpPr>
              <a:grpSpLocks/>
            </p:cNvGrpSpPr>
            <p:nvPr/>
          </p:nvGrpSpPr>
          <p:grpSpPr bwMode="auto">
            <a:xfrm>
              <a:off x="1793" y="1860"/>
              <a:ext cx="1888" cy="552"/>
              <a:chOff x="1568" y="1956"/>
              <a:chExt cx="1888" cy="552"/>
            </a:xfrm>
          </p:grpSpPr>
          <p:sp>
            <p:nvSpPr>
              <p:cNvPr id="31758" name="Text Box 25"/>
              <p:cNvSpPr txBox="1">
                <a:spLocks noChangeArrowheads="1"/>
              </p:cNvSpPr>
              <p:nvPr/>
            </p:nvSpPr>
            <p:spPr bwMode="auto">
              <a:xfrm>
                <a:off x="1587" y="1969"/>
                <a:ext cx="1850" cy="529"/>
              </a:xfrm>
              <a:prstGeom prst="rect">
                <a:avLst/>
              </a:prstGeom>
              <a:noFill/>
              <a:ln w="9525">
                <a:noFill/>
                <a:miter lim="800000"/>
                <a:headEnd/>
                <a:tailEnd/>
              </a:ln>
            </p:spPr>
            <p:txBody>
              <a:bodyPr wrap="none">
                <a:spAutoFit/>
              </a:bodyPr>
              <a:lstStyle/>
              <a:p>
                <a:pPr algn="ctr">
                  <a:lnSpc>
                    <a:spcPct val="90000"/>
                  </a:lnSpc>
                </a:pPr>
                <a:r>
                  <a:rPr lang="en-US" sz="1800" b="1"/>
                  <a:t>Total gross requirements</a:t>
                </a:r>
                <a:br>
                  <a:rPr lang="en-US" sz="1800" b="1"/>
                </a:br>
                <a:r>
                  <a:rPr lang="en-US" sz="1800" b="1"/>
                  <a:t>for </a:t>
                </a:r>
                <a:r>
                  <a:rPr lang="en-US" sz="1800" b="1" i="1">
                    <a:latin typeface="Times New Roman" pitchFamily="18" charset="0"/>
                  </a:rPr>
                  <a:t>P</a:t>
                </a:r>
                <a:r>
                  <a:rPr lang="en-US" sz="1800" b="1"/>
                  <a:t> week, including</a:t>
                </a:r>
                <a:br>
                  <a:rPr lang="en-US" sz="1800" b="1"/>
                </a:br>
                <a:r>
                  <a:rPr lang="en-US" sz="1800" b="1"/>
                  <a:t>week </a:t>
                </a:r>
                <a:r>
                  <a:rPr lang="en-US" sz="1800" b="1" i="1">
                    <a:latin typeface="Times New Roman" pitchFamily="18" charset="0"/>
                  </a:rPr>
                  <a:t>t</a:t>
                </a:r>
              </a:p>
            </p:txBody>
          </p:sp>
          <p:sp>
            <p:nvSpPr>
              <p:cNvPr id="31759" name="AutoShape 30"/>
              <p:cNvSpPr>
                <a:spLocks noChangeArrowheads="1"/>
              </p:cNvSpPr>
              <p:nvPr/>
            </p:nvSpPr>
            <p:spPr bwMode="auto">
              <a:xfrm>
                <a:off x="1568" y="1956"/>
                <a:ext cx="1888" cy="552"/>
              </a:xfrm>
              <a:prstGeom prst="bracketPair">
                <a:avLst>
                  <a:gd name="adj" fmla="val 16667"/>
                </a:avLst>
              </a:prstGeom>
              <a:noFill/>
              <a:ln w="28575">
                <a:solidFill>
                  <a:schemeClr val="tx1"/>
                </a:solidFill>
                <a:round/>
                <a:headEnd/>
                <a:tailEnd/>
              </a:ln>
            </p:spPr>
            <p:txBody>
              <a:bodyPr wrap="none" anchor="ctr"/>
              <a:lstStyle/>
              <a:p>
                <a:endParaRPr lang="en-NZ"/>
              </a:p>
            </p:txBody>
          </p:sp>
        </p:grpSp>
        <p:grpSp>
          <p:nvGrpSpPr>
            <p:cNvPr id="31755" name="Group 32"/>
            <p:cNvGrpSpPr>
              <a:grpSpLocks/>
            </p:cNvGrpSpPr>
            <p:nvPr/>
          </p:nvGrpSpPr>
          <p:grpSpPr bwMode="auto">
            <a:xfrm>
              <a:off x="3912" y="1860"/>
              <a:ext cx="1562" cy="552"/>
              <a:chOff x="3656" y="1956"/>
              <a:chExt cx="1562" cy="552"/>
            </a:xfrm>
          </p:grpSpPr>
          <p:sp>
            <p:nvSpPr>
              <p:cNvPr id="31756" name="Text Box 26"/>
              <p:cNvSpPr txBox="1">
                <a:spLocks noChangeArrowheads="1"/>
              </p:cNvSpPr>
              <p:nvPr/>
            </p:nvSpPr>
            <p:spPr bwMode="auto">
              <a:xfrm>
                <a:off x="3656" y="1969"/>
                <a:ext cx="1562" cy="529"/>
              </a:xfrm>
              <a:prstGeom prst="rect">
                <a:avLst/>
              </a:prstGeom>
              <a:noFill/>
              <a:ln w="9525">
                <a:noFill/>
                <a:miter lim="800000"/>
                <a:headEnd/>
                <a:tailEnd/>
              </a:ln>
            </p:spPr>
            <p:txBody>
              <a:bodyPr wrap="none">
                <a:spAutoFit/>
              </a:bodyPr>
              <a:lstStyle/>
              <a:p>
                <a:pPr algn="ctr">
                  <a:lnSpc>
                    <a:spcPct val="90000"/>
                  </a:lnSpc>
                </a:pPr>
                <a:r>
                  <a:rPr lang="en-US" sz="1800" b="1"/>
                  <a:t>Projected on-hand </a:t>
                </a:r>
                <a:br>
                  <a:rPr lang="en-US" sz="1800" b="1"/>
                </a:br>
                <a:r>
                  <a:rPr lang="en-US" sz="1800" b="1"/>
                  <a:t>inventory balance at </a:t>
                </a:r>
                <a:br>
                  <a:rPr lang="en-US" sz="1800" b="1"/>
                </a:br>
                <a:r>
                  <a:rPr lang="en-US" sz="1800" b="1"/>
                  <a:t>end of week </a:t>
                </a:r>
                <a:r>
                  <a:rPr lang="en-US" sz="1800" b="1" i="1">
                    <a:latin typeface="Times New Roman" pitchFamily="18" charset="0"/>
                  </a:rPr>
                  <a:t>t</a:t>
                </a:r>
                <a:r>
                  <a:rPr lang="en-US" sz="1800" b="1">
                    <a:cs typeface="Arial" charset="0"/>
                  </a:rPr>
                  <a:t>–</a:t>
                </a:r>
                <a:r>
                  <a:rPr lang="en-US" sz="1800" b="1"/>
                  <a:t>1</a:t>
                </a:r>
              </a:p>
            </p:txBody>
          </p:sp>
          <p:sp>
            <p:nvSpPr>
              <p:cNvPr id="31757" name="AutoShape 31"/>
              <p:cNvSpPr>
                <a:spLocks noChangeArrowheads="1"/>
              </p:cNvSpPr>
              <p:nvPr/>
            </p:nvSpPr>
            <p:spPr bwMode="auto">
              <a:xfrm>
                <a:off x="3677" y="1956"/>
                <a:ext cx="1520" cy="552"/>
              </a:xfrm>
              <a:prstGeom prst="bracketPair">
                <a:avLst>
                  <a:gd name="adj" fmla="val 16667"/>
                </a:avLst>
              </a:prstGeom>
              <a:noFill/>
              <a:ln w="28575">
                <a:solidFill>
                  <a:schemeClr val="tx1"/>
                </a:solidFill>
                <a:round/>
                <a:headEnd/>
                <a:tailEnd/>
              </a:ln>
            </p:spPr>
            <p:txBody>
              <a:bodyPr wrap="none" anchor="ctr"/>
              <a:lstStyle/>
              <a:p>
                <a:endParaRPr lang="en-NZ"/>
              </a:p>
            </p:txBody>
          </p:sp>
        </p:grpSp>
      </p:grpSp>
      <p:sp>
        <p:nvSpPr>
          <p:cNvPr id="320548" name="Text Box 36"/>
          <p:cNvSpPr txBox="1">
            <a:spLocks noChangeArrowheads="1"/>
          </p:cNvSpPr>
          <p:nvPr/>
        </p:nvSpPr>
        <p:spPr bwMode="auto">
          <a:xfrm>
            <a:off x="774700" y="4689475"/>
            <a:ext cx="7688263" cy="757130"/>
          </a:xfrm>
          <a:prstGeom prst="rect">
            <a:avLst/>
          </a:prstGeom>
          <a:noFill/>
          <a:ln w="9525">
            <a:noFill/>
            <a:miter lim="800000"/>
            <a:headEnd/>
            <a:tailEnd/>
          </a:ln>
        </p:spPr>
        <p:txBody>
          <a:bodyPr>
            <a:spAutoFit/>
          </a:bodyPr>
          <a:lstStyle/>
          <a:p>
            <a:pPr marL="355600" indent="-355600">
              <a:lnSpc>
                <a:spcPct val="90000"/>
              </a:lnSpc>
              <a:buClr>
                <a:srgbClr val="B20019"/>
              </a:buClr>
              <a:buFont typeface="Wingdings" pitchFamily="2" charset="2"/>
              <a:buChar char="l"/>
            </a:pPr>
            <a:r>
              <a:rPr lang="en-US" sz="2400" dirty="0"/>
              <a:t>Figure 15.12 shows the application of the POQ rule for </a:t>
            </a:r>
            <a:r>
              <a:rPr lang="en-US" sz="2400" i="1" dirty="0">
                <a:latin typeface="Times New Roman" pitchFamily="18" charset="0"/>
              </a:rPr>
              <a:t>P</a:t>
            </a:r>
            <a:r>
              <a:rPr lang="en-US" sz="2400" dirty="0"/>
              <a:t> = 3</a:t>
            </a:r>
          </a:p>
        </p:txBody>
      </p:sp>
    </p:spTree>
    <p:extLst>
      <p:ext uri="{BB962C8B-B14F-4D97-AF65-F5344CB8AC3E}">
        <p14:creationId xmlns:p14="http://schemas.microsoft.com/office/powerpoint/2010/main" val="347642455"/>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20517"/>
                                        </p:tgtEl>
                                        <p:attrNameLst>
                                          <p:attrName>style.visibility</p:attrName>
                                        </p:attrNameLst>
                                      </p:cBhvr>
                                      <p:to>
                                        <p:strVal val="visible"/>
                                      </p:to>
                                    </p:set>
                                    <p:animEffect transition="in" filter="strips(downRight)">
                                      <p:cBhvr>
                                        <p:cTn id="7" dur="1000"/>
                                        <p:tgtEl>
                                          <p:spTgt spid="320517"/>
                                        </p:tgtEl>
                                      </p:cBhvr>
                                    </p:animEffect>
                                  </p:childTnLst>
                                </p:cTn>
                              </p:par>
                            </p:childTnLst>
                          </p:cTn>
                        </p:par>
                        <p:par>
                          <p:cTn id="8" fill="hold">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strips(downRight)">
                                      <p:cBhvr>
                                        <p:cTn id="11" dur="1000"/>
                                        <p:tgtEl>
                                          <p:spTgt spid="2"/>
                                        </p:tgtEl>
                                      </p:cBhvr>
                                    </p:animEffect>
                                  </p:childTnLst>
                                </p:cTn>
                              </p:par>
                            </p:childTnLst>
                          </p:cTn>
                        </p:par>
                        <p:par>
                          <p:cTn id="12" fill="hold">
                            <p:stCondLst>
                              <p:cond delay="4000"/>
                            </p:stCondLst>
                            <p:childTnLst>
                              <p:par>
                                <p:cTn id="13" presetID="18" presetClass="entr" presetSubtype="6" fill="hold" grpId="0" nodeType="afterEffect">
                                  <p:stCondLst>
                                    <p:cond delay="1000"/>
                                  </p:stCondLst>
                                  <p:childTnLst>
                                    <p:set>
                                      <p:cBhvr>
                                        <p:cTn id="14" dur="1" fill="hold">
                                          <p:stCondLst>
                                            <p:cond delay="0"/>
                                          </p:stCondLst>
                                        </p:cTn>
                                        <p:tgtEl>
                                          <p:spTgt spid="320548"/>
                                        </p:tgtEl>
                                        <p:attrNameLst>
                                          <p:attrName>style.visibility</p:attrName>
                                        </p:attrNameLst>
                                      </p:cBhvr>
                                      <p:to>
                                        <p:strVal val="visible"/>
                                      </p:to>
                                    </p:set>
                                    <p:animEffect transition="in" filter="strips(downRight)">
                                      <p:cBhvr>
                                        <p:cTn id="15" dur="1000"/>
                                        <p:tgtEl>
                                          <p:spTgt spid="320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7" grpId="0"/>
      <p:bldP spid="32054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3" name="Rectangle 3"/>
          <p:cNvSpPr>
            <a:spLocks noGrp="1" noChangeArrowheads="1"/>
          </p:cNvSpPr>
          <p:nvPr>
            <p:ph type="title"/>
          </p:nvPr>
        </p:nvSpPr>
        <p:spPr/>
        <p:txBody>
          <a:bodyPr/>
          <a:lstStyle/>
          <a:p>
            <a:pPr eaLnBrk="1" hangingPunct="1">
              <a:defRPr/>
            </a:pPr>
            <a:r>
              <a:rPr lang="en-US" sz="4000" dirty="0"/>
              <a:t>Planning Factors</a:t>
            </a:r>
          </a:p>
        </p:txBody>
      </p:sp>
      <p:grpSp>
        <p:nvGrpSpPr>
          <p:cNvPr id="2" name="Group 34"/>
          <p:cNvGrpSpPr>
            <a:grpSpLocks/>
          </p:cNvGrpSpPr>
          <p:nvPr/>
        </p:nvGrpSpPr>
        <p:grpSpPr bwMode="auto">
          <a:xfrm>
            <a:off x="1230313" y="2571751"/>
            <a:ext cx="6842125" cy="944563"/>
            <a:chOff x="775" y="1620"/>
            <a:chExt cx="4310" cy="595"/>
          </a:xfrm>
        </p:grpSpPr>
        <p:sp>
          <p:nvSpPr>
            <p:cNvPr id="32775" name="Text Box 18"/>
            <p:cNvSpPr txBox="1">
              <a:spLocks noChangeArrowheads="1"/>
            </p:cNvSpPr>
            <p:nvPr/>
          </p:nvSpPr>
          <p:spPr bwMode="auto">
            <a:xfrm>
              <a:off x="1828" y="1781"/>
              <a:ext cx="200" cy="231"/>
            </a:xfrm>
            <a:prstGeom prst="rect">
              <a:avLst/>
            </a:prstGeom>
            <a:noFill/>
            <a:ln w="9525">
              <a:noFill/>
              <a:miter lim="800000"/>
              <a:headEnd/>
              <a:tailEnd/>
            </a:ln>
          </p:spPr>
          <p:txBody>
            <a:bodyPr wrap="none">
              <a:spAutoFit/>
            </a:bodyPr>
            <a:lstStyle/>
            <a:p>
              <a:r>
                <a:rPr lang="en-US" b="1"/>
                <a:t>=</a:t>
              </a:r>
            </a:p>
          </p:txBody>
        </p:sp>
        <p:sp>
          <p:nvSpPr>
            <p:cNvPr id="32776" name="Text Box 19"/>
            <p:cNvSpPr txBox="1">
              <a:spLocks noChangeArrowheads="1"/>
            </p:cNvSpPr>
            <p:nvPr/>
          </p:nvSpPr>
          <p:spPr bwMode="auto">
            <a:xfrm>
              <a:off x="3679" y="1780"/>
              <a:ext cx="196" cy="231"/>
            </a:xfrm>
            <a:prstGeom prst="rect">
              <a:avLst/>
            </a:prstGeom>
            <a:noFill/>
            <a:ln w="9525">
              <a:noFill/>
              <a:miter lim="800000"/>
              <a:headEnd/>
              <a:tailEnd/>
            </a:ln>
          </p:spPr>
          <p:txBody>
            <a:bodyPr wrap="none">
              <a:spAutoFit/>
            </a:bodyPr>
            <a:lstStyle/>
            <a:p>
              <a:r>
                <a:rPr lang="en-US" b="1">
                  <a:cs typeface="Arial" charset="0"/>
                </a:rPr>
                <a:t>–</a:t>
              </a:r>
            </a:p>
          </p:txBody>
        </p:sp>
        <p:sp>
          <p:nvSpPr>
            <p:cNvPr id="32777" name="Text Box 21"/>
            <p:cNvSpPr txBox="1">
              <a:spLocks noChangeArrowheads="1"/>
            </p:cNvSpPr>
            <p:nvPr/>
          </p:nvSpPr>
          <p:spPr bwMode="auto">
            <a:xfrm>
              <a:off x="775" y="1789"/>
              <a:ext cx="1060" cy="214"/>
            </a:xfrm>
            <a:prstGeom prst="rect">
              <a:avLst/>
            </a:prstGeom>
            <a:noFill/>
            <a:ln w="9525">
              <a:noFill/>
              <a:miter lim="800000"/>
              <a:headEnd/>
              <a:tailEnd/>
            </a:ln>
          </p:spPr>
          <p:txBody>
            <a:bodyPr wrap="none">
              <a:spAutoFit/>
            </a:bodyPr>
            <a:lstStyle/>
            <a:p>
              <a:pPr algn="ctr">
                <a:lnSpc>
                  <a:spcPct val="90000"/>
                </a:lnSpc>
              </a:pPr>
              <a:r>
                <a:rPr lang="en-US" b="1"/>
                <a:t>(POQ lot size)</a:t>
              </a:r>
            </a:p>
          </p:txBody>
        </p:sp>
        <p:grpSp>
          <p:nvGrpSpPr>
            <p:cNvPr id="32778" name="Group 31"/>
            <p:cNvGrpSpPr>
              <a:grpSpLocks/>
            </p:cNvGrpSpPr>
            <p:nvPr/>
          </p:nvGrpSpPr>
          <p:grpSpPr bwMode="auto">
            <a:xfrm>
              <a:off x="2029" y="1620"/>
              <a:ext cx="1650" cy="595"/>
              <a:chOff x="1744" y="1100"/>
              <a:chExt cx="1650" cy="595"/>
            </a:xfrm>
          </p:grpSpPr>
          <p:sp>
            <p:nvSpPr>
              <p:cNvPr id="32782" name="Text Box 24"/>
              <p:cNvSpPr txBox="1">
                <a:spLocks noChangeArrowheads="1"/>
              </p:cNvSpPr>
              <p:nvPr/>
            </p:nvSpPr>
            <p:spPr bwMode="auto">
              <a:xfrm>
                <a:off x="1744" y="1113"/>
                <a:ext cx="1650" cy="582"/>
              </a:xfrm>
              <a:prstGeom prst="rect">
                <a:avLst/>
              </a:prstGeom>
              <a:noFill/>
              <a:ln w="9525">
                <a:noFill/>
                <a:miter lim="800000"/>
                <a:headEnd/>
                <a:tailEnd/>
              </a:ln>
            </p:spPr>
            <p:txBody>
              <a:bodyPr wrap="none">
                <a:spAutoFit/>
              </a:bodyPr>
              <a:lstStyle/>
              <a:p>
                <a:pPr algn="ctr">
                  <a:lnSpc>
                    <a:spcPct val="90000"/>
                  </a:lnSpc>
                </a:pPr>
                <a:r>
                  <a:rPr lang="en-US" sz="2000" b="1" dirty="0"/>
                  <a:t>Gross requirements</a:t>
                </a:r>
                <a:br>
                  <a:rPr lang="en-US" sz="2000" b="1" dirty="0"/>
                </a:br>
                <a:r>
                  <a:rPr lang="en-US" sz="2000" b="1" dirty="0"/>
                  <a:t>for weeks </a:t>
                </a:r>
                <a:br>
                  <a:rPr lang="en-US" sz="2000" b="1" dirty="0"/>
                </a:br>
                <a:r>
                  <a:rPr lang="en-US" sz="2000" b="1" dirty="0"/>
                  <a:t>4, 5, and 6</a:t>
                </a:r>
                <a:endParaRPr lang="en-US" sz="2000" b="1" i="1" dirty="0">
                  <a:latin typeface="Times New Roman" pitchFamily="18" charset="0"/>
                </a:endParaRPr>
              </a:p>
            </p:txBody>
          </p:sp>
          <p:sp>
            <p:nvSpPr>
              <p:cNvPr id="32783" name="AutoShape 25"/>
              <p:cNvSpPr>
                <a:spLocks noChangeArrowheads="1"/>
              </p:cNvSpPr>
              <p:nvPr/>
            </p:nvSpPr>
            <p:spPr bwMode="auto">
              <a:xfrm>
                <a:off x="1793" y="1100"/>
                <a:ext cx="1552" cy="552"/>
              </a:xfrm>
              <a:prstGeom prst="bracketPair">
                <a:avLst>
                  <a:gd name="adj" fmla="val 16667"/>
                </a:avLst>
              </a:prstGeom>
              <a:noFill/>
              <a:ln w="28575">
                <a:solidFill>
                  <a:schemeClr val="tx1"/>
                </a:solidFill>
                <a:round/>
                <a:headEnd/>
                <a:tailEnd/>
              </a:ln>
            </p:spPr>
            <p:txBody>
              <a:bodyPr wrap="none" anchor="ctr"/>
              <a:lstStyle/>
              <a:p>
                <a:endParaRPr lang="en-NZ"/>
              </a:p>
            </p:txBody>
          </p:sp>
        </p:grpSp>
        <p:grpSp>
          <p:nvGrpSpPr>
            <p:cNvPr id="32779" name="Group 30"/>
            <p:cNvGrpSpPr>
              <a:grpSpLocks/>
            </p:cNvGrpSpPr>
            <p:nvPr/>
          </p:nvGrpSpPr>
          <p:grpSpPr bwMode="auto">
            <a:xfrm>
              <a:off x="3910" y="1620"/>
              <a:ext cx="1175" cy="552"/>
              <a:chOff x="4126" y="1100"/>
              <a:chExt cx="1175" cy="552"/>
            </a:xfrm>
          </p:grpSpPr>
          <p:sp>
            <p:nvSpPr>
              <p:cNvPr id="32780" name="Text Box 27"/>
              <p:cNvSpPr txBox="1">
                <a:spLocks noChangeArrowheads="1"/>
              </p:cNvSpPr>
              <p:nvPr/>
            </p:nvSpPr>
            <p:spPr bwMode="auto">
              <a:xfrm>
                <a:off x="4126" y="1191"/>
                <a:ext cx="1175" cy="407"/>
              </a:xfrm>
              <a:prstGeom prst="rect">
                <a:avLst/>
              </a:prstGeom>
              <a:noFill/>
              <a:ln w="9525">
                <a:noFill/>
                <a:miter lim="800000"/>
                <a:headEnd/>
                <a:tailEnd/>
              </a:ln>
            </p:spPr>
            <p:txBody>
              <a:bodyPr wrap="none">
                <a:spAutoFit/>
              </a:bodyPr>
              <a:lstStyle/>
              <a:p>
                <a:pPr algn="ctr">
                  <a:lnSpc>
                    <a:spcPct val="90000"/>
                  </a:lnSpc>
                </a:pPr>
                <a:r>
                  <a:rPr lang="en-US" sz="2000" b="1"/>
                  <a:t>Inventory at </a:t>
                </a:r>
                <a:br>
                  <a:rPr lang="en-US" sz="2000" b="1"/>
                </a:br>
                <a:r>
                  <a:rPr lang="en-US" sz="2000" b="1"/>
                  <a:t>end of week 3</a:t>
                </a:r>
              </a:p>
            </p:txBody>
          </p:sp>
          <p:sp>
            <p:nvSpPr>
              <p:cNvPr id="32781" name="AutoShape 28"/>
              <p:cNvSpPr>
                <a:spLocks noChangeArrowheads="1"/>
              </p:cNvSpPr>
              <p:nvPr/>
            </p:nvSpPr>
            <p:spPr bwMode="auto">
              <a:xfrm>
                <a:off x="4141" y="1100"/>
                <a:ext cx="1144" cy="552"/>
              </a:xfrm>
              <a:prstGeom prst="bracketPair">
                <a:avLst>
                  <a:gd name="adj" fmla="val 16667"/>
                </a:avLst>
              </a:prstGeom>
              <a:noFill/>
              <a:ln w="28575">
                <a:solidFill>
                  <a:schemeClr val="tx1"/>
                </a:solidFill>
                <a:round/>
                <a:headEnd/>
                <a:tailEnd/>
              </a:ln>
            </p:spPr>
            <p:txBody>
              <a:bodyPr wrap="none" anchor="ctr"/>
              <a:lstStyle/>
              <a:p>
                <a:endParaRPr lang="en-NZ"/>
              </a:p>
            </p:txBody>
          </p:sp>
        </p:grpSp>
      </p:grpSp>
      <p:sp>
        <p:nvSpPr>
          <p:cNvPr id="445472" name="Text Box 32"/>
          <p:cNvSpPr txBox="1">
            <a:spLocks noChangeArrowheads="1"/>
          </p:cNvSpPr>
          <p:nvPr/>
        </p:nvSpPr>
        <p:spPr bwMode="auto">
          <a:xfrm>
            <a:off x="758825" y="1489075"/>
            <a:ext cx="4624388" cy="457200"/>
          </a:xfrm>
          <a:prstGeom prst="rect">
            <a:avLst/>
          </a:prstGeom>
          <a:noFill/>
          <a:ln w="9525">
            <a:noFill/>
            <a:miter lim="800000"/>
            <a:headEnd/>
            <a:tailEnd/>
          </a:ln>
        </p:spPr>
        <p:txBody>
          <a:bodyPr wrap="none">
            <a:spAutoFit/>
          </a:bodyPr>
          <a:lstStyle/>
          <a:p>
            <a:pPr marL="355600" indent="-355600">
              <a:buClr>
                <a:srgbClr val="B20019"/>
              </a:buClr>
              <a:buFont typeface="Wingdings" pitchFamily="2" charset="2"/>
              <a:buChar char="l"/>
            </a:pPr>
            <a:r>
              <a:rPr lang="en-US" sz="2400" b="1"/>
              <a:t>The first order using </a:t>
            </a:r>
            <a:r>
              <a:rPr lang="en-US" sz="2400" b="1" i="1">
                <a:latin typeface="Times New Roman" pitchFamily="18" charset="0"/>
              </a:rPr>
              <a:t>P</a:t>
            </a:r>
            <a:r>
              <a:rPr lang="en-US" sz="2400" b="1"/>
              <a:t> = 3 is</a:t>
            </a:r>
          </a:p>
        </p:txBody>
      </p:sp>
      <p:sp>
        <p:nvSpPr>
          <p:cNvPr id="445473" name="Text Box 33"/>
          <p:cNvSpPr txBox="1">
            <a:spLocks noChangeArrowheads="1"/>
          </p:cNvSpPr>
          <p:nvPr/>
        </p:nvSpPr>
        <p:spPr bwMode="auto">
          <a:xfrm>
            <a:off x="1595438" y="4214813"/>
            <a:ext cx="5956300" cy="366712"/>
          </a:xfrm>
          <a:prstGeom prst="rect">
            <a:avLst/>
          </a:prstGeom>
          <a:noFill/>
          <a:ln w="9525">
            <a:noFill/>
            <a:miter lim="800000"/>
            <a:headEnd/>
            <a:tailEnd/>
          </a:ln>
        </p:spPr>
        <p:txBody>
          <a:bodyPr wrap="none">
            <a:spAutoFit/>
          </a:bodyPr>
          <a:lstStyle/>
          <a:p>
            <a:pPr algn="ctr">
              <a:lnSpc>
                <a:spcPct val="90000"/>
              </a:lnSpc>
            </a:pPr>
            <a:r>
              <a:rPr lang="en-US" sz="2000" b="1"/>
              <a:t>(POQ lot size) = (120 + 0 + 150) </a:t>
            </a:r>
            <a:r>
              <a:rPr lang="en-US" sz="2000" b="1">
                <a:cs typeface="Arial" charset="0"/>
              </a:rPr>
              <a:t>– 117 = 153 units</a:t>
            </a:r>
          </a:p>
        </p:txBody>
      </p:sp>
    </p:spTree>
    <p:extLst>
      <p:ext uri="{BB962C8B-B14F-4D97-AF65-F5344CB8AC3E}">
        <p14:creationId xmlns:p14="http://schemas.microsoft.com/office/powerpoint/2010/main" val="507535104"/>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445472"/>
                                        </p:tgtEl>
                                        <p:attrNameLst>
                                          <p:attrName>style.visibility</p:attrName>
                                        </p:attrNameLst>
                                      </p:cBhvr>
                                      <p:to>
                                        <p:strVal val="visible"/>
                                      </p:to>
                                    </p:set>
                                    <p:animEffect transition="in" filter="strips(downRight)">
                                      <p:cBhvr>
                                        <p:cTn id="7" dur="1000"/>
                                        <p:tgtEl>
                                          <p:spTgt spid="445472"/>
                                        </p:tgtEl>
                                      </p:cBhvr>
                                    </p:animEffect>
                                  </p:childTnLst>
                                </p:cTn>
                              </p:par>
                            </p:childTnLst>
                          </p:cTn>
                        </p:par>
                        <p:par>
                          <p:cTn id="8" fill="hold">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strips(downRight)">
                                      <p:cBhvr>
                                        <p:cTn id="11" dur="1000"/>
                                        <p:tgtEl>
                                          <p:spTgt spid="2"/>
                                        </p:tgtEl>
                                      </p:cBhvr>
                                    </p:animEffect>
                                  </p:childTnLst>
                                </p:cTn>
                              </p:par>
                            </p:childTnLst>
                          </p:cTn>
                        </p:par>
                        <p:par>
                          <p:cTn id="12" fill="hold">
                            <p:stCondLst>
                              <p:cond delay="4000"/>
                            </p:stCondLst>
                            <p:childTnLst>
                              <p:par>
                                <p:cTn id="13" presetID="18" presetClass="entr" presetSubtype="6" fill="hold" grpId="0" nodeType="afterEffect">
                                  <p:stCondLst>
                                    <p:cond delay="1000"/>
                                  </p:stCondLst>
                                  <p:childTnLst>
                                    <p:set>
                                      <p:cBhvr>
                                        <p:cTn id="14" dur="1" fill="hold">
                                          <p:stCondLst>
                                            <p:cond delay="0"/>
                                          </p:stCondLst>
                                        </p:cTn>
                                        <p:tgtEl>
                                          <p:spTgt spid="445473"/>
                                        </p:tgtEl>
                                        <p:attrNameLst>
                                          <p:attrName>style.visibility</p:attrName>
                                        </p:attrNameLst>
                                      </p:cBhvr>
                                      <p:to>
                                        <p:strVal val="visible"/>
                                      </p:to>
                                    </p:set>
                                    <p:animEffect transition="in" filter="strips(downRight)">
                                      <p:cBhvr>
                                        <p:cTn id="15" dur="1000"/>
                                        <p:tgtEl>
                                          <p:spTgt spid="445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72" grpId="0"/>
      <p:bldP spid="44547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9" name="Rectangle 9"/>
          <p:cNvSpPr>
            <a:spLocks noGrp="1" noChangeArrowheads="1"/>
          </p:cNvSpPr>
          <p:nvPr>
            <p:ph type="title"/>
          </p:nvPr>
        </p:nvSpPr>
        <p:spPr/>
        <p:txBody>
          <a:bodyPr/>
          <a:lstStyle/>
          <a:p>
            <a:pPr eaLnBrk="1" hangingPunct="1">
              <a:defRPr/>
            </a:pPr>
            <a:r>
              <a:rPr lang="en-US" sz="4000" dirty="0"/>
              <a:t>Planning Factors</a:t>
            </a:r>
          </a:p>
        </p:txBody>
      </p:sp>
      <p:pic>
        <p:nvPicPr>
          <p:cNvPr id="322570" name="Picture 10"/>
          <p:cNvPicPr>
            <a:picLocks noChangeAspect="1" noChangeArrowheads="1"/>
          </p:cNvPicPr>
          <p:nvPr/>
        </p:nvPicPr>
        <p:blipFill>
          <a:blip r:embed="rId3" cstate="print"/>
          <a:srcRect/>
          <a:stretch>
            <a:fillRect/>
          </a:stretch>
        </p:blipFill>
        <p:spPr bwMode="auto">
          <a:xfrm>
            <a:off x="835025" y="1998663"/>
            <a:ext cx="7751763" cy="2757487"/>
          </a:xfrm>
          <a:prstGeom prst="rect">
            <a:avLst/>
          </a:prstGeom>
          <a:noFill/>
          <a:ln w="9525">
            <a:noFill/>
            <a:miter lim="800000"/>
            <a:headEnd/>
            <a:tailEnd/>
          </a:ln>
        </p:spPr>
      </p:pic>
      <p:sp>
        <p:nvSpPr>
          <p:cNvPr id="322571" name="Rectangle 11"/>
          <p:cNvSpPr>
            <a:spLocks noChangeArrowheads="1"/>
          </p:cNvSpPr>
          <p:nvPr/>
        </p:nvSpPr>
        <p:spPr bwMode="auto">
          <a:xfrm>
            <a:off x="876300" y="5295900"/>
            <a:ext cx="7404100" cy="342900"/>
          </a:xfrm>
          <a:prstGeom prst="rect">
            <a:avLst/>
          </a:prstGeom>
          <a:noFill/>
          <a:ln w="9525">
            <a:noFill/>
            <a:miter lim="800000"/>
            <a:headEnd/>
            <a:tailEnd/>
          </a:ln>
        </p:spPr>
        <p:txBody>
          <a:bodyPr/>
          <a:lstStyle/>
          <a:p>
            <a:pPr marL="1257300" indent="-1257300">
              <a:lnSpc>
                <a:spcPct val="90000"/>
              </a:lnSpc>
              <a:spcBef>
                <a:spcPct val="40000"/>
              </a:spcBef>
              <a:buClr>
                <a:srgbClr val="B20019"/>
              </a:buClr>
              <a:buFont typeface="Wingdings" pitchFamily="2" charset="2"/>
              <a:buNone/>
            </a:pPr>
            <a:r>
              <a:rPr lang="en-US" sz="1400" b="1" dirty="0">
                <a:solidFill>
                  <a:schemeClr val="tx2"/>
                </a:solidFill>
                <a:cs typeface="Arial" charset="0"/>
              </a:rPr>
              <a:t>The POQ (</a:t>
            </a:r>
            <a:r>
              <a:rPr lang="en-US" sz="1400" b="1" i="1" dirty="0">
                <a:solidFill>
                  <a:schemeClr val="tx2"/>
                </a:solidFill>
                <a:latin typeface="Times New Roman" pitchFamily="18" charset="0"/>
                <a:cs typeface="Arial" charset="0"/>
              </a:rPr>
              <a:t>P</a:t>
            </a:r>
            <a:r>
              <a:rPr lang="en-US" sz="1400" b="1" dirty="0">
                <a:solidFill>
                  <a:schemeClr val="tx2"/>
                </a:solidFill>
                <a:cs typeface="Arial" charset="0"/>
              </a:rPr>
              <a:t> = 3) Rule for the Seat Subassembly</a:t>
            </a:r>
          </a:p>
        </p:txBody>
      </p:sp>
      <p:sp>
        <p:nvSpPr>
          <p:cNvPr id="2" name="Rectangle 1"/>
          <p:cNvSpPr/>
          <p:nvPr/>
        </p:nvSpPr>
        <p:spPr>
          <a:xfrm>
            <a:off x="3220872" y="3712191"/>
            <a:ext cx="5365916" cy="1146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0528644"/>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1000"/>
                                  </p:stCondLst>
                                  <p:childTnLst>
                                    <p:set>
                                      <p:cBhvr>
                                        <p:cTn id="6" dur="1" fill="hold">
                                          <p:stCondLst>
                                            <p:cond delay="0"/>
                                          </p:stCondLst>
                                        </p:cTn>
                                        <p:tgtEl>
                                          <p:spTgt spid="322570"/>
                                        </p:tgtEl>
                                        <p:attrNameLst>
                                          <p:attrName>style.visibility</p:attrName>
                                        </p:attrNameLst>
                                      </p:cBhvr>
                                      <p:to>
                                        <p:strVal val="visible"/>
                                      </p:to>
                                    </p:set>
                                    <p:anim calcmode="lin" valueType="num">
                                      <p:cBhvr>
                                        <p:cTn id="7" dur="1000" fill="hold"/>
                                        <p:tgtEl>
                                          <p:spTgt spid="322570"/>
                                        </p:tgtEl>
                                        <p:attrNameLst>
                                          <p:attrName>ppt_w</p:attrName>
                                        </p:attrNameLst>
                                      </p:cBhvr>
                                      <p:tavLst>
                                        <p:tav tm="0">
                                          <p:val>
                                            <p:strVal val="2/3*#ppt_w"/>
                                          </p:val>
                                        </p:tav>
                                        <p:tav tm="100000">
                                          <p:val>
                                            <p:strVal val="#ppt_w"/>
                                          </p:val>
                                        </p:tav>
                                      </p:tavLst>
                                    </p:anim>
                                    <p:anim calcmode="lin" valueType="num">
                                      <p:cBhvr>
                                        <p:cTn id="8" dur="1000" fill="hold"/>
                                        <p:tgtEl>
                                          <p:spTgt spid="322570"/>
                                        </p:tgtEl>
                                        <p:attrNameLst>
                                          <p:attrName>ppt_h</p:attrName>
                                        </p:attrNameLst>
                                      </p:cBhvr>
                                      <p:tavLst>
                                        <p:tav tm="0">
                                          <p:val>
                                            <p:strVal val="2/3*#ppt_h"/>
                                          </p:val>
                                        </p:tav>
                                        <p:tav tm="100000">
                                          <p:val>
                                            <p:strVal val="#ppt_h"/>
                                          </p:val>
                                        </p:tav>
                                      </p:tavLst>
                                    </p:anim>
                                  </p:childTnLst>
                                </p:cTn>
                              </p:par>
                            </p:childTnLst>
                          </p:cTn>
                        </p:par>
                        <p:par>
                          <p:cTn id="9" fill="hold">
                            <p:stCondLst>
                              <p:cond delay="2000"/>
                            </p:stCondLst>
                            <p:childTnLst>
                              <p:par>
                                <p:cTn id="10" presetID="18" presetClass="entr" presetSubtype="6" fill="hold" grpId="0" nodeType="afterEffect">
                                  <p:stCondLst>
                                    <p:cond delay="1000"/>
                                  </p:stCondLst>
                                  <p:childTnLst>
                                    <p:set>
                                      <p:cBhvr>
                                        <p:cTn id="11" dur="1" fill="hold">
                                          <p:stCondLst>
                                            <p:cond delay="0"/>
                                          </p:stCondLst>
                                        </p:cTn>
                                        <p:tgtEl>
                                          <p:spTgt spid="322571"/>
                                        </p:tgtEl>
                                        <p:attrNameLst>
                                          <p:attrName>style.visibility</p:attrName>
                                        </p:attrNameLst>
                                      </p:cBhvr>
                                      <p:to>
                                        <p:strVal val="visible"/>
                                      </p:to>
                                    </p:set>
                                    <p:animEffect transition="in" filter="strips(downRight)">
                                      <p:cBhvr>
                                        <p:cTn id="12" dur="1000"/>
                                        <p:tgtEl>
                                          <p:spTgt spid="322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71"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8514" name="Rectangle 2"/>
          <p:cNvSpPr>
            <a:spLocks noGrp="1" noChangeArrowheads="1"/>
          </p:cNvSpPr>
          <p:nvPr>
            <p:ph type="body" idx="1"/>
          </p:nvPr>
        </p:nvSpPr>
        <p:spPr>
          <a:xfrm>
            <a:off x="774700" y="1371600"/>
            <a:ext cx="7912100" cy="1439863"/>
          </a:xfrm>
        </p:spPr>
        <p:txBody>
          <a:bodyPr/>
          <a:lstStyle/>
          <a:p>
            <a:pPr eaLnBrk="1" hangingPunct="1"/>
            <a:r>
              <a:rPr lang="en-US" sz="2400"/>
              <a:t>Lot-for-lot (L4L) rule where the lot size covers the gross requirements of a single week</a:t>
            </a:r>
          </a:p>
        </p:txBody>
      </p:sp>
      <p:sp>
        <p:nvSpPr>
          <p:cNvPr id="448515" name="Rectangle 3"/>
          <p:cNvSpPr>
            <a:spLocks noGrp="1" noChangeArrowheads="1"/>
          </p:cNvSpPr>
          <p:nvPr>
            <p:ph type="title"/>
          </p:nvPr>
        </p:nvSpPr>
        <p:spPr/>
        <p:txBody>
          <a:bodyPr/>
          <a:lstStyle/>
          <a:p>
            <a:pPr eaLnBrk="1" hangingPunct="1">
              <a:defRPr/>
            </a:pPr>
            <a:r>
              <a:rPr lang="en-US" sz="4000" dirty="0"/>
              <a:t>Planning Factors</a:t>
            </a:r>
          </a:p>
        </p:txBody>
      </p:sp>
      <p:grpSp>
        <p:nvGrpSpPr>
          <p:cNvPr id="2" name="Group 17"/>
          <p:cNvGrpSpPr>
            <a:grpSpLocks/>
          </p:cNvGrpSpPr>
          <p:nvPr/>
        </p:nvGrpSpPr>
        <p:grpSpPr bwMode="auto">
          <a:xfrm>
            <a:off x="1100138" y="2406652"/>
            <a:ext cx="7485063" cy="944563"/>
            <a:chOff x="693" y="1860"/>
            <a:chExt cx="4715" cy="595"/>
          </a:xfrm>
        </p:grpSpPr>
        <p:sp>
          <p:nvSpPr>
            <p:cNvPr id="34834" name="Text Box 5"/>
            <p:cNvSpPr txBox="1">
              <a:spLocks noChangeArrowheads="1"/>
            </p:cNvSpPr>
            <p:nvPr/>
          </p:nvSpPr>
          <p:spPr bwMode="auto">
            <a:xfrm>
              <a:off x="1718" y="2021"/>
              <a:ext cx="229" cy="291"/>
            </a:xfrm>
            <a:prstGeom prst="rect">
              <a:avLst/>
            </a:prstGeom>
            <a:noFill/>
            <a:ln w="9525">
              <a:noFill/>
              <a:miter lim="800000"/>
              <a:headEnd/>
              <a:tailEnd/>
            </a:ln>
          </p:spPr>
          <p:txBody>
            <a:bodyPr wrap="none">
              <a:spAutoFit/>
            </a:bodyPr>
            <a:lstStyle/>
            <a:p>
              <a:r>
                <a:rPr lang="en-US"/>
                <a:t>=</a:t>
              </a:r>
            </a:p>
          </p:txBody>
        </p:sp>
        <p:sp>
          <p:nvSpPr>
            <p:cNvPr id="34835" name="Text Box 6"/>
            <p:cNvSpPr txBox="1">
              <a:spLocks noChangeArrowheads="1"/>
            </p:cNvSpPr>
            <p:nvPr/>
          </p:nvSpPr>
          <p:spPr bwMode="auto">
            <a:xfrm>
              <a:off x="3593" y="2020"/>
              <a:ext cx="224" cy="291"/>
            </a:xfrm>
            <a:prstGeom prst="rect">
              <a:avLst/>
            </a:prstGeom>
            <a:noFill/>
            <a:ln w="9525">
              <a:noFill/>
              <a:miter lim="800000"/>
              <a:headEnd/>
              <a:tailEnd/>
            </a:ln>
          </p:spPr>
          <p:txBody>
            <a:bodyPr wrap="none">
              <a:spAutoFit/>
            </a:bodyPr>
            <a:lstStyle/>
            <a:p>
              <a:r>
                <a:rPr lang="en-US">
                  <a:cs typeface="Arial" charset="0"/>
                </a:rPr>
                <a:t>–</a:t>
              </a:r>
            </a:p>
          </p:txBody>
        </p:sp>
        <p:grpSp>
          <p:nvGrpSpPr>
            <p:cNvPr id="34836" name="Group 7"/>
            <p:cNvGrpSpPr>
              <a:grpSpLocks/>
            </p:cNvGrpSpPr>
            <p:nvPr/>
          </p:nvGrpSpPr>
          <p:grpSpPr bwMode="auto">
            <a:xfrm>
              <a:off x="693" y="1860"/>
              <a:ext cx="984" cy="595"/>
              <a:chOff x="413" y="1956"/>
              <a:chExt cx="984" cy="595"/>
            </a:xfrm>
          </p:grpSpPr>
          <p:sp>
            <p:nvSpPr>
              <p:cNvPr id="34843" name="Text Box 8"/>
              <p:cNvSpPr txBox="1">
                <a:spLocks noChangeArrowheads="1"/>
              </p:cNvSpPr>
              <p:nvPr/>
            </p:nvSpPr>
            <p:spPr bwMode="auto">
              <a:xfrm>
                <a:off x="419" y="1969"/>
                <a:ext cx="972" cy="582"/>
              </a:xfrm>
              <a:prstGeom prst="rect">
                <a:avLst/>
              </a:prstGeom>
              <a:noFill/>
              <a:ln w="9525">
                <a:noFill/>
                <a:miter lim="800000"/>
                <a:headEnd/>
                <a:tailEnd/>
              </a:ln>
            </p:spPr>
            <p:txBody>
              <a:bodyPr wrap="none">
                <a:spAutoFit/>
              </a:bodyPr>
              <a:lstStyle/>
              <a:p>
                <a:pPr algn="ctr">
                  <a:lnSpc>
                    <a:spcPct val="90000"/>
                  </a:lnSpc>
                </a:pPr>
                <a:r>
                  <a:rPr lang="en-US" sz="2000" dirty="0"/>
                  <a:t>L4L lot size </a:t>
                </a:r>
                <a:br>
                  <a:rPr lang="en-US" sz="2000" dirty="0"/>
                </a:br>
                <a:r>
                  <a:rPr lang="en-US" sz="2000" dirty="0"/>
                  <a:t>to arrive in </a:t>
                </a:r>
                <a:br>
                  <a:rPr lang="en-US" sz="2000" dirty="0"/>
                </a:br>
                <a:r>
                  <a:rPr lang="en-US" sz="2000" dirty="0"/>
                  <a:t>week </a:t>
                </a:r>
                <a:r>
                  <a:rPr lang="en-US" sz="2000" i="1" dirty="0">
                    <a:latin typeface="Times New Roman" pitchFamily="18" charset="0"/>
                  </a:rPr>
                  <a:t>t</a:t>
                </a:r>
                <a:endParaRPr lang="en-US" sz="2000" dirty="0"/>
              </a:p>
            </p:txBody>
          </p:sp>
          <p:sp>
            <p:nvSpPr>
              <p:cNvPr id="34844" name="AutoShape 9"/>
              <p:cNvSpPr>
                <a:spLocks noChangeArrowheads="1"/>
              </p:cNvSpPr>
              <p:nvPr/>
            </p:nvSpPr>
            <p:spPr bwMode="auto">
              <a:xfrm>
                <a:off x="413" y="1956"/>
                <a:ext cx="984" cy="552"/>
              </a:xfrm>
              <a:prstGeom prst="bracketPair">
                <a:avLst>
                  <a:gd name="adj" fmla="val 16667"/>
                </a:avLst>
              </a:prstGeom>
              <a:noFill/>
              <a:ln w="28575">
                <a:solidFill>
                  <a:schemeClr val="tx1"/>
                </a:solidFill>
                <a:round/>
                <a:headEnd/>
                <a:tailEnd/>
              </a:ln>
            </p:spPr>
            <p:txBody>
              <a:bodyPr wrap="none" anchor="ctr"/>
              <a:lstStyle/>
              <a:p>
                <a:endParaRPr lang="en-NZ"/>
              </a:p>
            </p:txBody>
          </p:sp>
        </p:grpSp>
        <p:grpSp>
          <p:nvGrpSpPr>
            <p:cNvPr id="34837" name="Group 16"/>
            <p:cNvGrpSpPr>
              <a:grpSpLocks/>
            </p:cNvGrpSpPr>
            <p:nvPr/>
          </p:nvGrpSpPr>
          <p:grpSpPr bwMode="auto">
            <a:xfrm>
              <a:off x="1960" y="1860"/>
              <a:ext cx="1592" cy="552"/>
              <a:chOff x="2066" y="1860"/>
              <a:chExt cx="1592" cy="552"/>
            </a:xfrm>
          </p:grpSpPr>
          <p:sp>
            <p:nvSpPr>
              <p:cNvPr id="34841" name="Text Box 11"/>
              <p:cNvSpPr txBox="1">
                <a:spLocks noChangeArrowheads="1"/>
              </p:cNvSpPr>
              <p:nvPr/>
            </p:nvSpPr>
            <p:spPr bwMode="auto">
              <a:xfrm>
                <a:off x="2095" y="1951"/>
                <a:ext cx="1533" cy="407"/>
              </a:xfrm>
              <a:prstGeom prst="rect">
                <a:avLst/>
              </a:prstGeom>
              <a:noFill/>
              <a:ln w="9525">
                <a:noFill/>
                <a:miter lim="800000"/>
                <a:headEnd/>
                <a:tailEnd/>
              </a:ln>
            </p:spPr>
            <p:txBody>
              <a:bodyPr wrap="none">
                <a:spAutoFit/>
              </a:bodyPr>
              <a:lstStyle/>
              <a:p>
                <a:pPr algn="ctr">
                  <a:lnSpc>
                    <a:spcPct val="90000"/>
                  </a:lnSpc>
                </a:pPr>
                <a:r>
                  <a:rPr lang="en-US" sz="2000"/>
                  <a:t>Gross requirements</a:t>
                </a:r>
                <a:br>
                  <a:rPr lang="en-US" sz="2000"/>
                </a:br>
                <a:r>
                  <a:rPr lang="en-US" sz="2000"/>
                  <a:t>for week </a:t>
                </a:r>
                <a:r>
                  <a:rPr lang="en-US" sz="2000" i="1">
                    <a:latin typeface="Times New Roman" pitchFamily="18" charset="0"/>
                  </a:rPr>
                  <a:t>t</a:t>
                </a:r>
              </a:p>
            </p:txBody>
          </p:sp>
          <p:sp>
            <p:nvSpPr>
              <p:cNvPr id="34842" name="AutoShape 12"/>
              <p:cNvSpPr>
                <a:spLocks noChangeArrowheads="1"/>
              </p:cNvSpPr>
              <p:nvPr/>
            </p:nvSpPr>
            <p:spPr bwMode="auto">
              <a:xfrm>
                <a:off x="2066" y="1860"/>
                <a:ext cx="1592" cy="552"/>
              </a:xfrm>
              <a:prstGeom prst="bracketPair">
                <a:avLst>
                  <a:gd name="adj" fmla="val 16667"/>
                </a:avLst>
              </a:prstGeom>
              <a:noFill/>
              <a:ln w="28575">
                <a:solidFill>
                  <a:schemeClr val="tx1"/>
                </a:solidFill>
                <a:round/>
                <a:headEnd/>
                <a:tailEnd/>
              </a:ln>
            </p:spPr>
            <p:txBody>
              <a:bodyPr wrap="none" anchor="ctr"/>
              <a:lstStyle/>
              <a:p>
                <a:endParaRPr lang="en-NZ"/>
              </a:p>
            </p:txBody>
          </p:sp>
        </p:grpSp>
        <p:grpSp>
          <p:nvGrpSpPr>
            <p:cNvPr id="34838" name="Group 13"/>
            <p:cNvGrpSpPr>
              <a:grpSpLocks/>
            </p:cNvGrpSpPr>
            <p:nvPr/>
          </p:nvGrpSpPr>
          <p:grpSpPr bwMode="auto">
            <a:xfrm>
              <a:off x="3802" y="1860"/>
              <a:ext cx="1606" cy="595"/>
              <a:chOff x="3634" y="1956"/>
              <a:chExt cx="1606" cy="595"/>
            </a:xfrm>
          </p:grpSpPr>
          <p:sp>
            <p:nvSpPr>
              <p:cNvPr id="34839" name="Text Box 14"/>
              <p:cNvSpPr txBox="1">
                <a:spLocks noChangeArrowheads="1"/>
              </p:cNvSpPr>
              <p:nvPr/>
            </p:nvSpPr>
            <p:spPr bwMode="auto">
              <a:xfrm>
                <a:off x="3634" y="1969"/>
                <a:ext cx="1606" cy="582"/>
              </a:xfrm>
              <a:prstGeom prst="rect">
                <a:avLst/>
              </a:prstGeom>
              <a:noFill/>
              <a:ln w="9525">
                <a:noFill/>
                <a:miter lim="800000"/>
                <a:headEnd/>
                <a:tailEnd/>
              </a:ln>
            </p:spPr>
            <p:txBody>
              <a:bodyPr wrap="none">
                <a:spAutoFit/>
              </a:bodyPr>
              <a:lstStyle/>
              <a:p>
                <a:pPr algn="ctr">
                  <a:lnSpc>
                    <a:spcPct val="90000"/>
                  </a:lnSpc>
                </a:pPr>
                <a:r>
                  <a:rPr lang="en-US" sz="2000"/>
                  <a:t>Projected on-hand </a:t>
                </a:r>
                <a:br>
                  <a:rPr lang="en-US" sz="2000"/>
                </a:br>
                <a:r>
                  <a:rPr lang="en-US" sz="2000"/>
                  <a:t>inventory balance at </a:t>
                </a:r>
                <a:br>
                  <a:rPr lang="en-US" sz="2000"/>
                </a:br>
                <a:r>
                  <a:rPr lang="en-US" sz="2000"/>
                  <a:t>end of week </a:t>
                </a:r>
                <a:r>
                  <a:rPr lang="en-US" sz="2000" i="1">
                    <a:latin typeface="Times New Roman" pitchFamily="18" charset="0"/>
                  </a:rPr>
                  <a:t>t</a:t>
                </a:r>
                <a:r>
                  <a:rPr lang="en-US" sz="2000">
                    <a:cs typeface="Arial" charset="0"/>
                  </a:rPr>
                  <a:t>–</a:t>
                </a:r>
                <a:r>
                  <a:rPr lang="en-US" sz="2000"/>
                  <a:t>1</a:t>
                </a:r>
              </a:p>
            </p:txBody>
          </p:sp>
          <p:sp>
            <p:nvSpPr>
              <p:cNvPr id="34840" name="AutoShape 15"/>
              <p:cNvSpPr>
                <a:spLocks noChangeArrowheads="1"/>
              </p:cNvSpPr>
              <p:nvPr/>
            </p:nvSpPr>
            <p:spPr bwMode="auto">
              <a:xfrm>
                <a:off x="3677" y="1956"/>
                <a:ext cx="1520" cy="552"/>
              </a:xfrm>
              <a:prstGeom prst="bracketPair">
                <a:avLst>
                  <a:gd name="adj" fmla="val 16667"/>
                </a:avLst>
              </a:prstGeom>
              <a:noFill/>
              <a:ln w="28575">
                <a:solidFill>
                  <a:schemeClr val="tx1"/>
                </a:solidFill>
                <a:round/>
                <a:headEnd/>
                <a:tailEnd/>
              </a:ln>
            </p:spPr>
            <p:txBody>
              <a:bodyPr wrap="none" anchor="ctr"/>
              <a:lstStyle/>
              <a:p>
                <a:endParaRPr lang="en-NZ"/>
              </a:p>
            </p:txBody>
          </p:sp>
        </p:grpSp>
      </p:grpSp>
      <p:sp>
        <p:nvSpPr>
          <p:cNvPr id="448530" name="Text Box 18"/>
          <p:cNvSpPr txBox="1">
            <a:spLocks noChangeArrowheads="1"/>
          </p:cNvSpPr>
          <p:nvPr/>
        </p:nvSpPr>
        <p:spPr bwMode="auto">
          <a:xfrm>
            <a:off x="774700" y="3660775"/>
            <a:ext cx="7688263" cy="420688"/>
          </a:xfrm>
          <a:prstGeom prst="rect">
            <a:avLst/>
          </a:prstGeom>
          <a:noFill/>
          <a:ln w="9525">
            <a:noFill/>
            <a:miter lim="800000"/>
            <a:headEnd/>
            <a:tailEnd/>
          </a:ln>
        </p:spPr>
        <p:txBody>
          <a:bodyPr>
            <a:spAutoFit/>
          </a:bodyPr>
          <a:lstStyle/>
          <a:p>
            <a:pPr marL="355600" indent="-355600">
              <a:lnSpc>
                <a:spcPct val="90000"/>
              </a:lnSpc>
              <a:buClr>
                <a:srgbClr val="B20019"/>
              </a:buClr>
              <a:buFont typeface="Wingdings" pitchFamily="2" charset="2"/>
              <a:buChar char="l"/>
            </a:pPr>
            <a:r>
              <a:rPr lang="en-US" sz="2400"/>
              <a:t>Figure 15.13 shows the application of the L4L</a:t>
            </a:r>
          </a:p>
        </p:txBody>
      </p:sp>
      <p:grpSp>
        <p:nvGrpSpPr>
          <p:cNvPr id="6" name="Group 32"/>
          <p:cNvGrpSpPr>
            <a:grpSpLocks/>
          </p:cNvGrpSpPr>
          <p:nvPr/>
        </p:nvGrpSpPr>
        <p:grpSpPr bwMode="auto">
          <a:xfrm>
            <a:off x="989013" y="4337050"/>
            <a:ext cx="7319963" cy="876300"/>
            <a:chOff x="623" y="2732"/>
            <a:chExt cx="4611" cy="552"/>
          </a:xfrm>
        </p:grpSpPr>
        <p:sp>
          <p:nvSpPr>
            <p:cNvPr id="34825" name="Text Box 20"/>
            <p:cNvSpPr txBox="1">
              <a:spLocks noChangeArrowheads="1"/>
            </p:cNvSpPr>
            <p:nvPr/>
          </p:nvSpPr>
          <p:spPr bwMode="auto">
            <a:xfrm>
              <a:off x="1764" y="2893"/>
              <a:ext cx="229" cy="291"/>
            </a:xfrm>
            <a:prstGeom prst="rect">
              <a:avLst/>
            </a:prstGeom>
            <a:noFill/>
            <a:ln w="9525">
              <a:noFill/>
              <a:miter lim="800000"/>
              <a:headEnd/>
              <a:tailEnd/>
            </a:ln>
          </p:spPr>
          <p:txBody>
            <a:bodyPr wrap="none">
              <a:spAutoFit/>
            </a:bodyPr>
            <a:lstStyle/>
            <a:p>
              <a:r>
                <a:rPr lang="en-US"/>
                <a:t>=</a:t>
              </a:r>
            </a:p>
          </p:txBody>
        </p:sp>
        <p:sp>
          <p:nvSpPr>
            <p:cNvPr id="34826" name="Text Box 21"/>
            <p:cNvSpPr txBox="1">
              <a:spLocks noChangeArrowheads="1"/>
            </p:cNvSpPr>
            <p:nvPr/>
          </p:nvSpPr>
          <p:spPr bwMode="auto">
            <a:xfrm>
              <a:off x="3583" y="2892"/>
              <a:ext cx="224" cy="291"/>
            </a:xfrm>
            <a:prstGeom prst="rect">
              <a:avLst/>
            </a:prstGeom>
            <a:noFill/>
            <a:ln w="9525">
              <a:noFill/>
              <a:miter lim="800000"/>
              <a:headEnd/>
              <a:tailEnd/>
            </a:ln>
          </p:spPr>
          <p:txBody>
            <a:bodyPr wrap="none">
              <a:spAutoFit/>
            </a:bodyPr>
            <a:lstStyle/>
            <a:p>
              <a:r>
                <a:rPr lang="en-US">
                  <a:cs typeface="Arial" charset="0"/>
                </a:rPr>
                <a:t>–</a:t>
              </a:r>
            </a:p>
          </p:txBody>
        </p:sp>
        <p:sp>
          <p:nvSpPr>
            <p:cNvPr id="34827" name="Text Box 22"/>
            <p:cNvSpPr txBox="1">
              <a:spLocks noChangeArrowheads="1"/>
            </p:cNvSpPr>
            <p:nvPr/>
          </p:nvSpPr>
          <p:spPr bwMode="auto">
            <a:xfrm>
              <a:off x="623" y="2901"/>
              <a:ext cx="1220" cy="268"/>
            </a:xfrm>
            <a:prstGeom prst="rect">
              <a:avLst/>
            </a:prstGeom>
            <a:noFill/>
            <a:ln w="9525">
              <a:noFill/>
              <a:miter lim="800000"/>
              <a:headEnd/>
              <a:tailEnd/>
            </a:ln>
          </p:spPr>
          <p:txBody>
            <a:bodyPr wrap="none">
              <a:spAutoFit/>
            </a:bodyPr>
            <a:lstStyle/>
            <a:p>
              <a:pPr algn="ctr">
                <a:lnSpc>
                  <a:spcPct val="90000"/>
                </a:lnSpc>
              </a:pPr>
              <a:r>
                <a:rPr lang="en-US"/>
                <a:t>(L4L lot size)</a:t>
              </a:r>
            </a:p>
          </p:txBody>
        </p:sp>
        <p:grpSp>
          <p:nvGrpSpPr>
            <p:cNvPr id="34828" name="Group 31"/>
            <p:cNvGrpSpPr>
              <a:grpSpLocks/>
            </p:cNvGrpSpPr>
            <p:nvPr/>
          </p:nvGrpSpPr>
          <p:grpSpPr bwMode="auto">
            <a:xfrm>
              <a:off x="1998" y="2732"/>
              <a:ext cx="1552" cy="552"/>
              <a:chOff x="2214" y="2756"/>
              <a:chExt cx="1552" cy="552"/>
            </a:xfrm>
          </p:grpSpPr>
          <p:sp>
            <p:nvSpPr>
              <p:cNvPr id="34832" name="Text Box 24"/>
              <p:cNvSpPr txBox="1">
                <a:spLocks noChangeArrowheads="1"/>
              </p:cNvSpPr>
              <p:nvPr/>
            </p:nvSpPr>
            <p:spPr bwMode="auto">
              <a:xfrm>
                <a:off x="2223" y="2847"/>
                <a:ext cx="1533" cy="407"/>
              </a:xfrm>
              <a:prstGeom prst="rect">
                <a:avLst/>
              </a:prstGeom>
              <a:noFill/>
              <a:ln w="9525">
                <a:noFill/>
                <a:miter lim="800000"/>
                <a:headEnd/>
                <a:tailEnd/>
              </a:ln>
            </p:spPr>
            <p:txBody>
              <a:bodyPr wrap="none">
                <a:spAutoFit/>
              </a:bodyPr>
              <a:lstStyle/>
              <a:p>
                <a:pPr algn="ctr">
                  <a:lnSpc>
                    <a:spcPct val="90000"/>
                  </a:lnSpc>
                </a:pPr>
                <a:r>
                  <a:rPr lang="en-US" sz="2000" dirty="0"/>
                  <a:t>Gross requirements</a:t>
                </a:r>
                <a:br>
                  <a:rPr lang="en-US" sz="2000" dirty="0"/>
                </a:br>
                <a:r>
                  <a:rPr lang="en-US" sz="2000" dirty="0"/>
                  <a:t>in week 4</a:t>
                </a:r>
                <a:endParaRPr lang="en-US" sz="2000" i="1" dirty="0">
                  <a:latin typeface="Times New Roman" pitchFamily="18" charset="0"/>
                </a:endParaRPr>
              </a:p>
            </p:txBody>
          </p:sp>
          <p:sp>
            <p:nvSpPr>
              <p:cNvPr id="34833" name="AutoShape 25"/>
              <p:cNvSpPr>
                <a:spLocks noChangeArrowheads="1"/>
              </p:cNvSpPr>
              <p:nvPr/>
            </p:nvSpPr>
            <p:spPr bwMode="auto">
              <a:xfrm>
                <a:off x="2214" y="2756"/>
                <a:ext cx="1552" cy="552"/>
              </a:xfrm>
              <a:prstGeom prst="bracketPair">
                <a:avLst>
                  <a:gd name="adj" fmla="val 16667"/>
                </a:avLst>
              </a:prstGeom>
              <a:noFill/>
              <a:ln w="28575">
                <a:solidFill>
                  <a:schemeClr val="tx1"/>
                </a:solidFill>
                <a:round/>
                <a:headEnd/>
                <a:tailEnd/>
              </a:ln>
            </p:spPr>
            <p:txBody>
              <a:bodyPr wrap="none" anchor="ctr"/>
              <a:lstStyle/>
              <a:p>
                <a:endParaRPr lang="en-NZ"/>
              </a:p>
            </p:txBody>
          </p:sp>
        </p:grpSp>
        <p:grpSp>
          <p:nvGrpSpPr>
            <p:cNvPr id="34829" name="Group 30"/>
            <p:cNvGrpSpPr>
              <a:grpSpLocks/>
            </p:cNvGrpSpPr>
            <p:nvPr/>
          </p:nvGrpSpPr>
          <p:grpSpPr bwMode="auto">
            <a:xfrm>
              <a:off x="3799" y="2732"/>
              <a:ext cx="1435" cy="552"/>
              <a:chOff x="3927" y="2756"/>
              <a:chExt cx="1435" cy="552"/>
            </a:xfrm>
          </p:grpSpPr>
          <p:sp>
            <p:nvSpPr>
              <p:cNvPr id="34830" name="Text Box 27"/>
              <p:cNvSpPr txBox="1">
                <a:spLocks noChangeArrowheads="1"/>
              </p:cNvSpPr>
              <p:nvPr/>
            </p:nvSpPr>
            <p:spPr bwMode="auto">
              <a:xfrm>
                <a:off x="3927" y="2847"/>
                <a:ext cx="1435" cy="407"/>
              </a:xfrm>
              <a:prstGeom prst="rect">
                <a:avLst/>
              </a:prstGeom>
              <a:noFill/>
              <a:ln w="9525">
                <a:noFill/>
                <a:miter lim="800000"/>
                <a:headEnd/>
                <a:tailEnd/>
              </a:ln>
            </p:spPr>
            <p:txBody>
              <a:bodyPr wrap="none">
                <a:spAutoFit/>
              </a:bodyPr>
              <a:lstStyle/>
              <a:p>
                <a:pPr algn="ctr">
                  <a:lnSpc>
                    <a:spcPct val="90000"/>
                  </a:lnSpc>
                </a:pPr>
                <a:r>
                  <a:rPr lang="en-US" sz="2000"/>
                  <a:t>Inventory balance </a:t>
                </a:r>
                <a:br>
                  <a:rPr lang="en-US" sz="2000"/>
                </a:br>
                <a:r>
                  <a:rPr lang="en-US" sz="2000"/>
                  <a:t>at end of week 3</a:t>
                </a:r>
              </a:p>
            </p:txBody>
          </p:sp>
          <p:sp>
            <p:nvSpPr>
              <p:cNvPr id="34831" name="AutoShape 28"/>
              <p:cNvSpPr>
                <a:spLocks noChangeArrowheads="1"/>
              </p:cNvSpPr>
              <p:nvPr/>
            </p:nvSpPr>
            <p:spPr bwMode="auto">
              <a:xfrm>
                <a:off x="3941" y="2756"/>
                <a:ext cx="1408" cy="552"/>
              </a:xfrm>
              <a:prstGeom prst="bracketPair">
                <a:avLst>
                  <a:gd name="adj" fmla="val 16667"/>
                </a:avLst>
              </a:prstGeom>
              <a:noFill/>
              <a:ln w="28575">
                <a:solidFill>
                  <a:schemeClr val="tx1"/>
                </a:solidFill>
                <a:round/>
                <a:headEnd/>
                <a:tailEnd/>
              </a:ln>
            </p:spPr>
            <p:txBody>
              <a:bodyPr wrap="none" anchor="ctr"/>
              <a:lstStyle/>
              <a:p>
                <a:endParaRPr lang="en-NZ"/>
              </a:p>
            </p:txBody>
          </p:sp>
        </p:grpSp>
      </p:grpSp>
      <p:sp>
        <p:nvSpPr>
          <p:cNvPr id="448541" name="Text Box 29"/>
          <p:cNvSpPr txBox="1">
            <a:spLocks noChangeArrowheads="1"/>
          </p:cNvSpPr>
          <p:nvPr/>
        </p:nvSpPr>
        <p:spPr bwMode="auto">
          <a:xfrm>
            <a:off x="2493963" y="5726113"/>
            <a:ext cx="4254500" cy="366712"/>
          </a:xfrm>
          <a:prstGeom prst="rect">
            <a:avLst/>
          </a:prstGeom>
          <a:noFill/>
          <a:ln w="9525">
            <a:noFill/>
            <a:miter lim="800000"/>
            <a:headEnd/>
            <a:tailEnd/>
          </a:ln>
        </p:spPr>
        <p:txBody>
          <a:bodyPr wrap="none">
            <a:spAutoFit/>
          </a:bodyPr>
          <a:lstStyle/>
          <a:p>
            <a:pPr algn="ctr">
              <a:lnSpc>
                <a:spcPct val="90000"/>
              </a:lnSpc>
            </a:pPr>
            <a:r>
              <a:rPr lang="en-US" sz="2000"/>
              <a:t>(L4L lot size) = 120 </a:t>
            </a:r>
            <a:r>
              <a:rPr lang="en-US" sz="2000">
                <a:cs typeface="Arial" charset="0"/>
              </a:rPr>
              <a:t>– 117 = 3 units</a:t>
            </a:r>
          </a:p>
        </p:txBody>
      </p:sp>
    </p:spTree>
    <p:extLst>
      <p:ext uri="{BB962C8B-B14F-4D97-AF65-F5344CB8AC3E}">
        <p14:creationId xmlns:p14="http://schemas.microsoft.com/office/powerpoint/2010/main" val="2003055067"/>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448514"/>
                                        </p:tgtEl>
                                        <p:attrNameLst>
                                          <p:attrName>style.visibility</p:attrName>
                                        </p:attrNameLst>
                                      </p:cBhvr>
                                      <p:to>
                                        <p:strVal val="visible"/>
                                      </p:to>
                                    </p:set>
                                    <p:animEffect transition="in" filter="strips(downRight)">
                                      <p:cBhvr>
                                        <p:cTn id="7" dur="1000"/>
                                        <p:tgtEl>
                                          <p:spTgt spid="448514"/>
                                        </p:tgtEl>
                                      </p:cBhvr>
                                    </p:animEffect>
                                  </p:childTnLst>
                                </p:cTn>
                              </p:par>
                            </p:childTnLst>
                          </p:cTn>
                        </p:par>
                        <p:par>
                          <p:cTn id="8" fill="hold">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strips(downRight)">
                                      <p:cBhvr>
                                        <p:cTn id="11" dur="1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448530"/>
                                        </p:tgtEl>
                                        <p:attrNameLst>
                                          <p:attrName>style.visibility</p:attrName>
                                        </p:attrNameLst>
                                      </p:cBhvr>
                                      <p:to>
                                        <p:strVal val="visible"/>
                                      </p:to>
                                    </p:set>
                                    <p:animEffect transition="in" filter="strips(downRight)">
                                      <p:cBhvr>
                                        <p:cTn id="16" dur="1000"/>
                                        <p:tgtEl>
                                          <p:spTgt spid="448530"/>
                                        </p:tgtEl>
                                      </p:cBhvr>
                                    </p:animEffect>
                                  </p:childTnLst>
                                </p:cTn>
                              </p:par>
                            </p:childTnLst>
                          </p:cTn>
                        </p:par>
                        <p:par>
                          <p:cTn id="17" fill="hold">
                            <p:stCondLst>
                              <p:cond delay="1000"/>
                            </p:stCondLst>
                            <p:childTnLst>
                              <p:par>
                                <p:cTn id="18" presetID="18" presetClass="entr" presetSubtype="6" fill="hold" nodeType="afterEffect">
                                  <p:stCondLst>
                                    <p:cond delay="1000"/>
                                  </p:stCondLst>
                                  <p:childTnLst>
                                    <p:set>
                                      <p:cBhvr>
                                        <p:cTn id="19" dur="1" fill="hold">
                                          <p:stCondLst>
                                            <p:cond delay="0"/>
                                          </p:stCondLst>
                                        </p:cTn>
                                        <p:tgtEl>
                                          <p:spTgt spid="6"/>
                                        </p:tgtEl>
                                        <p:attrNameLst>
                                          <p:attrName>style.visibility</p:attrName>
                                        </p:attrNameLst>
                                      </p:cBhvr>
                                      <p:to>
                                        <p:strVal val="visible"/>
                                      </p:to>
                                    </p:set>
                                    <p:animEffect transition="in" filter="strips(downRight)">
                                      <p:cBhvr>
                                        <p:cTn id="20" dur="1000"/>
                                        <p:tgtEl>
                                          <p:spTgt spid="6"/>
                                        </p:tgtEl>
                                      </p:cBhvr>
                                    </p:animEffect>
                                  </p:childTnLst>
                                </p:cTn>
                              </p:par>
                            </p:childTnLst>
                          </p:cTn>
                        </p:par>
                        <p:par>
                          <p:cTn id="21" fill="hold">
                            <p:stCondLst>
                              <p:cond delay="3000"/>
                            </p:stCondLst>
                            <p:childTnLst>
                              <p:par>
                                <p:cTn id="22" presetID="18" presetClass="entr" presetSubtype="6" fill="hold" grpId="0" nodeType="afterEffect">
                                  <p:stCondLst>
                                    <p:cond delay="1000"/>
                                  </p:stCondLst>
                                  <p:childTnLst>
                                    <p:set>
                                      <p:cBhvr>
                                        <p:cTn id="23" dur="1" fill="hold">
                                          <p:stCondLst>
                                            <p:cond delay="0"/>
                                          </p:stCondLst>
                                        </p:cTn>
                                        <p:tgtEl>
                                          <p:spTgt spid="448541"/>
                                        </p:tgtEl>
                                        <p:attrNameLst>
                                          <p:attrName>style.visibility</p:attrName>
                                        </p:attrNameLst>
                                      </p:cBhvr>
                                      <p:to>
                                        <p:strVal val="visible"/>
                                      </p:to>
                                    </p:set>
                                    <p:animEffect transition="in" filter="strips(downRight)">
                                      <p:cBhvr>
                                        <p:cTn id="24" dur="1000"/>
                                        <p:tgtEl>
                                          <p:spTgt spid="448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4" grpId="0"/>
      <p:bldP spid="448530" grpId="0"/>
      <p:bldP spid="44854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ChangeArrowheads="1"/>
          </p:cNvSpPr>
          <p:nvPr>
            <p:ph type="title"/>
          </p:nvPr>
        </p:nvSpPr>
        <p:spPr/>
        <p:txBody>
          <a:bodyPr/>
          <a:lstStyle/>
          <a:p>
            <a:pPr eaLnBrk="1" hangingPunct="1">
              <a:defRPr/>
            </a:pPr>
            <a:r>
              <a:rPr lang="en-US" sz="4000" dirty="0"/>
              <a:t>Planning Factors</a:t>
            </a:r>
          </a:p>
        </p:txBody>
      </p:sp>
      <p:sp>
        <p:nvSpPr>
          <p:cNvPr id="454660" name="Rectangle 4"/>
          <p:cNvSpPr>
            <a:spLocks noChangeArrowheads="1"/>
          </p:cNvSpPr>
          <p:nvPr/>
        </p:nvSpPr>
        <p:spPr bwMode="auto">
          <a:xfrm>
            <a:off x="876300" y="5295900"/>
            <a:ext cx="7404100" cy="342900"/>
          </a:xfrm>
          <a:prstGeom prst="rect">
            <a:avLst/>
          </a:prstGeom>
          <a:noFill/>
          <a:ln w="9525">
            <a:noFill/>
            <a:miter lim="800000"/>
            <a:headEnd/>
            <a:tailEnd/>
          </a:ln>
        </p:spPr>
        <p:txBody>
          <a:bodyPr/>
          <a:lstStyle/>
          <a:p>
            <a:pPr marL="1257300" indent="-1257300">
              <a:lnSpc>
                <a:spcPct val="90000"/>
              </a:lnSpc>
              <a:spcBef>
                <a:spcPct val="40000"/>
              </a:spcBef>
              <a:buClr>
                <a:srgbClr val="B20019"/>
              </a:buClr>
              <a:buFont typeface="Wingdings" pitchFamily="2" charset="2"/>
              <a:buNone/>
            </a:pPr>
            <a:r>
              <a:rPr lang="en-US" sz="1400" b="1">
                <a:solidFill>
                  <a:schemeClr val="tx2"/>
                </a:solidFill>
              </a:rPr>
              <a:t>Figure 15.13 </a:t>
            </a:r>
            <a:r>
              <a:rPr lang="en-US" sz="1400" b="1">
                <a:solidFill>
                  <a:schemeClr val="tx2"/>
                </a:solidFill>
                <a:cs typeface="Arial" charset="0"/>
              </a:rPr>
              <a:t>–	The L4L Rule for the Seat Subassembly</a:t>
            </a:r>
          </a:p>
        </p:txBody>
      </p:sp>
      <p:pic>
        <p:nvPicPr>
          <p:cNvPr id="454661" name="Picture 5"/>
          <p:cNvPicPr>
            <a:picLocks noChangeAspect="1" noChangeArrowheads="1"/>
          </p:cNvPicPr>
          <p:nvPr/>
        </p:nvPicPr>
        <p:blipFill>
          <a:blip r:embed="rId3" cstate="print"/>
          <a:srcRect/>
          <a:stretch>
            <a:fillRect/>
          </a:stretch>
        </p:blipFill>
        <p:spPr bwMode="auto">
          <a:xfrm>
            <a:off x="768350" y="2062163"/>
            <a:ext cx="7813675" cy="2778125"/>
          </a:xfrm>
          <a:prstGeom prst="rect">
            <a:avLst/>
          </a:prstGeom>
          <a:noFill/>
          <a:ln w="9525">
            <a:noFill/>
            <a:miter lim="800000"/>
            <a:headEnd/>
            <a:tailEnd/>
          </a:ln>
        </p:spPr>
      </p:pic>
    </p:spTree>
    <p:extLst>
      <p:ext uri="{BB962C8B-B14F-4D97-AF65-F5344CB8AC3E}">
        <p14:creationId xmlns:p14="http://schemas.microsoft.com/office/powerpoint/2010/main" val="406706878"/>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454661"/>
                                        </p:tgtEl>
                                        <p:attrNameLst>
                                          <p:attrName>style.visibility</p:attrName>
                                        </p:attrNameLst>
                                      </p:cBhvr>
                                      <p:to>
                                        <p:strVal val="visible"/>
                                      </p:to>
                                    </p:set>
                                    <p:animEffect transition="in" filter="strips(downRight)">
                                      <p:cBhvr>
                                        <p:cTn id="7" dur="1000"/>
                                        <p:tgtEl>
                                          <p:spTgt spid="454661"/>
                                        </p:tgtEl>
                                      </p:cBhvr>
                                    </p:animEffect>
                                  </p:childTnLst>
                                </p:cTn>
                              </p:par>
                            </p:childTnLst>
                          </p:cTn>
                        </p:par>
                        <p:par>
                          <p:cTn id="8" fill="hold">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454660"/>
                                        </p:tgtEl>
                                        <p:attrNameLst>
                                          <p:attrName>style.visibility</p:attrName>
                                        </p:attrNameLst>
                                      </p:cBhvr>
                                      <p:to>
                                        <p:strVal val="visible"/>
                                      </p:to>
                                    </p:set>
                                    <p:animEffect transition="in" filter="strips(downRight)">
                                      <p:cBhvr>
                                        <p:cTn id="11" dur="1000"/>
                                        <p:tgtEl>
                                          <p:spTgt spid="454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660"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p:txBody>
          <a:bodyPr/>
          <a:lstStyle/>
          <a:p>
            <a:pPr eaLnBrk="1" hangingPunct="1">
              <a:defRPr/>
            </a:pPr>
            <a:r>
              <a:rPr lang="en-US" sz="4000" dirty="0"/>
              <a:t>Application 15.2</a:t>
            </a:r>
          </a:p>
        </p:txBody>
      </p:sp>
      <p:sp>
        <p:nvSpPr>
          <p:cNvPr id="459779" name="Rectangle 3"/>
          <p:cNvSpPr>
            <a:spLocks noGrp="1" noChangeArrowheads="1"/>
          </p:cNvSpPr>
          <p:nvPr>
            <p:ph type="body" idx="1"/>
          </p:nvPr>
        </p:nvSpPr>
        <p:spPr>
          <a:xfrm>
            <a:off x="774700" y="1124744"/>
            <a:ext cx="7912100" cy="1084263"/>
          </a:xfrm>
        </p:spPr>
        <p:txBody>
          <a:bodyPr/>
          <a:lstStyle/>
          <a:p>
            <a:pPr marL="0" indent="0" eaLnBrk="1" hangingPunct="1">
              <a:buFont typeface="Wingdings" pitchFamily="2" charset="2"/>
              <a:buNone/>
            </a:pPr>
            <a:r>
              <a:rPr lang="en-US" sz="2000"/>
              <a:t>Item H10-A is a produced item (not purchased) with an order quantity of 80 units. Complete the rest of its MRP record using the fixed order quantity (FOQ) rule</a:t>
            </a:r>
          </a:p>
        </p:txBody>
      </p:sp>
      <p:sp>
        <p:nvSpPr>
          <p:cNvPr id="459780" name="Text Box 4"/>
          <p:cNvSpPr txBox="1">
            <a:spLocks noChangeArrowheads="1"/>
          </p:cNvSpPr>
          <p:nvPr/>
        </p:nvSpPr>
        <p:spPr bwMode="auto">
          <a:xfrm>
            <a:off x="774700" y="2139157"/>
            <a:ext cx="1497013" cy="396875"/>
          </a:xfrm>
          <a:prstGeom prst="rect">
            <a:avLst/>
          </a:prstGeom>
          <a:noFill/>
          <a:ln w="9525">
            <a:noFill/>
            <a:miter lim="800000"/>
            <a:headEnd/>
            <a:tailEnd/>
          </a:ln>
        </p:spPr>
        <p:txBody>
          <a:bodyPr wrap="none">
            <a:spAutoFit/>
          </a:bodyPr>
          <a:lstStyle/>
          <a:p>
            <a:r>
              <a:rPr lang="en-US" sz="2000" b="1">
                <a:solidFill>
                  <a:srgbClr val="B20019"/>
                </a:solidFill>
              </a:rPr>
              <a:t>SOLUTION</a:t>
            </a:r>
          </a:p>
        </p:txBody>
      </p:sp>
      <p:graphicFrame>
        <p:nvGraphicFramePr>
          <p:cNvPr id="459936" name="Group 160"/>
          <p:cNvGraphicFramePr>
            <a:graphicFrameLocks noGrp="1"/>
          </p:cNvGraphicFramePr>
          <p:nvPr>
            <p:extLst>
              <p:ext uri="{D42A27DB-BD31-4B8C-83A1-F6EECF244321}">
                <p14:modId xmlns:p14="http://schemas.microsoft.com/office/powerpoint/2010/main" val="614459315"/>
              </p:ext>
            </p:extLst>
          </p:nvPr>
        </p:nvGraphicFramePr>
        <p:xfrm>
          <a:off x="749300" y="2763044"/>
          <a:ext cx="8124825" cy="3287776"/>
        </p:xfrm>
        <a:graphic>
          <a:graphicData uri="http://schemas.openxmlformats.org/drawingml/2006/table">
            <a:tbl>
              <a:tblPr/>
              <a:tblGrid>
                <a:gridCol w="1473200">
                  <a:extLst>
                    <a:ext uri="{9D8B030D-6E8A-4147-A177-3AD203B41FA5}">
                      <a16:colId xmlns:a16="http://schemas.microsoft.com/office/drawing/2014/main" val="20000"/>
                    </a:ext>
                  </a:extLst>
                </a:gridCol>
                <a:gridCol w="665163">
                  <a:extLst>
                    <a:ext uri="{9D8B030D-6E8A-4147-A177-3AD203B41FA5}">
                      <a16:colId xmlns:a16="http://schemas.microsoft.com/office/drawing/2014/main" val="20001"/>
                    </a:ext>
                  </a:extLst>
                </a:gridCol>
                <a:gridCol w="665162">
                  <a:extLst>
                    <a:ext uri="{9D8B030D-6E8A-4147-A177-3AD203B41FA5}">
                      <a16:colId xmlns:a16="http://schemas.microsoft.com/office/drawing/2014/main" val="20002"/>
                    </a:ext>
                  </a:extLst>
                </a:gridCol>
                <a:gridCol w="665163">
                  <a:extLst>
                    <a:ext uri="{9D8B030D-6E8A-4147-A177-3AD203B41FA5}">
                      <a16:colId xmlns:a16="http://schemas.microsoft.com/office/drawing/2014/main" val="20003"/>
                    </a:ext>
                  </a:extLst>
                </a:gridCol>
                <a:gridCol w="665162">
                  <a:extLst>
                    <a:ext uri="{9D8B030D-6E8A-4147-A177-3AD203B41FA5}">
                      <a16:colId xmlns:a16="http://schemas.microsoft.com/office/drawing/2014/main" val="20004"/>
                    </a:ext>
                  </a:extLst>
                </a:gridCol>
                <a:gridCol w="665163">
                  <a:extLst>
                    <a:ext uri="{9D8B030D-6E8A-4147-A177-3AD203B41FA5}">
                      <a16:colId xmlns:a16="http://schemas.microsoft.com/office/drawing/2014/main" val="20005"/>
                    </a:ext>
                  </a:extLst>
                </a:gridCol>
                <a:gridCol w="665162">
                  <a:extLst>
                    <a:ext uri="{9D8B030D-6E8A-4147-A177-3AD203B41FA5}">
                      <a16:colId xmlns:a16="http://schemas.microsoft.com/office/drawing/2014/main" val="20006"/>
                    </a:ext>
                  </a:extLst>
                </a:gridCol>
                <a:gridCol w="665163">
                  <a:extLst>
                    <a:ext uri="{9D8B030D-6E8A-4147-A177-3AD203B41FA5}">
                      <a16:colId xmlns:a16="http://schemas.microsoft.com/office/drawing/2014/main" val="20007"/>
                    </a:ext>
                  </a:extLst>
                </a:gridCol>
                <a:gridCol w="665162">
                  <a:extLst>
                    <a:ext uri="{9D8B030D-6E8A-4147-A177-3AD203B41FA5}">
                      <a16:colId xmlns:a16="http://schemas.microsoft.com/office/drawing/2014/main" val="20008"/>
                    </a:ext>
                  </a:extLst>
                </a:gridCol>
                <a:gridCol w="665163">
                  <a:extLst>
                    <a:ext uri="{9D8B030D-6E8A-4147-A177-3AD203B41FA5}">
                      <a16:colId xmlns:a16="http://schemas.microsoft.com/office/drawing/2014/main" val="20009"/>
                    </a:ext>
                  </a:extLst>
                </a:gridCol>
                <a:gridCol w="665162">
                  <a:extLst>
                    <a:ext uri="{9D8B030D-6E8A-4147-A177-3AD203B41FA5}">
                      <a16:colId xmlns:a16="http://schemas.microsoft.com/office/drawing/2014/main" val="20010"/>
                    </a:ext>
                  </a:extLst>
                </a:gridCol>
              </a:tblGrid>
              <a:tr h="508000">
                <a:tc gridSpan="7">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Item: H10-A</a:t>
                      </a:r>
                    </a:p>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Description: Chair seat assembly</a:t>
                      </a:r>
                    </a:p>
                  </a:txBody>
                  <a:tcPr anchor="ct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gridSpan="4">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tab pos="533400" algn="l"/>
                        </a:tabLst>
                      </a:pPr>
                      <a:r>
                        <a:rPr kumimoji="0" lang="en-US" sz="1200" b="1" i="0" u="none" strike="noStrike" cap="none" normalizeH="0" baseline="0">
                          <a:ln>
                            <a:noFill/>
                          </a:ln>
                          <a:solidFill>
                            <a:schemeClr val="tx1"/>
                          </a:solidFill>
                          <a:effectLst/>
                          <a:latin typeface="Arial" charset="0"/>
                        </a:rPr>
                        <a:t>	Lot Size: FOQ = 80 units</a:t>
                      </a:r>
                    </a:p>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tab pos="533400" algn="l"/>
                        </a:tabLst>
                      </a:pPr>
                      <a:r>
                        <a:rPr kumimoji="0" lang="en-US" sz="1200" b="1" i="0" u="none" strike="noStrike" cap="none" normalizeH="0" baseline="0">
                          <a:ln>
                            <a:noFill/>
                          </a:ln>
                          <a:solidFill>
                            <a:schemeClr val="tx1"/>
                          </a:solidFill>
                          <a:effectLst/>
                          <a:latin typeface="Arial" charset="0"/>
                        </a:rPr>
                        <a:t>	Lead Time: 4 weeks</a:t>
                      </a:r>
                    </a:p>
                  </a:txBody>
                  <a:tcPr anchor="ct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0000"/>
                  </a:ext>
                </a:extLst>
              </a:tr>
              <a:tr h="254000">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gridSpan="10">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Week</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0001"/>
                  </a:ext>
                </a:extLst>
              </a:tr>
              <a:tr h="201613">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31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32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33</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34</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35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36</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37</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38</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39</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40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5925">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Gross</a:t>
                      </a:r>
                      <a:br>
                        <a:rPr kumimoji="0" lang="en-US" sz="1200" b="1" i="0" u="none" strike="noStrike" cap="none" normalizeH="0" baseline="0">
                          <a:ln>
                            <a:noFill/>
                          </a:ln>
                          <a:solidFill>
                            <a:schemeClr val="tx1"/>
                          </a:solidFill>
                          <a:effectLst/>
                          <a:latin typeface="Arial" charset="0"/>
                        </a:rPr>
                      </a:br>
                      <a:r>
                        <a:rPr kumimoji="0" lang="en-US" sz="1200" b="1" i="0" u="none" strike="noStrike" cap="none" normalizeH="0" baseline="0">
                          <a:ln>
                            <a:noFill/>
                          </a:ln>
                          <a:solidFill>
                            <a:schemeClr val="tx1"/>
                          </a:solidFill>
                          <a:effectLst/>
                          <a:latin typeface="Arial" charset="0"/>
                        </a:rPr>
                        <a:t>requirements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60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35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45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60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1938">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Scheduled</a:t>
                      </a:r>
                      <a:br>
                        <a:rPr kumimoji="0" lang="en-US" sz="1200" b="1" i="0" u="none" strike="noStrike" cap="none" normalizeH="0" baseline="0">
                          <a:ln>
                            <a:noFill/>
                          </a:ln>
                          <a:solidFill>
                            <a:schemeClr val="tx1"/>
                          </a:solidFill>
                          <a:effectLst/>
                          <a:latin typeface="Arial" charset="0"/>
                        </a:rPr>
                      </a:br>
                      <a:r>
                        <a:rPr kumimoji="0" lang="en-US" sz="1200" b="1" i="0" u="none" strike="noStrike" cap="none" normalizeH="0" baseline="0">
                          <a:ln>
                            <a:noFill/>
                          </a:ln>
                          <a:solidFill>
                            <a:schemeClr val="tx1"/>
                          </a:solidFill>
                          <a:effectLst/>
                          <a:latin typeface="Arial" charset="0"/>
                        </a:rPr>
                        <a:t>receipts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80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8950">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Projected</a:t>
                      </a:r>
                      <a:br>
                        <a:rPr kumimoji="0" lang="en-US" sz="1200" b="1" i="0" u="none" strike="noStrike" cap="none" normalizeH="0" baseline="0">
                          <a:ln>
                            <a:noFill/>
                          </a:ln>
                          <a:solidFill>
                            <a:schemeClr val="tx1"/>
                          </a:solidFill>
                          <a:effectLst/>
                          <a:latin typeface="Arial" charset="0"/>
                        </a:rPr>
                      </a:br>
                      <a:r>
                        <a:rPr kumimoji="0" lang="en-US" sz="1200" b="1" i="0" u="none" strike="noStrike" cap="none" normalizeH="0" baseline="0">
                          <a:ln>
                            <a:noFill/>
                          </a:ln>
                          <a:solidFill>
                            <a:schemeClr val="tx1"/>
                          </a:solidFill>
                          <a:effectLst/>
                          <a:latin typeface="Arial" charset="0"/>
                        </a:rPr>
                        <a:t>on-hand</a:t>
                      </a:r>
                      <a:br>
                        <a:rPr kumimoji="0" lang="en-US" sz="1200" b="1" i="0" u="none" strike="noStrike" cap="none" normalizeH="0" baseline="0">
                          <a:ln>
                            <a:noFill/>
                          </a:ln>
                          <a:solidFill>
                            <a:schemeClr val="tx1"/>
                          </a:solidFill>
                          <a:effectLst/>
                          <a:latin typeface="Arial" charset="0"/>
                        </a:rPr>
                      </a:br>
                      <a:r>
                        <a:rPr kumimoji="0" lang="en-US" sz="1200" b="1" i="0" u="none" strike="noStrike" cap="none" normalizeH="0" baseline="0">
                          <a:ln>
                            <a:noFill/>
                          </a:ln>
                          <a:solidFill>
                            <a:schemeClr val="tx1"/>
                          </a:solidFill>
                          <a:effectLst/>
                          <a:latin typeface="Arial" charset="0"/>
                        </a:rPr>
                        <a:t>inventory</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309563">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Planned </a:t>
                      </a:r>
                      <a:br>
                        <a:rPr kumimoji="0" lang="en-US" sz="1200" b="1" i="0" u="none" strike="noStrike" cap="none" normalizeH="0" baseline="0">
                          <a:ln>
                            <a:noFill/>
                          </a:ln>
                          <a:solidFill>
                            <a:schemeClr val="tx1"/>
                          </a:solidFill>
                          <a:effectLst/>
                          <a:latin typeface="Arial" charset="0"/>
                        </a:rPr>
                      </a:br>
                      <a:r>
                        <a:rPr kumimoji="0" lang="en-US" sz="1200" b="1" i="0" u="none" strike="noStrike" cap="none" normalizeH="0" baseline="0">
                          <a:ln>
                            <a:noFill/>
                          </a:ln>
                          <a:solidFill>
                            <a:schemeClr val="tx1"/>
                          </a:solidFill>
                          <a:effectLst/>
                          <a:latin typeface="Arial" charset="0"/>
                        </a:rPr>
                        <a:t>receipts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333375">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Planned order releases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bl>
          </a:graphicData>
        </a:graphic>
      </p:graphicFrame>
      <p:sp>
        <p:nvSpPr>
          <p:cNvPr id="459931" name="Text Box 155"/>
          <p:cNvSpPr txBox="1">
            <a:spLocks noChangeArrowheads="1"/>
          </p:cNvSpPr>
          <p:nvPr/>
        </p:nvSpPr>
        <p:spPr bwMode="auto">
          <a:xfrm>
            <a:off x="1711325" y="4728369"/>
            <a:ext cx="438150" cy="365125"/>
          </a:xfrm>
          <a:prstGeom prst="rect">
            <a:avLst/>
          </a:prstGeom>
          <a:noFill/>
          <a:ln w="28575">
            <a:solidFill>
              <a:schemeClr val="tx1"/>
            </a:solidFill>
            <a:miter lim="800000"/>
            <a:headEnd/>
            <a:tailEnd/>
          </a:ln>
        </p:spPr>
        <p:txBody>
          <a:bodyPr wrap="none">
            <a:spAutoFit/>
          </a:bodyPr>
          <a:lstStyle/>
          <a:p>
            <a:r>
              <a:rPr lang="en-US" sz="1600" b="1"/>
              <a:t>20</a:t>
            </a:r>
          </a:p>
        </p:txBody>
      </p:sp>
    </p:spTree>
    <p:extLst>
      <p:ext uri="{BB962C8B-B14F-4D97-AF65-F5344CB8AC3E}">
        <p14:creationId xmlns:p14="http://schemas.microsoft.com/office/powerpoint/2010/main" val="111166688"/>
      </p:ext>
    </p:extLst>
  </p:cSld>
  <p:clrMapOvr>
    <a:masterClrMapping/>
  </p:clrMapOvr>
  <p:transition advTm="2000">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459779"/>
                                        </p:tgtEl>
                                        <p:attrNameLst>
                                          <p:attrName>style.visibility</p:attrName>
                                        </p:attrNameLst>
                                      </p:cBhvr>
                                      <p:to>
                                        <p:strVal val="visible"/>
                                      </p:to>
                                    </p:set>
                                    <p:animEffect transition="in" filter="strips(downRight)">
                                      <p:cBhvr>
                                        <p:cTn id="7" dur="500"/>
                                        <p:tgtEl>
                                          <p:spTgt spid="45977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59780"/>
                                        </p:tgtEl>
                                        <p:attrNameLst>
                                          <p:attrName>style.visibility</p:attrName>
                                        </p:attrNameLst>
                                      </p:cBhvr>
                                      <p:to>
                                        <p:strVal val="visible"/>
                                      </p:to>
                                    </p:set>
                                    <p:animEffect transition="in" filter="strips(downRight)">
                                      <p:cBhvr>
                                        <p:cTn id="12" dur="500"/>
                                        <p:tgtEl>
                                          <p:spTgt spid="459780"/>
                                        </p:tgtEl>
                                      </p:cBhvr>
                                    </p:animEffect>
                                  </p:childTnLst>
                                </p:cTn>
                              </p:par>
                            </p:childTnLst>
                          </p:cTn>
                        </p:par>
                        <p:par>
                          <p:cTn id="13" fill="hold">
                            <p:stCondLst>
                              <p:cond delay="500"/>
                            </p:stCondLst>
                            <p:childTnLst>
                              <p:par>
                                <p:cTn id="14" presetID="18" presetClass="entr" presetSubtype="6" fill="hold" nodeType="afterEffect">
                                  <p:stCondLst>
                                    <p:cond delay="1000"/>
                                  </p:stCondLst>
                                  <p:childTnLst>
                                    <p:set>
                                      <p:cBhvr>
                                        <p:cTn id="15" dur="1" fill="hold">
                                          <p:stCondLst>
                                            <p:cond delay="0"/>
                                          </p:stCondLst>
                                        </p:cTn>
                                        <p:tgtEl>
                                          <p:spTgt spid="459936"/>
                                        </p:tgtEl>
                                        <p:attrNameLst>
                                          <p:attrName>style.visibility</p:attrName>
                                        </p:attrNameLst>
                                      </p:cBhvr>
                                      <p:to>
                                        <p:strVal val="visible"/>
                                      </p:to>
                                    </p:set>
                                    <p:animEffect transition="in" filter="strips(downRight)">
                                      <p:cBhvr>
                                        <p:cTn id="16" dur="500"/>
                                        <p:tgtEl>
                                          <p:spTgt spid="459936"/>
                                        </p:tgtEl>
                                      </p:cBhvr>
                                    </p:animEffect>
                                  </p:childTnLst>
                                </p:cTn>
                              </p:par>
                              <p:par>
                                <p:cTn id="17" presetID="18" presetClass="entr" presetSubtype="6" fill="hold" grpId="0" nodeType="withEffect">
                                  <p:stCondLst>
                                    <p:cond delay="1000"/>
                                  </p:stCondLst>
                                  <p:childTnLst>
                                    <p:set>
                                      <p:cBhvr>
                                        <p:cTn id="18" dur="1" fill="hold">
                                          <p:stCondLst>
                                            <p:cond delay="0"/>
                                          </p:stCondLst>
                                        </p:cTn>
                                        <p:tgtEl>
                                          <p:spTgt spid="459931"/>
                                        </p:tgtEl>
                                        <p:attrNameLst>
                                          <p:attrName>style.visibility</p:attrName>
                                        </p:attrNameLst>
                                      </p:cBhvr>
                                      <p:to>
                                        <p:strVal val="visible"/>
                                      </p:to>
                                    </p:set>
                                    <p:animEffect transition="in" filter="strips(downRight)">
                                      <p:cBhvr>
                                        <p:cTn id="19" dur="500"/>
                                        <p:tgtEl>
                                          <p:spTgt spid="4599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9" grpId="0" autoUpdateAnimBg="0"/>
      <p:bldP spid="459780" grpId="0" autoUpdateAnimBg="0"/>
      <p:bldP spid="459931"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
          <p:cNvGrpSpPr>
            <a:grpSpLocks/>
          </p:cNvGrpSpPr>
          <p:nvPr/>
        </p:nvGrpSpPr>
        <p:grpSpPr bwMode="auto">
          <a:xfrm>
            <a:off x="1166813" y="1124744"/>
            <a:ext cx="7299325" cy="333375"/>
            <a:chOff x="695" y="869"/>
            <a:chExt cx="4598" cy="210"/>
          </a:xfrm>
        </p:grpSpPr>
        <p:sp>
          <p:nvSpPr>
            <p:cNvPr id="5142" name="Text Box 18"/>
            <p:cNvSpPr txBox="1">
              <a:spLocks noChangeArrowheads="1"/>
            </p:cNvSpPr>
            <p:nvPr/>
          </p:nvSpPr>
          <p:spPr bwMode="auto">
            <a:xfrm>
              <a:off x="695" y="869"/>
              <a:ext cx="4598" cy="210"/>
            </a:xfrm>
            <a:prstGeom prst="rect">
              <a:avLst/>
            </a:prstGeom>
            <a:solidFill>
              <a:srgbClr val="EECCD7"/>
            </a:solidFill>
            <a:ln w="28575">
              <a:solidFill>
                <a:srgbClr val="CC7D8A"/>
              </a:solidFill>
              <a:miter lim="800000"/>
              <a:headEnd/>
              <a:tailEnd/>
            </a:ln>
          </p:spPr>
          <p:txBody>
            <a:bodyPr>
              <a:spAutoFit/>
            </a:bodyPr>
            <a:lstStyle/>
            <a:p>
              <a:pPr defTabSz="762000" eaLnBrk="0" hangingPunct="0">
                <a:tabLst>
                  <a:tab pos="7086600" algn="r"/>
                </a:tabLst>
              </a:pPr>
              <a:r>
                <a:rPr lang="en-AU" sz="1400" b="1">
                  <a:solidFill>
                    <a:srgbClr val="000000"/>
                  </a:solidFill>
                </a:rPr>
                <a:t>Back-Office Processes	Front-Office Processes</a:t>
              </a:r>
            </a:p>
          </p:txBody>
        </p:sp>
        <p:sp>
          <p:nvSpPr>
            <p:cNvPr id="5143" name="Line 19"/>
            <p:cNvSpPr>
              <a:spLocks noChangeShapeType="1"/>
            </p:cNvSpPr>
            <p:nvPr/>
          </p:nvSpPr>
          <p:spPr bwMode="auto">
            <a:xfrm>
              <a:off x="2030" y="974"/>
              <a:ext cx="1911" cy="0"/>
            </a:xfrm>
            <a:prstGeom prst="line">
              <a:avLst/>
            </a:prstGeom>
            <a:noFill/>
            <a:ln w="38100">
              <a:solidFill>
                <a:srgbClr val="000000"/>
              </a:solidFill>
              <a:round/>
              <a:headEnd type="triangle" w="med" len="med"/>
              <a:tailEnd type="triangle" w="med" len="med"/>
            </a:ln>
          </p:spPr>
          <p:txBody>
            <a:bodyPr wrap="none" anchor="ctr"/>
            <a:lstStyle/>
            <a:p>
              <a:endParaRPr lang="en-US"/>
            </a:p>
          </p:txBody>
        </p:sp>
      </p:grpSp>
      <p:grpSp>
        <p:nvGrpSpPr>
          <p:cNvPr id="3" name="Group 32"/>
          <p:cNvGrpSpPr>
            <a:grpSpLocks/>
          </p:cNvGrpSpPr>
          <p:nvPr/>
        </p:nvGrpSpPr>
        <p:grpSpPr bwMode="auto">
          <a:xfrm>
            <a:off x="1166813" y="1588294"/>
            <a:ext cx="7116762" cy="4516437"/>
            <a:chOff x="695" y="1161"/>
            <a:chExt cx="4483" cy="2845"/>
          </a:xfrm>
        </p:grpSpPr>
        <p:sp>
          <p:nvSpPr>
            <p:cNvPr id="5127" name="Line 25"/>
            <p:cNvSpPr>
              <a:spLocks noChangeShapeType="1"/>
            </p:cNvSpPr>
            <p:nvPr/>
          </p:nvSpPr>
          <p:spPr bwMode="auto">
            <a:xfrm>
              <a:off x="3232" y="1616"/>
              <a:ext cx="0" cy="784"/>
            </a:xfrm>
            <a:prstGeom prst="line">
              <a:avLst/>
            </a:prstGeom>
            <a:noFill/>
            <a:ln w="38100">
              <a:solidFill>
                <a:schemeClr val="tx1"/>
              </a:solidFill>
              <a:round/>
              <a:headEnd/>
              <a:tailEnd/>
            </a:ln>
          </p:spPr>
          <p:txBody>
            <a:bodyPr/>
            <a:lstStyle/>
            <a:p>
              <a:endParaRPr lang="en-US"/>
            </a:p>
          </p:txBody>
        </p:sp>
        <p:sp>
          <p:nvSpPr>
            <p:cNvPr id="5128" name="Line 26"/>
            <p:cNvSpPr>
              <a:spLocks noChangeShapeType="1"/>
            </p:cNvSpPr>
            <p:nvPr/>
          </p:nvSpPr>
          <p:spPr bwMode="auto">
            <a:xfrm>
              <a:off x="3232" y="2536"/>
              <a:ext cx="0" cy="776"/>
            </a:xfrm>
            <a:prstGeom prst="line">
              <a:avLst/>
            </a:prstGeom>
            <a:noFill/>
            <a:ln w="38100">
              <a:solidFill>
                <a:schemeClr val="tx1"/>
              </a:solidFill>
              <a:round/>
              <a:headEnd/>
              <a:tailEnd/>
            </a:ln>
          </p:spPr>
          <p:txBody>
            <a:bodyPr/>
            <a:lstStyle/>
            <a:p>
              <a:endParaRPr lang="en-US"/>
            </a:p>
          </p:txBody>
        </p:sp>
        <p:sp>
          <p:nvSpPr>
            <p:cNvPr id="5129" name="Line 27"/>
            <p:cNvSpPr>
              <a:spLocks noChangeShapeType="1"/>
            </p:cNvSpPr>
            <p:nvPr/>
          </p:nvSpPr>
          <p:spPr bwMode="auto">
            <a:xfrm flipH="1">
              <a:off x="1864" y="2443"/>
              <a:ext cx="968" cy="0"/>
            </a:xfrm>
            <a:prstGeom prst="line">
              <a:avLst/>
            </a:prstGeom>
            <a:noFill/>
            <a:ln w="38100">
              <a:solidFill>
                <a:schemeClr val="tx1"/>
              </a:solidFill>
              <a:round/>
              <a:headEnd/>
              <a:tailEnd/>
            </a:ln>
          </p:spPr>
          <p:txBody>
            <a:bodyPr/>
            <a:lstStyle/>
            <a:p>
              <a:endParaRPr lang="en-US"/>
            </a:p>
          </p:txBody>
        </p:sp>
        <p:sp>
          <p:nvSpPr>
            <p:cNvPr id="5130" name="Line 28"/>
            <p:cNvSpPr>
              <a:spLocks noChangeShapeType="1"/>
            </p:cNvSpPr>
            <p:nvPr/>
          </p:nvSpPr>
          <p:spPr bwMode="auto">
            <a:xfrm>
              <a:off x="2304" y="1752"/>
              <a:ext cx="600" cy="624"/>
            </a:xfrm>
            <a:prstGeom prst="line">
              <a:avLst/>
            </a:prstGeom>
            <a:noFill/>
            <a:ln w="38100">
              <a:solidFill>
                <a:schemeClr val="tx1"/>
              </a:solidFill>
              <a:round/>
              <a:headEnd/>
              <a:tailEnd/>
            </a:ln>
          </p:spPr>
          <p:txBody>
            <a:bodyPr/>
            <a:lstStyle/>
            <a:p>
              <a:endParaRPr lang="en-US"/>
            </a:p>
          </p:txBody>
        </p:sp>
        <p:sp>
          <p:nvSpPr>
            <p:cNvPr id="5131" name="Line 29"/>
            <p:cNvSpPr>
              <a:spLocks noChangeShapeType="1"/>
            </p:cNvSpPr>
            <p:nvPr/>
          </p:nvSpPr>
          <p:spPr bwMode="auto">
            <a:xfrm flipH="1">
              <a:off x="3472" y="1944"/>
              <a:ext cx="560" cy="440"/>
            </a:xfrm>
            <a:prstGeom prst="line">
              <a:avLst/>
            </a:prstGeom>
            <a:noFill/>
            <a:ln w="38100">
              <a:solidFill>
                <a:schemeClr val="tx1"/>
              </a:solidFill>
              <a:round/>
              <a:headEnd/>
              <a:tailEnd/>
            </a:ln>
          </p:spPr>
          <p:txBody>
            <a:bodyPr/>
            <a:lstStyle/>
            <a:p>
              <a:endParaRPr lang="en-US"/>
            </a:p>
          </p:txBody>
        </p:sp>
        <p:sp>
          <p:nvSpPr>
            <p:cNvPr id="5132" name="Line 30"/>
            <p:cNvSpPr>
              <a:spLocks noChangeShapeType="1"/>
            </p:cNvSpPr>
            <p:nvPr/>
          </p:nvSpPr>
          <p:spPr bwMode="auto">
            <a:xfrm flipH="1" flipV="1">
              <a:off x="3480" y="2504"/>
              <a:ext cx="648" cy="472"/>
            </a:xfrm>
            <a:prstGeom prst="line">
              <a:avLst/>
            </a:prstGeom>
            <a:noFill/>
            <a:ln w="38100">
              <a:solidFill>
                <a:schemeClr val="tx1"/>
              </a:solidFill>
              <a:round/>
              <a:headEnd/>
              <a:tailEnd/>
            </a:ln>
          </p:spPr>
          <p:txBody>
            <a:bodyPr/>
            <a:lstStyle/>
            <a:p>
              <a:endParaRPr lang="en-US"/>
            </a:p>
          </p:txBody>
        </p:sp>
        <p:sp>
          <p:nvSpPr>
            <p:cNvPr id="5133" name="Line 31"/>
            <p:cNvSpPr>
              <a:spLocks noChangeShapeType="1"/>
            </p:cNvSpPr>
            <p:nvPr/>
          </p:nvSpPr>
          <p:spPr bwMode="auto">
            <a:xfrm flipV="1">
              <a:off x="2256" y="2504"/>
              <a:ext cx="696" cy="528"/>
            </a:xfrm>
            <a:prstGeom prst="line">
              <a:avLst/>
            </a:prstGeom>
            <a:noFill/>
            <a:ln w="38100">
              <a:solidFill>
                <a:schemeClr val="tx1"/>
              </a:solidFill>
              <a:round/>
              <a:headEnd/>
              <a:tailEnd/>
            </a:ln>
          </p:spPr>
          <p:txBody>
            <a:bodyPr/>
            <a:lstStyle/>
            <a:p>
              <a:endParaRPr lang="en-US"/>
            </a:p>
          </p:txBody>
        </p:sp>
        <p:sp>
          <p:nvSpPr>
            <p:cNvPr id="5134" name="Text Box 11"/>
            <p:cNvSpPr txBox="1">
              <a:spLocks noChangeArrowheads="1"/>
            </p:cNvSpPr>
            <p:nvPr/>
          </p:nvSpPr>
          <p:spPr bwMode="auto">
            <a:xfrm>
              <a:off x="1623" y="1295"/>
              <a:ext cx="744" cy="606"/>
            </a:xfrm>
            <a:prstGeom prst="rect">
              <a:avLst/>
            </a:prstGeom>
            <a:solidFill>
              <a:schemeClr val="folHlink"/>
            </a:solidFill>
            <a:ln w="19050">
              <a:solidFill>
                <a:schemeClr val="tx1"/>
              </a:solidFill>
              <a:miter lim="800000"/>
              <a:headEnd/>
              <a:tailEnd/>
            </a:ln>
          </p:spPr>
          <p:txBody>
            <a:bodyPr>
              <a:spAutoFit/>
            </a:bodyPr>
            <a:lstStyle/>
            <a:p>
              <a:pPr marL="92075" indent="-92075" algn="ctr" defTabSz="762000" eaLnBrk="0" hangingPunct="0"/>
              <a:r>
                <a:rPr lang="en-AU" sz="1400" b="1">
                  <a:solidFill>
                    <a:srgbClr val="000000"/>
                  </a:solidFill>
                </a:rPr>
                <a:t>Human</a:t>
              </a:r>
            </a:p>
            <a:p>
              <a:pPr marL="92075" indent="-92075" algn="ctr" defTabSz="762000" eaLnBrk="0" hangingPunct="0"/>
              <a:r>
                <a:rPr lang="en-AU" sz="1400" b="1">
                  <a:solidFill>
                    <a:srgbClr val="000000"/>
                  </a:solidFill>
                </a:rPr>
                <a:t>Resources</a:t>
              </a:r>
            </a:p>
            <a:p>
              <a:pPr marL="92075" indent="-92075" defTabSz="762000" eaLnBrk="0" hangingPunct="0">
                <a:buFontTx/>
                <a:buChar char="•"/>
              </a:pPr>
              <a:r>
                <a:rPr lang="en-AU" sz="1400" b="1">
                  <a:solidFill>
                    <a:srgbClr val="000000"/>
                  </a:solidFill>
                </a:rPr>
                <a:t>Benefits</a:t>
              </a:r>
            </a:p>
            <a:p>
              <a:pPr marL="92075" indent="-92075" defTabSz="762000" eaLnBrk="0" hangingPunct="0">
                <a:buFontTx/>
                <a:buChar char="•"/>
              </a:pPr>
              <a:r>
                <a:rPr lang="en-AU" sz="1400" b="1">
                  <a:solidFill>
                    <a:srgbClr val="000000"/>
                  </a:solidFill>
                </a:rPr>
                <a:t>Payroll</a:t>
              </a:r>
            </a:p>
          </p:txBody>
        </p:sp>
        <p:sp>
          <p:nvSpPr>
            <p:cNvPr id="5135" name="Text Box 12"/>
            <p:cNvSpPr txBox="1">
              <a:spLocks noChangeArrowheads="1"/>
            </p:cNvSpPr>
            <p:nvPr/>
          </p:nvSpPr>
          <p:spPr bwMode="auto">
            <a:xfrm>
              <a:off x="2715" y="1161"/>
              <a:ext cx="1035" cy="472"/>
            </a:xfrm>
            <a:prstGeom prst="rect">
              <a:avLst/>
            </a:prstGeom>
            <a:solidFill>
              <a:schemeClr val="folHlink"/>
            </a:solidFill>
            <a:ln w="19050">
              <a:solidFill>
                <a:schemeClr val="tx1"/>
              </a:solidFill>
              <a:miter lim="800000"/>
              <a:headEnd/>
              <a:tailEnd/>
            </a:ln>
          </p:spPr>
          <p:txBody>
            <a:bodyPr wrap="none">
              <a:spAutoFit/>
            </a:bodyPr>
            <a:lstStyle/>
            <a:p>
              <a:pPr marL="92075" indent="-92075" defTabSz="762000" eaLnBrk="0" hangingPunct="0"/>
              <a:r>
                <a:rPr lang="en-AU" sz="1400" b="1">
                  <a:solidFill>
                    <a:srgbClr val="000000"/>
                  </a:solidFill>
                </a:rPr>
                <a:t>   Data Analysis</a:t>
              </a:r>
            </a:p>
            <a:p>
              <a:pPr marL="92075" indent="-92075" defTabSz="762000" eaLnBrk="0" hangingPunct="0">
                <a:buFontTx/>
                <a:buChar char="•"/>
              </a:pPr>
              <a:r>
                <a:rPr lang="en-AU" sz="1400" b="1">
                  <a:solidFill>
                    <a:srgbClr val="000000"/>
                  </a:solidFill>
                </a:rPr>
                <a:t>Product costing</a:t>
              </a:r>
            </a:p>
            <a:p>
              <a:pPr marL="92075" indent="-92075" defTabSz="762000" eaLnBrk="0" hangingPunct="0">
                <a:buFontTx/>
                <a:buChar char="•"/>
              </a:pPr>
              <a:r>
                <a:rPr lang="en-AU" sz="1400" b="1">
                  <a:solidFill>
                    <a:srgbClr val="000000"/>
                  </a:solidFill>
                </a:rPr>
                <a:t>Job costs</a:t>
              </a:r>
            </a:p>
          </p:txBody>
        </p:sp>
        <p:sp>
          <p:nvSpPr>
            <p:cNvPr id="5136" name="Text Box 13"/>
            <p:cNvSpPr txBox="1">
              <a:spLocks noChangeArrowheads="1"/>
            </p:cNvSpPr>
            <p:nvPr/>
          </p:nvSpPr>
          <p:spPr bwMode="auto">
            <a:xfrm>
              <a:off x="3971" y="1573"/>
              <a:ext cx="1207" cy="472"/>
            </a:xfrm>
            <a:prstGeom prst="rect">
              <a:avLst/>
            </a:prstGeom>
            <a:solidFill>
              <a:schemeClr val="folHlink"/>
            </a:solidFill>
            <a:ln w="19050">
              <a:solidFill>
                <a:schemeClr val="tx1"/>
              </a:solidFill>
              <a:miter lim="800000"/>
              <a:headEnd/>
              <a:tailEnd/>
            </a:ln>
          </p:spPr>
          <p:txBody>
            <a:bodyPr wrap="none">
              <a:spAutoFit/>
            </a:bodyPr>
            <a:lstStyle/>
            <a:p>
              <a:pPr marL="92075" indent="-92075" defTabSz="762000" eaLnBrk="0" hangingPunct="0"/>
              <a:r>
                <a:rPr lang="en-AU" sz="1400" b="1">
                  <a:solidFill>
                    <a:srgbClr val="000000"/>
                  </a:solidFill>
                </a:rPr>
                <a:t>Sales and Marketing</a:t>
              </a:r>
            </a:p>
            <a:p>
              <a:pPr marL="92075" indent="-92075" defTabSz="762000" eaLnBrk="0" hangingPunct="0">
                <a:buFontTx/>
                <a:buChar char="•"/>
              </a:pPr>
              <a:r>
                <a:rPr lang="en-AU" sz="1400" b="1">
                  <a:solidFill>
                    <a:srgbClr val="000000"/>
                  </a:solidFill>
                </a:rPr>
                <a:t>Sales orders</a:t>
              </a:r>
            </a:p>
            <a:p>
              <a:pPr marL="92075" indent="-92075" defTabSz="762000" eaLnBrk="0" hangingPunct="0">
                <a:buFontTx/>
                <a:buChar char="•"/>
              </a:pPr>
              <a:r>
                <a:rPr lang="en-AU" sz="1400" b="1">
                  <a:solidFill>
                    <a:srgbClr val="000000"/>
                  </a:solidFill>
                </a:rPr>
                <a:t>Pricing system</a:t>
              </a:r>
            </a:p>
          </p:txBody>
        </p:sp>
        <p:sp>
          <p:nvSpPr>
            <p:cNvPr id="5137" name="Text Box 14"/>
            <p:cNvSpPr txBox="1">
              <a:spLocks noChangeArrowheads="1"/>
            </p:cNvSpPr>
            <p:nvPr/>
          </p:nvSpPr>
          <p:spPr bwMode="auto">
            <a:xfrm>
              <a:off x="3911" y="2922"/>
              <a:ext cx="1079" cy="472"/>
            </a:xfrm>
            <a:prstGeom prst="rect">
              <a:avLst/>
            </a:prstGeom>
            <a:solidFill>
              <a:schemeClr val="folHlink"/>
            </a:solidFill>
            <a:ln w="19050">
              <a:solidFill>
                <a:schemeClr val="tx1"/>
              </a:solidFill>
              <a:miter lim="800000"/>
              <a:headEnd/>
              <a:tailEnd/>
            </a:ln>
          </p:spPr>
          <p:txBody>
            <a:bodyPr wrap="none">
              <a:spAutoFit/>
            </a:bodyPr>
            <a:lstStyle/>
            <a:p>
              <a:pPr marL="92075" indent="-92075" defTabSz="762000" eaLnBrk="0" hangingPunct="0"/>
              <a:r>
                <a:rPr lang="en-AU" sz="1400" b="1">
                  <a:solidFill>
                    <a:srgbClr val="000000"/>
                  </a:solidFill>
                </a:rPr>
                <a:t>Customer Service</a:t>
              </a:r>
            </a:p>
            <a:p>
              <a:pPr marL="92075" indent="-92075" defTabSz="762000" eaLnBrk="0" hangingPunct="0">
                <a:buFontTx/>
                <a:buChar char="•"/>
              </a:pPr>
              <a:r>
                <a:rPr lang="en-AU" sz="1400" b="1">
                  <a:solidFill>
                    <a:srgbClr val="000000"/>
                  </a:solidFill>
                </a:rPr>
                <a:t>Field service</a:t>
              </a:r>
            </a:p>
            <a:p>
              <a:pPr marL="92075" indent="-92075" defTabSz="762000" eaLnBrk="0" hangingPunct="0">
                <a:buFontTx/>
                <a:buChar char="•"/>
              </a:pPr>
              <a:r>
                <a:rPr lang="en-AU" sz="1400" b="1">
                  <a:solidFill>
                    <a:srgbClr val="000000"/>
                  </a:solidFill>
                </a:rPr>
                <a:t>Quality</a:t>
              </a:r>
            </a:p>
          </p:txBody>
        </p:sp>
        <p:sp>
          <p:nvSpPr>
            <p:cNvPr id="5138" name="Text Box 15"/>
            <p:cNvSpPr txBox="1">
              <a:spLocks noChangeArrowheads="1"/>
            </p:cNvSpPr>
            <p:nvPr/>
          </p:nvSpPr>
          <p:spPr bwMode="auto">
            <a:xfrm>
              <a:off x="2740" y="3266"/>
              <a:ext cx="984" cy="740"/>
            </a:xfrm>
            <a:prstGeom prst="rect">
              <a:avLst/>
            </a:prstGeom>
            <a:solidFill>
              <a:schemeClr val="accent1"/>
            </a:solidFill>
            <a:ln w="19050">
              <a:solidFill>
                <a:schemeClr val="tx1"/>
              </a:solidFill>
              <a:miter lim="800000"/>
              <a:headEnd/>
              <a:tailEnd/>
            </a:ln>
          </p:spPr>
          <p:txBody>
            <a:bodyPr>
              <a:spAutoFit/>
            </a:bodyPr>
            <a:lstStyle/>
            <a:p>
              <a:pPr marL="92075" indent="-92075" defTabSz="762000" eaLnBrk="0" hangingPunct="0"/>
              <a:r>
                <a:rPr lang="en-AU" sz="1400" b="1">
                  <a:solidFill>
                    <a:srgbClr val="000000"/>
                  </a:solidFill>
                </a:rPr>
                <a:t>Supply-Chain</a:t>
              </a:r>
            </a:p>
            <a:p>
              <a:pPr marL="92075" indent="-92075" defTabSz="762000" eaLnBrk="0" hangingPunct="0"/>
              <a:r>
                <a:rPr lang="en-AU" sz="1400" b="1">
                  <a:solidFill>
                    <a:srgbClr val="000000"/>
                  </a:solidFill>
                </a:rPr>
                <a:t>Management</a:t>
              </a:r>
            </a:p>
            <a:p>
              <a:pPr marL="92075" indent="-92075" defTabSz="762000" eaLnBrk="0" hangingPunct="0">
                <a:buFontTx/>
                <a:buChar char="•"/>
              </a:pPr>
              <a:r>
                <a:rPr lang="en-AU" sz="1400" b="1">
                  <a:solidFill>
                    <a:srgbClr val="000000"/>
                  </a:solidFill>
                </a:rPr>
                <a:t>Forecasting</a:t>
              </a:r>
            </a:p>
            <a:p>
              <a:pPr marL="92075" indent="-92075" defTabSz="762000" eaLnBrk="0" hangingPunct="0">
                <a:buFontTx/>
                <a:buChar char="•"/>
              </a:pPr>
              <a:r>
                <a:rPr lang="en-AU" sz="1400" b="1">
                  <a:solidFill>
                    <a:srgbClr val="000000"/>
                  </a:solidFill>
                </a:rPr>
                <a:t>Purchasing</a:t>
              </a:r>
            </a:p>
            <a:p>
              <a:pPr marL="92075" indent="-92075" defTabSz="762000" eaLnBrk="0" hangingPunct="0">
                <a:buFontTx/>
                <a:buChar char="•"/>
              </a:pPr>
              <a:r>
                <a:rPr lang="en-AU" sz="1400" b="1">
                  <a:solidFill>
                    <a:srgbClr val="000000"/>
                  </a:solidFill>
                </a:rPr>
                <a:t>Distribution</a:t>
              </a:r>
            </a:p>
          </p:txBody>
        </p:sp>
        <p:sp>
          <p:nvSpPr>
            <p:cNvPr id="5139" name="Text Box 16"/>
            <p:cNvSpPr txBox="1">
              <a:spLocks noChangeArrowheads="1"/>
            </p:cNvSpPr>
            <p:nvPr/>
          </p:nvSpPr>
          <p:spPr bwMode="auto">
            <a:xfrm>
              <a:off x="908" y="3001"/>
              <a:ext cx="1509" cy="740"/>
            </a:xfrm>
            <a:prstGeom prst="rect">
              <a:avLst/>
            </a:prstGeom>
            <a:solidFill>
              <a:schemeClr val="folHlink"/>
            </a:solidFill>
            <a:ln w="19050">
              <a:solidFill>
                <a:schemeClr val="tx1"/>
              </a:solidFill>
              <a:miter lim="800000"/>
              <a:headEnd/>
              <a:tailEnd/>
            </a:ln>
          </p:spPr>
          <p:txBody>
            <a:bodyPr>
              <a:spAutoFit/>
            </a:bodyPr>
            <a:lstStyle/>
            <a:p>
              <a:pPr marL="92075" indent="-92075" defTabSz="762000" eaLnBrk="0" hangingPunct="0"/>
              <a:r>
                <a:rPr lang="en-AU" sz="1400" b="1">
                  <a:solidFill>
                    <a:srgbClr val="000000"/>
                  </a:solidFill>
                </a:rPr>
                <a:t>Accounting and Finance</a:t>
              </a:r>
            </a:p>
            <a:p>
              <a:pPr marL="92075" indent="-92075" defTabSz="762000" eaLnBrk="0" hangingPunct="0">
                <a:buFontTx/>
                <a:buChar char="•"/>
              </a:pPr>
              <a:r>
                <a:rPr lang="en-AU" sz="1400" b="1">
                  <a:solidFill>
                    <a:srgbClr val="000000"/>
                  </a:solidFill>
                </a:rPr>
                <a:t>Accounts payable </a:t>
              </a:r>
              <a:br>
                <a:rPr lang="en-AU" sz="1400" b="1">
                  <a:solidFill>
                    <a:srgbClr val="000000"/>
                  </a:solidFill>
                </a:rPr>
              </a:br>
              <a:r>
                <a:rPr lang="en-AU" sz="1400" b="1">
                  <a:solidFill>
                    <a:srgbClr val="000000"/>
                  </a:solidFill>
                </a:rPr>
                <a:t>and receivable</a:t>
              </a:r>
            </a:p>
            <a:p>
              <a:pPr marL="92075" indent="-92075" defTabSz="762000" eaLnBrk="0" hangingPunct="0">
                <a:buFontTx/>
                <a:buChar char="•"/>
              </a:pPr>
              <a:r>
                <a:rPr lang="en-AU" sz="1400" b="1">
                  <a:solidFill>
                    <a:srgbClr val="000000"/>
                  </a:solidFill>
                </a:rPr>
                <a:t>General ledgers</a:t>
              </a:r>
            </a:p>
            <a:p>
              <a:pPr marL="92075" indent="-92075" defTabSz="762000" eaLnBrk="0" hangingPunct="0">
                <a:buFontTx/>
                <a:buChar char="•"/>
              </a:pPr>
              <a:r>
                <a:rPr lang="en-AU" sz="1400" b="1">
                  <a:solidFill>
                    <a:srgbClr val="000000"/>
                  </a:solidFill>
                </a:rPr>
                <a:t>Asset management</a:t>
              </a:r>
            </a:p>
          </p:txBody>
        </p:sp>
        <p:sp>
          <p:nvSpPr>
            <p:cNvPr id="5140" name="Text Box 17"/>
            <p:cNvSpPr txBox="1">
              <a:spLocks noChangeArrowheads="1"/>
            </p:cNvSpPr>
            <p:nvPr/>
          </p:nvSpPr>
          <p:spPr bwMode="auto">
            <a:xfrm>
              <a:off x="695" y="2073"/>
              <a:ext cx="1216" cy="740"/>
            </a:xfrm>
            <a:prstGeom prst="rect">
              <a:avLst/>
            </a:prstGeom>
            <a:solidFill>
              <a:schemeClr val="accent1"/>
            </a:solidFill>
            <a:ln w="19050">
              <a:solidFill>
                <a:schemeClr val="tx1"/>
              </a:solidFill>
              <a:miter lim="800000"/>
              <a:headEnd/>
              <a:tailEnd/>
            </a:ln>
          </p:spPr>
          <p:txBody>
            <a:bodyPr>
              <a:spAutoFit/>
            </a:bodyPr>
            <a:lstStyle/>
            <a:p>
              <a:pPr marL="92075" indent="-92075" algn="ctr" defTabSz="762000" eaLnBrk="0" hangingPunct="0"/>
              <a:r>
                <a:rPr lang="en-AU" sz="1400" b="1">
                  <a:solidFill>
                    <a:srgbClr val="000000"/>
                  </a:solidFill>
                </a:rPr>
                <a:t>Manufacturing</a:t>
              </a:r>
            </a:p>
            <a:p>
              <a:pPr marL="92075" indent="-92075" defTabSz="762000" eaLnBrk="0" hangingPunct="0">
                <a:buFontTx/>
                <a:buChar char="•"/>
              </a:pPr>
              <a:r>
                <a:rPr lang="en-AU" sz="1400" b="1">
                  <a:solidFill>
                    <a:srgbClr val="000000"/>
                  </a:solidFill>
                </a:rPr>
                <a:t>Material requirements planning</a:t>
              </a:r>
            </a:p>
            <a:p>
              <a:pPr marL="92075" indent="-92075" defTabSz="762000" eaLnBrk="0" hangingPunct="0">
                <a:buFontTx/>
                <a:buChar char="•"/>
              </a:pPr>
              <a:r>
                <a:rPr lang="en-AU" sz="1400" b="1">
                  <a:solidFill>
                    <a:srgbClr val="000000"/>
                  </a:solidFill>
                </a:rPr>
                <a:t>Scheduling</a:t>
              </a:r>
            </a:p>
          </p:txBody>
        </p:sp>
        <p:sp>
          <p:nvSpPr>
            <p:cNvPr id="5141" name="Text Box 20"/>
            <p:cNvSpPr txBox="1">
              <a:spLocks noChangeArrowheads="1"/>
            </p:cNvSpPr>
            <p:nvPr/>
          </p:nvSpPr>
          <p:spPr bwMode="auto">
            <a:xfrm>
              <a:off x="2840" y="2343"/>
              <a:ext cx="784" cy="200"/>
            </a:xfrm>
            <a:prstGeom prst="rect">
              <a:avLst/>
            </a:prstGeom>
            <a:solidFill>
              <a:schemeClr val="accent2"/>
            </a:solidFill>
            <a:ln w="12700">
              <a:solidFill>
                <a:srgbClr val="0F0F0F"/>
              </a:solidFill>
              <a:miter lim="800000"/>
              <a:headEnd/>
              <a:tailEnd/>
            </a:ln>
          </p:spPr>
          <p:txBody>
            <a:bodyPr wrap="none">
              <a:spAutoFit/>
            </a:bodyPr>
            <a:lstStyle/>
            <a:p>
              <a:pPr defTabSz="762000" eaLnBrk="0" hangingPunct="0"/>
              <a:r>
                <a:rPr lang="en-AU" sz="1400" b="1">
                  <a:solidFill>
                    <a:srgbClr val="000000"/>
                  </a:solidFill>
                </a:rPr>
                <a:t>ERP System</a:t>
              </a:r>
            </a:p>
          </p:txBody>
        </p:sp>
      </p:grpSp>
      <p:sp>
        <p:nvSpPr>
          <p:cNvPr id="419863" name="Rectangle 23"/>
          <p:cNvSpPr>
            <a:spLocks noGrp="1" noChangeArrowheads="1"/>
          </p:cNvSpPr>
          <p:nvPr>
            <p:ph type="title"/>
          </p:nvPr>
        </p:nvSpPr>
        <p:spPr/>
        <p:txBody>
          <a:bodyPr/>
          <a:lstStyle/>
          <a:p>
            <a:pPr eaLnBrk="1" hangingPunct="1">
              <a:defRPr/>
            </a:pPr>
            <a:r>
              <a:rPr lang="en-US" sz="4000" dirty="0"/>
              <a:t>Enterprise Resource Planning </a:t>
            </a:r>
          </a:p>
        </p:txBody>
      </p:sp>
    </p:spTree>
    <p:extLst>
      <p:ext uri="{BB962C8B-B14F-4D97-AF65-F5344CB8AC3E}">
        <p14:creationId xmlns:p14="http://schemas.microsoft.com/office/powerpoint/2010/main" val="4251950719"/>
      </p:ext>
    </p:extLst>
  </p:cSld>
  <p:clrMapOvr>
    <a:masterClrMapping/>
  </p:clrMapOvr>
  <p:transition spd="med">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2/3*#ppt_w"/>
                                          </p:val>
                                        </p:tav>
                                        <p:tav tm="100000">
                                          <p:val>
                                            <p:strVal val="#ppt_w"/>
                                          </p:val>
                                        </p:tav>
                                      </p:tavLst>
                                    </p:anim>
                                    <p:anim calcmode="lin" valueType="num">
                                      <p:cBhvr>
                                        <p:cTn id="8" dur="1000" fill="hold"/>
                                        <p:tgtEl>
                                          <p:spTgt spid="3"/>
                                        </p:tgtEl>
                                        <p:attrNameLst>
                                          <p:attrName>ppt_h</p:attrName>
                                        </p:attrNameLst>
                                      </p:cBhvr>
                                      <p:tavLst>
                                        <p:tav tm="0">
                                          <p:val>
                                            <p:strVal val="2/3*#ppt_h"/>
                                          </p:val>
                                        </p:tav>
                                        <p:tav tm="100000">
                                          <p:val>
                                            <p:strVal val="#ppt_h"/>
                                          </p:val>
                                        </p:tav>
                                      </p:tavLst>
                                    </p:anim>
                                  </p:childTnLst>
                                </p:cTn>
                              </p:par>
                            </p:childTnLst>
                          </p:cTn>
                        </p:par>
                        <p:par>
                          <p:cTn id="9" fill="hold">
                            <p:stCondLst>
                              <p:cond delay="2000"/>
                            </p:stCondLst>
                            <p:childTnLst>
                              <p:par>
                                <p:cTn id="10" presetID="16" presetClass="entr" presetSubtype="37" fill="hold" nodeType="afterEffect">
                                  <p:stCondLst>
                                    <p:cond delay="1000"/>
                                  </p:stCondLst>
                                  <p:childTnLst>
                                    <p:set>
                                      <p:cBhvr>
                                        <p:cTn id="11" dur="1" fill="hold">
                                          <p:stCondLst>
                                            <p:cond delay="0"/>
                                          </p:stCondLst>
                                        </p:cTn>
                                        <p:tgtEl>
                                          <p:spTgt spid="2"/>
                                        </p:tgtEl>
                                        <p:attrNameLst>
                                          <p:attrName>style.visibility</p:attrName>
                                        </p:attrNameLst>
                                      </p:cBhvr>
                                      <p:to>
                                        <p:strVal val="visible"/>
                                      </p:to>
                                    </p:set>
                                    <p:animEffect transition="in" filter="barn(outVertical)">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1826" name="Rectangle 2"/>
          <p:cNvSpPr>
            <a:spLocks noGrp="1" noChangeArrowheads="1"/>
          </p:cNvSpPr>
          <p:nvPr>
            <p:ph type="title"/>
          </p:nvPr>
        </p:nvSpPr>
        <p:spPr/>
        <p:txBody>
          <a:bodyPr/>
          <a:lstStyle/>
          <a:p>
            <a:pPr eaLnBrk="1" hangingPunct="1">
              <a:defRPr/>
            </a:pPr>
            <a:r>
              <a:rPr lang="en-US" sz="4000"/>
              <a:t>Application 15.2</a:t>
            </a:r>
          </a:p>
        </p:txBody>
      </p:sp>
      <p:sp>
        <p:nvSpPr>
          <p:cNvPr id="37892" name="Rectangle 3"/>
          <p:cNvSpPr>
            <a:spLocks noGrp="1" noChangeArrowheads="1"/>
          </p:cNvSpPr>
          <p:nvPr>
            <p:ph type="body" idx="1"/>
          </p:nvPr>
        </p:nvSpPr>
        <p:spPr>
          <a:xfrm>
            <a:off x="774700" y="1093688"/>
            <a:ext cx="7912100" cy="1084263"/>
          </a:xfrm>
        </p:spPr>
        <p:txBody>
          <a:bodyPr/>
          <a:lstStyle/>
          <a:p>
            <a:pPr marL="0" indent="0" eaLnBrk="1" hangingPunct="1">
              <a:buFont typeface="Wingdings" pitchFamily="2" charset="2"/>
              <a:buNone/>
            </a:pPr>
            <a:r>
              <a:rPr lang="en-US" sz="2000"/>
              <a:t>Item H10-A is a produced item (not purchased) with an order quantity of 80 units. Complete the rest of its MRP record using the fixed order quantity (FOQ) rule</a:t>
            </a:r>
          </a:p>
        </p:txBody>
      </p:sp>
      <p:sp>
        <p:nvSpPr>
          <p:cNvPr id="37893" name="Text Box 4"/>
          <p:cNvSpPr txBox="1">
            <a:spLocks noChangeArrowheads="1"/>
          </p:cNvSpPr>
          <p:nvPr/>
        </p:nvSpPr>
        <p:spPr bwMode="auto">
          <a:xfrm>
            <a:off x="774700" y="2108101"/>
            <a:ext cx="1497013" cy="396875"/>
          </a:xfrm>
          <a:prstGeom prst="rect">
            <a:avLst/>
          </a:prstGeom>
          <a:noFill/>
          <a:ln w="9525">
            <a:noFill/>
            <a:miter lim="800000"/>
            <a:headEnd/>
            <a:tailEnd/>
          </a:ln>
        </p:spPr>
        <p:txBody>
          <a:bodyPr wrap="none">
            <a:spAutoFit/>
          </a:bodyPr>
          <a:lstStyle/>
          <a:p>
            <a:r>
              <a:rPr lang="en-US" sz="2000" b="1">
                <a:solidFill>
                  <a:srgbClr val="B20019"/>
                </a:solidFill>
              </a:rPr>
              <a:t>SOLUTION</a:t>
            </a:r>
          </a:p>
        </p:txBody>
      </p:sp>
      <p:graphicFrame>
        <p:nvGraphicFramePr>
          <p:cNvPr id="462199" name="Group 375"/>
          <p:cNvGraphicFramePr>
            <a:graphicFrameLocks noGrp="1"/>
          </p:cNvGraphicFramePr>
          <p:nvPr>
            <p:extLst>
              <p:ext uri="{D42A27DB-BD31-4B8C-83A1-F6EECF244321}">
                <p14:modId xmlns:p14="http://schemas.microsoft.com/office/powerpoint/2010/main" val="2648658197"/>
              </p:ext>
            </p:extLst>
          </p:nvPr>
        </p:nvGraphicFramePr>
        <p:xfrm>
          <a:off x="749300" y="2731988"/>
          <a:ext cx="8124825" cy="3287776"/>
        </p:xfrm>
        <a:graphic>
          <a:graphicData uri="http://schemas.openxmlformats.org/drawingml/2006/table">
            <a:tbl>
              <a:tblPr/>
              <a:tblGrid>
                <a:gridCol w="1473200">
                  <a:extLst>
                    <a:ext uri="{9D8B030D-6E8A-4147-A177-3AD203B41FA5}">
                      <a16:colId xmlns:a16="http://schemas.microsoft.com/office/drawing/2014/main" val="20000"/>
                    </a:ext>
                  </a:extLst>
                </a:gridCol>
                <a:gridCol w="665163">
                  <a:extLst>
                    <a:ext uri="{9D8B030D-6E8A-4147-A177-3AD203B41FA5}">
                      <a16:colId xmlns:a16="http://schemas.microsoft.com/office/drawing/2014/main" val="20001"/>
                    </a:ext>
                  </a:extLst>
                </a:gridCol>
                <a:gridCol w="665162">
                  <a:extLst>
                    <a:ext uri="{9D8B030D-6E8A-4147-A177-3AD203B41FA5}">
                      <a16:colId xmlns:a16="http://schemas.microsoft.com/office/drawing/2014/main" val="20002"/>
                    </a:ext>
                  </a:extLst>
                </a:gridCol>
                <a:gridCol w="665163">
                  <a:extLst>
                    <a:ext uri="{9D8B030D-6E8A-4147-A177-3AD203B41FA5}">
                      <a16:colId xmlns:a16="http://schemas.microsoft.com/office/drawing/2014/main" val="20003"/>
                    </a:ext>
                  </a:extLst>
                </a:gridCol>
                <a:gridCol w="665162">
                  <a:extLst>
                    <a:ext uri="{9D8B030D-6E8A-4147-A177-3AD203B41FA5}">
                      <a16:colId xmlns:a16="http://schemas.microsoft.com/office/drawing/2014/main" val="20004"/>
                    </a:ext>
                  </a:extLst>
                </a:gridCol>
                <a:gridCol w="665163">
                  <a:extLst>
                    <a:ext uri="{9D8B030D-6E8A-4147-A177-3AD203B41FA5}">
                      <a16:colId xmlns:a16="http://schemas.microsoft.com/office/drawing/2014/main" val="20005"/>
                    </a:ext>
                  </a:extLst>
                </a:gridCol>
                <a:gridCol w="665162">
                  <a:extLst>
                    <a:ext uri="{9D8B030D-6E8A-4147-A177-3AD203B41FA5}">
                      <a16:colId xmlns:a16="http://schemas.microsoft.com/office/drawing/2014/main" val="20006"/>
                    </a:ext>
                  </a:extLst>
                </a:gridCol>
                <a:gridCol w="665163">
                  <a:extLst>
                    <a:ext uri="{9D8B030D-6E8A-4147-A177-3AD203B41FA5}">
                      <a16:colId xmlns:a16="http://schemas.microsoft.com/office/drawing/2014/main" val="20007"/>
                    </a:ext>
                  </a:extLst>
                </a:gridCol>
                <a:gridCol w="665162">
                  <a:extLst>
                    <a:ext uri="{9D8B030D-6E8A-4147-A177-3AD203B41FA5}">
                      <a16:colId xmlns:a16="http://schemas.microsoft.com/office/drawing/2014/main" val="20008"/>
                    </a:ext>
                  </a:extLst>
                </a:gridCol>
                <a:gridCol w="665163">
                  <a:extLst>
                    <a:ext uri="{9D8B030D-6E8A-4147-A177-3AD203B41FA5}">
                      <a16:colId xmlns:a16="http://schemas.microsoft.com/office/drawing/2014/main" val="20009"/>
                    </a:ext>
                  </a:extLst>
                </a:gridCol>
                <a:gridCol w="665162">
                  <a:extLst>
                    <a:ext uri="{9D8B030D-6E8A-4147-A177-3AD203B41FA5}">
                      <a16:colId xmlns:a16="http://schemas.microsoft.com/office/drawing/2014/main" val="20010"/>
                    </a:ext>
                  </a:extLst>
                </a:gridCol>
              </a:tblGrid>
              <a:tr h="508000">
                <a:tc gridSpan="7">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Item: H10-A</a:t>
                      </a:r>
                    </a:p>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Description: Chair seat assembly</a:t>
                      </a:r>
                    </a:p>
                  </a:txBody>
                  <a:tcPr anchor="ct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gridSpan="4">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tab pos="533400" algn="l"/>
                        </a:tabLst>
                      </a:pPr>
                      <a:r>
                        <a:rPr kumimoji="0" lang="en-US" sz="1200" b="1" i="0" u="none" strike="noStrike" cap="none" normalizeH="0" baseline="0">
                          <a:ln>
                            <a:noFill/>
                          </a:ln>
                          <a:solidFill>
                            <a:schemeClr val="tx1"/>
                          </a:solidFill>
                          <a:effectLst/>
                          <a:latin typeface="Arial" charset="0"/>
                        </a:rPr>
                        <a:t>	Lot Size: FOQ = 80 units</a:t>
                      </a:r>
                    </a:p>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tab pos="533400" algn="l"/>
                        </a:tabLst>
                      </a:pPr>
                      <a:r>
                        <a:rPr kumimoji="0" lang="en-US" sz="1200" b="1" i="0" u="none" strike="noStrike" cap="none" normalizeH="0" baseline="0">
                          <a:ln>
                            <a:noFill/>
                          </a:ln>
                          <a:solidFill>
                            <a:schemeClr val="tx1"/>
                          </a:solidFill>
                          <a:effectLst/>
                          <a:latin typeface="Arial" charset="0"/>
                        </a:rPr>
                        <a:t>	Lead Time: 4 weeks</a:t>
                      </a:r>
                    </a:p>
                  </a:txBody>
                  <a:tcPr anchor="ct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0000"/>
                  </a:ext>
                </a:extLst>
              </a:tr>
              <a:tr h="254000">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gridSpan="10">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Week</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0001"/>
                  </a:ext>
                </a:extLst>
              </a:tr>
              <a:tr h="201613">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31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32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33</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34</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35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36</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37</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38</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39</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40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5925">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Gross</a:t>
                      </a:r>
                      <a:br>
                        <a:rPr kumimoji="0" lang="en-US" sz="1200" b="1" i="0" u="none" strike="noStrike" cap="none" normalizeH="0" baseline="0">
                          <a:ln>
                            <a:noFill/>
                          </a:ln>
                          <a:solidFill>
                            <a:schemeClr val="tx1"/>
                          </a:solidFill>
                          <a:effectLst/>
                          <a:latin typeface="Arial" charset="0"/>
                        </a:rPr>
                      </a:br>
                      <a:r>
                        <a:rPr kumimoji="0" lang="en-US" sz="1200" b="1" i="0" u="none" strike="noStrike" cap="none" normalizeH="0" baseline="0">
                          <a:ln>
                            <a:noFill/>
                          </a:ln>
                          <a:solidFill>
                            <a:schemeClr val="tx1"/>
                          </a:solidFill>
                          <a:effectLst/>
                          <a:latin typeface="Arial" charset="0"/>
                        </a:rPr>
                        <a:t>requirements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60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35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45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60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1938">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Scheduled</a:t>
                      </a:r>
                      <a:br>
                        <a:rPr kumimoji="0" lang="en-US" sz="1200" b="1" i="0" u="none" strike="noStrike" cap="none" normalizeH="0" baseline="0">
                          <a:ln>
                            <a:noFill/>
                          </a:ln>
                          <a:solidFill>
                            <a:schemeClr val="tx1"/>
                          </a:solidFill>
                          <a:effectLst/>
                          <a:latin typeface="Arial" charset="0"/>
                        </a:rPr>
                      </a:br>
                      <a:r>
                        <a:rPr kumimoji="0" lang="en-US" sz="1200" b="1" i="0" u="none" strike="noStrike" cap="none" normalizeH="0" baseline="0">
                          <a:ln>
                            <a:noFill/>
                          </a:ln>
                          <a:solidFill>
                            <a:schemeClr val="tx1"/>
                          </a:solidFill>
                          <a:effectLst/>
                          <a:latin typeface="Arial" charset="0"/>
                        </a:rPr>
                        <a:t>receipts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80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8950">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Projected</a:t>
                      </a:r>
                      <a:br>
                        <a:rPr kumimoji="0" lang="en-US" sz="1200" b="1" i="0" u="none" strike="noStrike" cap="none" normalizeH="0" baseline="0">
                          <a:ln>
                            <a:noFill/>
                          </a:ln>
                          <a:solidFill>
                            <a:schemeClr val="tx1"/>
                          </a:solidFill>
                          <a:effectLst/>
                          <a:latin typeface="Arial" charset="0"/>
                        </a:rPr>
                      </a:br>
                      <a:r>
                        <a:rPr kumimoji="0" lang="en-US" sz="1200" b="1" i="0" u="none" strike="noStrike" cap="none" normalizeH="0" baseline="0">
                          <a:ln>
                            <a:noFill/>
                          </a:ln>
                          <a:solidFill>
                            <a:schemeClr val="tx1"/>
                          </a:solidFill>
                          <a:effectLst/>
                          <a:latin typeface="Arial" charset="0"/>
                        </a:rPr>
                        <a:t>on-hand</a:t>
                      </a:r>
                      <a:br>
                        <a:rPr kumimoji="0" lang="en-US" sz="1200" b="1" i="0" u="none" strike="noStrike" cap="none" normalizeH="0" baseline="0">
                          <a:ln>
                            <a:noFill/>
                          </a:ln>
                          <a:solidFill>
                            <a:schemeClr val="tx1"/>
                          </a:solidFill>
                          <a:effectLst/>
                          <a:latin typeface="Arial" charset="0"/>
                        </a:rPr>
                      </a:br>
                      <a:r>
                        <a:rPr kumimoji="0" lang="en-US" sz="1200" b="1" i="0" u="none" strike="noStrike" cap="none" normalizeH="0" baseline="0">
                          <a:ln>
                            <a:noFill/>
                          </a:ln>
                          <a:solidFill>
                            <a:schemeClr val="tx1"/>
                          </a:solidFill>
                          <a:effectLst/>
                          <a:latin typeface="Arial" charset="0"/>
                        </a:rPr>
                        <a:t>inventory</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309563">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Planned </a:t>
                      </a:r>
                      <a:br>
                        <a:rPr kumimoji="0" lang="en-US" sz="1200" b="1" i="0" u="none" strike="noStrike" cap="none" normalizeH="0" baseline="0">
                          <a:ln>
                            <a:noFill/>
                          </a:ln>
                          <a:solidFill>
                            <a:schemeClr val="tx1"/>
                          </a:solidFill>
                          <a:effectLst/>
                          <a:latin typeface="Arial" charset="0"/>
                        </a:rPr>
                      </a:br>
                      <a:r>
                        <a:rPr kumimoji="0" lang="en-US" sz="1200" b="1" i="0" u="none" strike="noStrike" cap="none" normalizeH="0" baseline="0">
                          <a:ln>
                            <a:noFill/>
                          </a:ln>
                          <a:solidFill>
                            <a:schemeClr val="tx1"/>
                          </a:solidFill>
                          <a:effectLst/>
                          <a:latin typeface="Arial" charset="0"/>
                        </a:rPr>
                        <a:t>receipts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333375">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Planned order releases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bl>
          </a:graphicData>
        </a:graphic>
      </p:graphicFrame>
      <p:sp>
        <p:nvSpPr>
          <p:cNvPr id="37986" name="Text Box 97"/>
          <p:cNvSpPr txBox="1">
            <a:spLocks noChangeArrowheads="1"/>
          </p:cNvSpPr>
          <p:nvPr/>
        </p:nvSpPr>
        <p:spPr bwMode="auto">
          <a:xfrm>
            <a:off x="1711325" y="4697313"/>
            <a:ext cx="438150" cy="365125"/>
          </a:xfrm>
          <a:prstGeom prst="rect">
            <a:avLst/>
          </a:prstGeom>
          <a:noFill/>
          <a:ln w="28575">
            <a:solidFill>
              <a:schemeClr val="tx1"/>
            </a:solidFill>
            <a:miter lim="800000"/>
            <a:headEnd/>
            <a:tailEnd/>
          </a:ln>
        </p:spPr>
        <p:txBody>
          <a:bodyPr wrap="none">
            <a:spAutoFit/>
          </a:bodyPr>
          <a:lstStyle/>
          <a:p>
            <a:r>
              <a:rPr lang="en-US" sz="1600" b="1"/>
              <a:t>20</a:t>
            </a:r>
          </a:p>
        </p:txBody>
      </p:sp>
      <p:graphicFrame>
        <p:nvGraphicFramePr>
          <p:cNvPr id="462196" name="Group 372"/>
          <p:cNvGraphicFramePr>
            <a:graphicFrameLocks noGrp="1"/>
          </p:cNvGraphicFramePr>
          <p:nvPr>
            <p:extLst>
              <p:ext uri="{D42A27DB-BD31-4B8C-83A1-F6EECF244321}">
                <p14:modId xmlns:p14="http://schemas.microsoft.com/office/powerpoint/2010/main" val="1325786081"/>
              </p:ext>
            </p:extLst>
          </p:nvPr>
        </p:nvGraphicFramePr>
        <p:xfrm>
          <a:off x="5540375" y="5183088"/>
          <a:ext cx="3325813" cy="838200"/>
        </p:xfrm>
        <a:graphic>
          <a:graphicData uri="http://schemas.openxmlformats.org/drawingml/2006/table">
            <a:tbl>
              <a:tblPr/>
              <a:tblGrid>
                <a:gridCol w="665163">
                  <a:extLst>
                    <a:ext uri="{9D8B030D-6E8A-4147-A177-3AD203B41FA5}">
                      <a16:colId xmlns:a16="http://schemas.microsoft.com/office/drawing/2014/main" val="20000"/>
                    </a:ext>
                  </a:extLst>
                </a:gridCol>
                <a:gridCol w="665162">
                  <a:extLst>
                    <a:ext uri="{9D8B030D-6E8A-4147-A177-3AD203B41FA5}">
                      <a16:colId xmlns:a16="http://schemas.microsoft.com/office/drawing/2014/main" val="20001"/>
                    </a:ext>
                  </a:extLst>
                </a:gridCol>
                <a:gridCol w="665163">
                  <a:extLst>
                    <a:ext uri="{9D8B030D-6E8A-4147-A177-3AD203B41FA5}">
                      <a16:colId xmlns:a16="http://schemas.microsoft.com/office/drawing/2014/main" val="20002"/>
                    </a:ext>
                  </a:extLst>
                </a:gridCol>
                <a:gridCol w="665162">
                  <a:extLst>
                    <a:ext uri="{9D8B030D-6E8A-4147-A177-3AD203B41FA5}">
                      <a16:colId xmlns:a16="http://schemas.microsoft.com/office/drawing/2014/main" val="20003"/>
                    </a:ext>
                  </a:extLst>
                </a:gridCol>
                <a:gridCol w="665163">
                  <a:extLst>
                    <a:ext uri="{9D8B030D-6E8A-4147-A177-3AD203B41FA5}">
                      <a16:colId xmlns:a16="http://schemas.microsoft.com/office/drawing/2014/main" val="20004"/>
                    </a:ext>
                  </a:extLst>
                </a:gridCol>
              </a:tblGrid>
              <a:tr h="419100">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80</a:t>
                      </a:r>
                    </a:p>
                  </a:txBody>
                  <a:tcPr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19100">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80</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462197" name="Group 373"/>
          <p:cNvGraphicFramePr>
            <a:graphicFrameLocks noGrp="1"/>
          </p:cNvGraphicFramePr>
          <p:nvPr>
            <p:extLst>
              <p:ext uri="{D42A27DB-BD31-4B8C-83A1-F6EECF244321}">
                <p14:modId xmlns:p14="http://schemas.microsoft.com/office/powerpoint/2010/main" val="3598447468"/>
              </p:ext>
            </p:extLst>
          </p:nvPr>
        </p:nvGraphicFramePr>
        <p:xfrm>
          <a:off x="4219575" y="4611588"/>
          <a:ext cx="4656138" cy="1409700"/>
        </p:xfrm>
        <a:graphic>
          <a:graphicData uri="http://schemas.openxmlformats.org/drawingml/2006/table">
            <a:tbl>
              <a:tblPr/>
              <a:tblGrid>
                <a:gridCol w="665163">
                  <a:extLst>
                    <a:ext uri="{9D8B030D-6E8A-4147-A177-3AD203B41FA5}">
                      <a16:colId xmlns:a16="http://schemas.microsoft.com/office/drawing/2014/main" val="20000"/>
                    </a:ext>
                  </a:extLst>
                </a:gridCol>
                <a:gridCol w="665162">
                  <a:extLst>
                    <a:ext uri="{9D8B030D-6E8A-4147-A177-3AD203B41FA5}">
                      <a16:colId xmlns:a16="http://schemas.microsoft.com/office/drawing/2014/main" val="20001"/>
                    </a:ext>
                  </a:extLst>
                </a:gridCol>
                <a:gridCol w="665163">
                  <a:extLst>
                    <a:ext uri="{9D8B030D-6E8A-4147-A177-3AD203B41FA5}">
                      <a16:colId xmlns:a16="http://schemas.microsoft.com/office/drawing/2014/main" val="20002"/>
                    </a:ext>
                  </a:extLst>
                </a:gridCol>
                <a:gridCol w="665162">
                  <a:extLst>
                    <a:ext uri="{9D8B030D-6E8A-4147-A177-3AD203B41FA5}">
                      <a16:colId xmlns:a16="http://schemas.microsoft.com/office/drawing/2014/main" val="20003"/>
                    </a:ext>
                  </a:extLst>
                </a:gridCol>
                <a:gridCol w="665163">
                  <a:extLst>
                    <a:ext uri="{9D8B030D-6E8A-4147-A177-3AD203B41FA5}">
                      <a16:colId xmlns:a16="http://schemas.microsoft.com/office/drawing/2014/main" val="20004"/>
                    </a:ext>
                  </a:extLst>
                </a:gridCol>
                <a:gridCol w="665162">
                  <a:extLst>
                    <a:ext uri="{9D8B030D-6E8A-4147-A177-3AD203B41FA5}">
                      <a16:colId xmlns:a16="http://schemas.microsoft.com/office/drawing/2014/main" val="20005"/>
                    </a:ext>
                  </a:extLst>
                </a:gridCol>
                <a:gridCol w="665163">
                  <a:extLst>
                    <a:ext uri="{9D8B030D-6E8A-4147-A177-3AD203B41FA5}">
                      <a16:colId xmlns:a16="http://schemas.microsoft.com/office/drawing/2014/main" val="20006"/>
                    </a:ext>
                  </a:extLst>
                </a:gridCol>
              </a:tblGrid>
              <a:tr h="571500">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cs typeface="Arial" charset="0"/>
                      </a:endParaRPr>
                    </a:p>
                  </a:txBody>
                  <a:tcPr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cs typeface="Arial" charset="0"/>
                      </a:endParaRPr>
                    </a:p>
                  </a:txBody>
                  <a:tcPr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cs typeface="Arial" charset="0"/>
                      </a:endParaRPr>
                    </a:p>
                  </a:txBody>
                  <a:tcPr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cs typeface="Arial" charset="0"/>
                      </a:endParaRPr>
                    </a:p>
                  </a:txBody>
                  <a:tcPr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cs typeface="Arial" charset="0"/>
                      </a:endParaRPr>
                    </a:p>
                  </a:txBody>
                  <a:tcPr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cs typeface="Arial" charset="0"/>
                        </a:rPr>
                        <a:t>40</a:t>
                      </a:r>
                    </a:p>
                  </a:txBody>
                  <a:tcPr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cs typeface="Arial" charset="0"/>
                        </a:rPr>
                        <a:t>60</a:t>
                      </a:r>
                    </a:p>
                  </a:txBody>
                  <a:tcPr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19100">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80</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419100">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80</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462193" name="Group 369"/>
          <p:cNvGraphicFramePr>
            <a:graphicFrameLocks noGrp="1"/>
          </p:cNvGraphicFramePr>
          <p:nvPr>
            <p:extLst>
              <p:ext uri="{D42A27DB-BD31-4B8C-83A1-F6EECF244321}">
                <p14:modId xmlns:p14="http://schemas.microsoft.com/office/powerpoint/2010/main" val="828604282"/>
              </p:ext>
            </p:extLst>
          </p:nvPr>
        </p:nvGraphicFramePr>
        <p:xfrm>
          <a:off x="2225675" y="4611588"/>
          <a:ext cx="5321300" cy="571500"/>
        </p:xfrm>
        <a:graphic>
          <a:graphicData uri="http://schemas.openxmlformats.org/drawingml/2006/table">
            <a:tbl>
              <a:tblPr/>
              <a:tblGrid>
                <a:gridCol w="665163">
                  <a:extLst>
                    <a:ext uri="{9D8B030D-6E8A-4147-A177-3AD203B41FA5}">
                      <a16:colId xmlns:a16="http://schemas.microsoft.com/office/drawing/2014/main" val="20000"/>
                    </a:ext>
                  </a:extLst>
                </a:gridCol>
                <a:gridCol w="665162">
                  <a:extLst>
                    <a:ext uri="{9D8B030D-6E8A-4147-A177-3AD203B41FA5}">
                      <a16:colId xmlns:a16="http://schemas.microsoft.com/office/drawing/2014/main" val="20001"/>
                    </a:ext>
                  </a:extLst>
                </a:gridCol>
                <a:gridCol w="665163">
                  <a:extLst>
                    <a:ext uri="{9D8B030D-6E8A-4147-A177-3AD203B41FA5}">
                      <a16:colId xmlns:a16="http://schemas.microsoft.com/office/drawing/2014/main" val="20002"/>
                    </a:ext>
                  </a:extLst>
                </a:gridCol>
                <a:gridCol w="665162">
                  <a:extLst>
                    <a:ext uri="{9D8B030D-6E8A-4147-A177-3AD203B41FA5}">
                      <a16:colId xmlns:a16="http://schemas.microsoft.com/office/drawing/2014/main" val="20003"/>
                    </a:ext>
                  </a:extLst>
                </a:gridCol>
                <a:gridCol w="665163">
                  <a:extLst>
                    <a:ext uri="{9D8B030D-6E8A-4147-A177-3AD203B41FA5}">
                      <a16:colId xmlns:a16="http://schemas.microsoft.com/office/drawing/2014/main" val="20004"/>
                    </a:ext>
                  </a:extLst>
                </a:gridCol>
                <a:gridCol w="665162">
                  <a:extLst>
                    <a:ext uri="{9D8B030D-6E8A-4147-A177-3AD203B41FA5}">
                      <a16:colId xmlns:a16="http://schemas.microsoft.com/office/drawing/2014/main" val="20005"/>
                    </a:ext>
                  </a:extLst>
                </a:gridCol>
                <a:gridCol w="665163">
                  <a:extLst>
                    <a:ext uri="{9D8B030D-6E8A-4147-A177-3AD203B41FA5}">
                      <a16:colId xmlns:a16="http://schemas.microsoft.com/office/drawing/2014/main" val="20006"/>
                    </a:ext>
                  </a:extLst>
                </a:gridCol>
                <a:gridCol w="665162">
                  <a:extLst>
                    <a:ext uri="{9D8B030D-6E8A-4147-A177-3AD203B41FA5}">
                      <a16:colId xmlns:a16="http://schemas.microsoft.com/office/drawing/2014/main" val="20007"/>
                    </a:ext>
                  </a:extLst>
                </a:gridCol>
              </a:tblGrid>
              <a:tr h="571500">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20</a:t>
                      </a:r>
                    </a:p>
                  </a:txBody>
                  <a:tcPr anchor="ctr"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40</a:t>
                      </a: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40</a:t>
                      </a: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cs typeface="Arial" charset="0"/>
                        </a:rPr>
                        <a:t>40</a:t>
                      </a: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cs typeface="Arial" charset="0"/>
                        </a:rPr>
                        <a:t>40</a:t>
                      </a: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cs typeface="Arial" charset="0"/>
                        </a:rPr>
                        <a:t>5</a:t>
                      </a: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cs typeface="Arial" charset="0"/>
                        </a:rPr>
                        <a:t>5</a:t>
                      </a: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cs typeface="Arial" charset="0"/>
                        </a:rPr>
                        <a:t>40</a:t>
                      </a:r>
                    </a:p>
                  </a:txBody>
                  <a:tcPr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60220033"/>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462193"/>
                                        </p:tgtEl>
                                        <p:attrNameLst>
                                          <p:attrName>style.visibility</p:attrName>
                                        </p:attrNameLst>
                                      </p:cBhvr>
                                      <p:to>
                                        <p:strVal val="visible"/>
                                      </p:to>
                                    </p:set>
                                    <p:animEffect transition="in" filter="strips(downRight)">
                                      <p:cBhvr>
                                        <p:cTn id="7" dur="1000"/>
                                        <p:tgtEl>
                                          <p:spTgt spid="46219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462197"/>
                                        </p:tgtEl>
                                        <p:attrNameLst>
                                          <p:attrName>style.visibility</p:attrName>
                                        </p:attrNameLst>
                                      </p:cBhvr>
                                      <p:to>
                                        <p:strVal val="visible"/>
                                      </p:to>
                                    </p:set>
                                    <p:animEffect transition="in" filter="strips(downRight)">
                                      <p:cBhvr>
                                        <p:cTn id="12" dur="1000"/>
                                        <p:tgtEl>
                                          <p:spTgt spid="46219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462196"/>
                                        </p:tgtEl>
                                        <p:attrNameLst>
                                          <p:attrName>style.visibility</p:attrName>
                                        </p:attrNameLst>
                                      </p:cBhvr>
                                      <p:to>
                                        <p:strVal val="visible"/>
                                      </p:to>
                                    </p:set>
                                    <p:animEffect transition="in" filter="strips(downRight)">
                                      <p:cBhvr>
                                        <p:cTn id="17" dur="1000"/>
                                        <p:tgtEl>
                                          <p:spTgt spid="462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p:txBody>
          <a:bodyPr/>
          <a:lstStyle/>
          <a:p>
            <a:pPr eaLnBrk="1" hangingPunct="1">
              <a:defRPr/>
            </a:pPr>
            <a:r>
              <a:rPr lang="en-US" sz="4000" dirty="0"/>
              <a:t>Application 15.3</a:t>
            </a:r>
          </a:p>
        </p:txBody>
      </p:sp>
      <p:sp>
        <p:nvSpPr>
          <p:cNvPr id="462851" name="Rectangle 3"/>
          <p:cNvSpPr>
            <a:spLocks noGrp="1" noChangeArrowheads="1"/>
          </p:cNvSpPr>
          <p:nvPr>
            <p:ph type="body" idx="1"/>
          </p:nvPr>
        </p:nvSpPr>
        <p:spPr>
          <a:xfrm>
            <a:off x="774700" y="1752600"/>
            <a:ext cx="7912100" cy="1058863"/>
          </a:xfrm>
        </p:spPr>
        <p:txBody>
          <a:bodyPr/>
          <a:lstStyle/>
          <a:p>
            <a:pPr marL="0" indent="0" eaLnBrk="1" hangingPunct="1">
              <a:buFont typeface="Wingdings" pitchFamily="2" charset="2"/>
              <a:buNone/>
            </a:pPr>
            <a:r>
              <a:rPr lang="en-US" sz="2000"/>
              <a:t>Now complete the H10-A record using a POQ rule. The </a:t>
            </a:r>
            <a:r>
              <a:rPr lang="en-US" sz="2000" i="1">
                <a:latin typeface="Times New Roman" pitchFamily="18" charset="0"/>
              </a:rPr>
              <a:t>P</a:t>
            </a:r>
            <a:r>
              <a:rPr lang="en-US" sz="2000"/>
              <a:t> should give an average lot size of 80 units. Assume the average weekly requirements are 20 units.</a:t>
            </a:r>
          </a:p>
        </p:txBody>
      </p:sp>
      <p:grpSp>
        <p:nvGrpSpPr>
          <p:cNvPr id="2" name="Group 8"/>
          <p:cNvGrpSpPr>
            <a:grpSpLocks/>
          </p:cNvGrpSpPr>
          <p:nvPr/>
        </p:nvGrpSpPr>
        <p:grpSpPr bwMode="auto">
          <a:xfrm>
            <a:off x="3133725" y="3035300"/>
            <a:ext cx="2516188" cy="793750"/>
            <a:chOff x="1446" y="1880"/>
            <a:chExt cx="1585" cy="500"/>
          </a:xfrm>
        </p:grpSpPr>
        <p:sp>
          <p:nvSpPr>
            <p:cNvPr id="38918" name="Text Box 4"/>
            <p:cNvSpPr txBox="1">
              <a:spLocks noChangeArrowheads="1"/>
            </p:cNvSpPr>
            <p:nvPr/>
          </p:nvSpPr>
          <p:spPr bwMode="auto">
            <a:xfrm>
              <a:off x="1446" y="2008"/>
              <a:ext cx="1585" cy="250"/>
            </a:xfrm>
            <a:prstGeom prst="rect">
              <a:avLst/>
            </a:prstGeom>
            <a:noFill/>
            <a:ln w="9525">
              <a:noFill/>
              <a:miter lim="800000"/>
              <a:headEnd/>
              <a:tailEnd/>
            </a:ln>
          </p:spPr>
          <p:txBody>
            <a:bodyPr wrap="none">
              <a:spAutoFit/>
            </a:bodyPr>
            <a:lstStyle/>
            <a:p>
              <a:r>
                <a:rPr lang="en-US" sz="2000" b="1" i="1">
                  <a:latin typeface="Times New Roman" pitchFamily="18" charset="0"/>
                </a:rPr>
                <a:t>P</a:t>
              </a:r>
              <a:r>
                <a:rPr lang="en-US" sz="2000" b="1"/>
                <a:t> =           = 4 weeks</a:t>
              </a:r>
            </a:p>
          </p:txBody>
        </p:sp>
        <p:grpSp>
          <p:nvGrpSpPr>
            <p:cNvPr id="38919" name="Group 7"/>
            <p:cNvGrpSpPr>
              <a:grpSpLocks/>
            </p:cNvGrpSpPr>
            <p:nvPr/>
          </p:nvGrpSpPr>
          <p:grpSpPr bwMode="auto">
            <a:xfrm>
              <a:off x="1824" y="1880"/>
              <a:ext cx="320" cy="500"/>
              <a:chOff x="1600" y="2456"/>
              <a:chExt cx="320" cy="500"/>
            </a:xfrm>
          </p:grpSpPr>
          <p:sp>
            <p:nvSpPr>
              <p:cNvPr id="38920" name="Text Box 5"/>
              <p:cNvSpPr txBox="1">
                <a:spLocks noChangeArrowheads="1"/>
              </p:cNvSpPr>
              <p:nvPr/>
            </p:nvSpPr>
            <p:spPr bwMode="auto">
              <a:xfrm>
                <a:off x="1613" y="2456"/>
                <a:ext cx="294" cy="500"/>
              </a:xfrm>
              <a:prstGeom prst="rect">
                <a:avLst/>
              </a:prstGeom>
              <a:noFill/>
              <a:ln w="9525">
                <a:noFill/>
                <a:miter lim="800000"/>
                <a:headEnd/>
                <a:tailEnd/>
              </a:ln>
            </p:spPr>
            <p:txBody>
              <a:bodyPr wrap="none">
                <a:spAutoFit/>
              </a:bodyPr>
              <a:lstStyle/>
              <a:p>
                <a:pPr algn="ctr">
                  <a:lnSpc>
                    <a:spcPct val="115000"/>
                  </a:lnSpc>
                </a:pPr>
                <a:r>
                  <a:rPr lang="en-US" sz="2000" b="1"/>
                  <a:t>80</a:t>
                </a:r>
              </a:p>
              <a:p>
                <a:pPr algn="ctr">
                  <a:lnSpc>
                    <a:spcPct val="115000"/>
                  </a:lnSpc>
                </a:pPr>
                <a:r>
                  <a:rPr lang="en-US" sz="2000" b="1"/>
                  <a:t>20</a:t>
                </a:r>
              </a:p>
            </p:txBody>
          </p:sp>
          <p:sp>
            <p:nvSpPr>
              <p:cNvPr id="38921" name="Line 6"/>
              <p:cNvSpPr>
                <a:spLocks noChangeShapeType="1"/>
              </p:cNvSpPr>
              <p:nvPr/>
            </p:nvSpPr>
            <p:spPr bwMode="auto">
              <a:xfrm>
                <a:off x="1600" y="2714"/>
                <a:ext cx="320" cy="0"/>
              </a:xfrm>
              <a:prstGeom prst="line">
                <a:avLst/>
              </a:prstGeom>
              <a:noFill/>
              <a:ln w="28575">
                <a:solidFill>
                  <a:schemeClr val="tx1"/>
                </a:solidFill>
                <a:round/>
                <a:headEnd/>
                <a:tailEnd/>
              </a:ln>
            </p:spPr>
            <p:txBody>
              <a:bodyPr/>
              <a:lstStyle/>
              <a:p>
                <a:endParaRPr lang="en-US"/>
              </a:p>
            </p:txBody>
          </p:sp>
        </p:grpSp>
      </p:grpSp>
    </p:spTree>
    <p:extLst>
      <p:ext uri="{BB962C8B-B14F-4D97-AF65-F5344CB8AC3E}">
        <p14:creationId xmlns:p14="http://schemas.microsoft.com/office/powerpoint/2010/main" val="2164973121"/>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462851"/>
                                        </p:tgtEl>
                                        <p:attrNameLst>
                                          <p:attrName>style.visibility</p:attrName>
                                        </p:attrNameLst>
                                      </p:cBhvr>
                                      <p:to>
                                        <p:strVal val="visible"/>
                                      </p:to>
                                    </p:set>
                                    <p:animEffect transition="in" filter="strips(downRight)">
                                      <p:cBhvr>
                                        <p:cTn id="7" dur="1000"/>
                                        <p:tgtEl>
                                          <p:spTgt spid="46285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Right)">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1"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p:txBody>
          <a:bodyPr/>
          <a:lstStyle/>
          <a:p>
            <a:pPr eaLnBrk="1" hangingPunct="1">
              <a:defRPr/>
            </a:pPr>
            <a:r>
              <a:rPr lang="en-US" sz="4000" dirty="0"/>
              <a:t>Application 15.3</a:t>
            </a:r>
          </a:p>
        </p:txBody>
      </p:sp>
      <p:sp>
        <p:nvSpPr>
          <p:cNvPr id="463875" name="Rectangle 3"/>
          <p:cNvSpPr>
            <a:spLocks noGrp="1" noChangeArrowheads="1"/>
          </p:cNvSpPr>
          <p:nvPr>
            <p:ph type="body" idx="1"/>
          </p:nvPr>
        </p:nvSpPr>
        <p:spPr>
          <a:xfrm>
            <a:off x="774700" y="1371600"/>
            <a:ext cx="7912100" cy="385763"/>
          </a:xfrm>
        </p:spPr>
        <p:txBody>
          <a:bodyPr/>
          <a:lstStyle/>
          <a:p>
            <a:pPr eaLnBrk="1" hangingPunct="1">
              <a:buFont typeface="Wingdings" pitchFamily="2" charset="2"/>
              <a:buNone/>
            </a:pPr>
            <a:r>
              <a:rPr lang="en-US" sz="2000">
                <a:solidFill>
                  <a:srgbClr val="B20019"/>
                </a:solidFill>
              </a:rPr>
              <a:t>SOLUTION</a:t>
            </a:r>
          </a:p>
        </p:txBody>
      </p:sp>
      <p:graphicFrame>
        <p:nvGraphicFramePr>
          <p:cNvPr id="463876" name="Group 4"/>
          <p:cNvGraphicFramePr>
            <a:graphicFrameLocks noGrp="1"/>
          </p:cNvGraphicFramePr>
          <p:nvPr/>
        </p:nvGraphicFramePr>
        <p:xfrm>
          <a:off x="660400" y="2095500"/>
          <a:ext cx="8124825" cy="3287776"/>
        </p:xfrm>
        <a:graphic>
          <a:graphicData uri="http://schemas.openxmlformats.org/drawingml/2006/table">
            <a:tbl>
              <a:tblPr/>
              <a:tblGrid>
                <a:gridCol w="1473200">
                  <a:extLst>
                    <a:ext uri="{9D8B030D-6E8A-4147-A177-3AD203B41FA5}">
                      <a16:colId xmlns:a16="http://schemas.microsoft.com/office/drawing/2014/main" val="20000"/>
                    </a:ext>
                  </a:extLst>
                </a:gridCol>
                <a:gridCol w="665163">
                  <a:extLst>
                    <a:ext uri="{9D8B030D-6E8A-4147-A177-3AD203B41FA5}">
                      <a16:colId xmlns:a16="http://schemas.microsoft.com/office/drawing/2014/main" val="20001"/>
                    </a:ext>
                  </a:extLst>
                </a:gridCol>
                <a:gridCol w="665162">
                  <a:extLst>
                    <a:ext uri="{9D8B030D-6E8A-4147-A177-3AD203B41FA5}">
                      <a16:colId xmlns:a16="http://schemas.microsoft.com/office/drawing/2014/main" val="20002"/>
                    </a:ext>
                  </a:extLst>
                </a:gridCol>
                <a:gridCol w="665163">
                  <a:extLst>
                    <a:ext uri="{9D8B030D-6E8A-4147-A177-3AD203B41FA5}">
                      <a16:colId xmlns:a16="http://schemas.microsoft.com/office/drawing/2014/main" val="20003"/>
                    </a:ext>
                  </a:extLst>
                </a:gridCol>
                <a:gridCol w="665162">
                  <a:extLst>
                    <a:ext uri="{9D8B030D-6E8A-4147-A177-3AD203B41FA5}">
                      <a16:colId xmlns:a16="http://schemas.microsoft.com/office/drawing/2014/main" val="20004"/>
                    </a:ext>
                  </a:extLst>
                </a:gridCol>
                <a:gridCol w="665163">
                  <a:extLst>
                    <a:ext uri="{9D8B030D-6E8A-4147-A177-3AD203B41FA5}">
                      <a16:colId xmlns:a16="http://schemas.microsoft.com/office/drawing/2014/main" val="20005"/>
                    </a:ext>
                  </a:extLst>
                </a:gridCol>
                <a:gridCol w="665162">
                  <a:extLst>
                    <a:ext uri="{9D8B030D-6E8A-4147-A177-3AD203B41FA5}">
                      <a16:colId xmlns:a16="http://schemas.microsoft.com/office/drawing/2014/main" val="20006"/>
                    </a:ext>
                  </a:extLst>
                </a:gridCol>
                <a:gridCol w="665163">
                  <a:extLst>
                    <a:ext uri="{9D8B030D-6E8A-4147-A177-3AD203B41FA5}">
                      <a16:colId xmlns:a16="http://schemas.microsoft.com/office/drawing/2014/main" val="20007"/>
                    </a:ext>
                  </a:extLst>
                </a:gridCol>
                <a:gridCol w="665162">
                  <a:extLst>
                    <a:ext uri="{9D8B030D-6E8A-4147-A177-3AD203B41FA5}">
                      <a16:colId xmlns:a16="http://schemas.microsoft.com/office/drawing/2014/main" val="20008"/>
                    </a:ext>
                  </a:extLst>
                </a:gridCol>
                <a:gridCol w="665163">
                  <a:extLst>
                    <a:ext uri="{9D8B030D-6E8A-4147-A177-3AD203B41FA5}">
                      <a16:colId xmlns:a16="http://schemas.microsoft.com/office/drawing/2014/main" val="20009"/>
                    </a:ext>
                  </a:extLst>
                </a:gridCol>
                <a:gridCol w="665162">
                  <a:extLst>
                    <a:ext uri="{9D8B030D-6E8A-4147-A177-3AD203B41FA5}">
                      <a16:colId xmlns:a16="http://schemas.microsoft.com/office/drawing/2014/main" val="20010"/>
                    </a:ext>
                  </a:extLst>
                </a:gridCol>
              </a:tblGrid>
              <a:tr h="508000">
                <a:tc gridSpan="7">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Item: H10-A</a:t>
                      </a:r>
                    </a:p>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Description: Chair seat assembly</a:t>
                      </a:r>
                    </a:p>
                  </a:txBody>
                  <a:tcPr anchor="ct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gridSpan="4">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	Lot Size: POQ = 4</a:t>
                      </a:r>
                    </a:p>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	Lead Time: 4 weeks</a:t>
                      </a:r>
                    </a:p>
                  </a:txBody>
                  <a:tcPr anchor="ct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0000"/>
                  </a:ext>
                </a:extLst>
              </a:tr>
              <a:tr h="254000">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gridSpan="10">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Week</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0001"/>
                  </a:ext>
                </a:extLst>
              </a:tr>
              <a:tr h="201613">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31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32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33</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34</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35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36</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37</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38</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39</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40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5925">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Gross</a:t>
                      </a:r>
                      <a:br>
                        <a:rPr kumimoji="0" lang="en-US" sz="1200" b="1" i="0" u="none" strike="noStrike" cap="none" normalizeH="0" baseline="0">
                          <a:ln>
                            <a:noFill/>
                          </a:ln>
                          <a:solidFill>
                            <a:schemeClr val="tx1"/>
                          </a:solidFill>
                          <a:effectLst/>
                          <a:latin typeface="Arial" charset="0"/>
                        </a:rPr>
                      </a:br>
                      <a:r>
                        <a:rPr kumimoji="0" lang="en-US" sz="1200" b="1" i="0" u="none" strike="noStrike" cap="none" normalizeH="0" baseline="0">
                          <a:ln>
                            <a:noFill/>
                          </a:ln>
                          <a:solidFill>
                            <a:schemeClr val="tx1"/>
                          </a:solidFill>
                          <a:effectLst/>
                          <a:latin typeface="Arial" charset="0"/>
                        </a:rPr>
                        <a:t>requirements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60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35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45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60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1938">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Scheduled</a:t>
                      </a:r>
                      <a:br>
                        <a:rPr kumimoji="0" lang="en-US" sz="1200" b="1" i="0" u="none" strike="noStrike" cap="none" normalizeH="0" baseline="0">
                          <a:ln>
                            <a:noFill/>
                          </a:ln>
                          <a:solidFill>
                            <a:schemeClr val="tx1"/>
                          </a:solidFill>
                          <a:effectLst/>
                          <a:latin typeface="Arial" charset="0"/>
                        </a:rPr>
                      </a:br>
                      <a:r>
                        <a:rPr kumimoji="0" lang="en-US" sz="1200" b="1" i="0" u="none" strike="noStrike" cap="none" normalizeH="0" baseline="0">
                          <a:ln>
                            <a:noFill/>
                          </a:ln>
                          <a:solidFill>
                            <a:schemeClr val="tx1"/>
                          </a:solidFill>
                          <a:effectLst/>
                          <a:latin typeface="Arial" charset="0"/>
                        </a:rPr>
                        <a:t>receipts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80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8950">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Projected</a:t>
                      </a:r>
                      <a:br>
                        <a:rPr kumimoji="0" lang="en-US" sz="1200" b="1" i="0" u="none" strike="noStrike" cap="none" normalizeH="0" baseline="0">
                          <a:ln>
                            <a:noFill/>
                          </a:ln>
                          <a:solidFill>
                            <a:schemeClr val="tx1"/>
                          </a:solidFill>
                          <a:effectLst/>
                          <a:latin typeface="Arial" charset="0"/>
                        </a:rPr>
                      </a:br>
                      <a:r>
                        <a:rPr kumimoji="0" lang="en-US" sz="1200" b="1" i="0" u="none" strike="noStrike" cap="none" normalizeH="0" baseline="0">
                          <a:ln>
                            <a:noFill/>
                          </a:ln>
                          <a:solidFill>
                            <a:schemeClr val="tx1"/>
                          </a:solidFill>
                          <a:effectLst/>
                          <a:latin typeface="Arial" charset="0"/>
                        </a:rPr>
                        <a:t>on-hand</a:t>
                      </a:r>
                      <a:br>
                        <a:rPr kumimoji="0" lang="en-US" sz="1200" b="1" i="0" u="none" strike="noStrike" cap="none" normalizeH="0" baseline="0">
                          <a:ln>
                            <a:noFill/>
                          </a:ln>
                          <a:solidFill>
                            <a:schemeClr val="tx1"/>
                          </a:solidFill>
                          <a:effectLst/>
                          <a:latin typeface="Arial" charset="0"/>
                        </a:rPr>
                      </a:br>
                      <a:r>
                        <a:rPr kumimoji="0" lang="en-US" sz="1200" b="1" i="0" u="none" strike="noStrike" cap="none" normalizeH="0" baseline="0">
                          <a:ln>
                            <a:noFill/>
                          </a:ln>
                          <a:solidFill>
                            <a:schemeClr val="tx1"/>
                          </a:solidFill>
                          <a:effectLst/>
                          <a:latin typeface="Arial" charset="0"/>
                        </a:rPr>
                        <a:t>inventory</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309563">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Planned </a:t>
                      </a:r>
                      <a:br>
                        <a:rPr kumimoji="0" lang="en-US" sz="1200" b="1" i="0" u="none" strike="noStrike" cap="none" normalizeH="0" baseline="0">
                          <a:ln>
                            <a:noFill/>
                          </a:ln>
                          <a:solidFill>
                            <a:schemeClr val="tx1"/>
                          </a:solidFill>
                          <a:effectLst/>
                          <a:latin typeface="Arial" charset="0"/>
                        </a:rPr>
                      </a:br>
                      <a:r>
                        <a:rPr kumimoji="0" lang="en-US" sz="1200" b="1" i="0" u="none" strike="noStrike" cap="none" normalizeH="0" baseline="0">
                          <a:ln>
                            <a:noFill/>
                          </a:ln>
                          <a:solidFill>
                            <a:schemeClr val="tx1"/>
                          </a:solidFill>
                          <a:effectLst/>
                          <a:latin typeface="Arial" charset="0"/>
                        </a:rPr>
                        <a:t>receipts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333375">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Planned order releases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bl>
          </a:graphicData>
        </a:graphic>
      </p:graphicFrame>
      <p:sp>
        <p:nvSpPr>
          <p:cNvPr id="463968" name="Text Box 96"/>
          <p:cNvSpPr txBox="1">
            <a:spLocks noChangeArrowheads="1"/>
          </p:cNvSpPr>
          <p:nvPr/>
        </p:nvSpPr>
        <p:spPr bwMode="auto">
          <a:xfrm>
            <a:off x="1622425" y="4060825"/>
            <a:ext cx="438150" cy="365125"/>
          </a:xfrm>
          <a:prstGeom prst="rect">
            <a:avLst/>
          </a:prstGeom>
          <a:noFill/>
          <a:ln w="28575">
            <a:solidFill>
              <a:schemeClr val="tx1"/>
            </a:solidFill>
            <a:miter lim="800000"/>
            <a:headEnd/>
            <a:tailEnd/>
          </a:ln>
        </p:spPr>
        <p:txBody>
          <a:bodyPr wrap="none">
            <a:spAutoFit/>
          </a:bodyPr>
          <a:lstStyle/>
          <a:p>
            <a:r>
              <a:rPr lang="en-US" sz="1600" b="1"/>
              <a:t>20</a:t>
            </a:r>
          </a:p>
        </p:txBody>
      </p:sp>
    </p:spTree>
    <p:extLst>
      <p:ext uri="{BB962C8B-B14F-4D97-AF65-F5344CB8AC3E}">
        <p14:creationId xmlns:p14="http://schemas.microsoft.com/office/powerpoint/2010/main" val="3626297759"/>
      </p:ext>
    </p:extLst>
  </p:cSld>
  <p:clrMapOvr>
    <a:masterClrMapping/>
  </p:clrMapOvr>
  <p:transition advTm="2000">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463875"/>
                                        </p:tgtEl>
                                        <p:attrNameLst>
                                          <p:attrName>style.visibility</p:attrName>
                                        </p:attrNameLst>
                                      </p:cBhvr>
                                      <p:to>
                                        <p:strVal val="visible"/>
                                      </p:to>
                                    </p:set>
                                    <p:animEffect transition="in" filter="strips(downRight)">
                                      <p:cBhvr>
                                        <p:cTn id="7" dur="1000"/>
                                        <p:tgtEl>
                                          <p:spTgt spid="463875"/>
                                        </p:tgtEl>
                                      </p:cBhvr>
                                    </p:animEffect>
                                  </p:childTnLst>
                                </p:cTn>
                              </p:par>
                            </p:childTnLst>
                          </p:cTn>
                        </p:par>
                        <p:par>
                          <p:cTn id="8" fill="hold">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463876"/>
                                        </p:tgtEl>
                                        <p:attrNameLst>
                                          <p:attrName>style.visibility</p:attrName>
                                        </p:attrNameLst>
                                      </p:cBhvr>
                                      <p:to>
                                        <p:strVal val="visible"/>
                                      </p:to>
                                    </p:set>
                                    <p:animEffect transition="in" filter="strips(downRight)">
                                      <p:cBhvr>
                                        <p:cTn id="11" dur="1000"/>
                                        <p:tgtEl>
                                          <p:spTgt spid="463876"/>
                                        </p:tgtEl>
                                      </p:cBhvr>
                                    </p:animEffect>
                                  </p:childTnLst>
                                </p:cTn>
                              </p:par>
                              <p:par>
                                <p:cTn id="12" presetID="18" presetClass="entr" presetSubtype="6" fill="hold" grpId="0" nodeType="withEffect">
                                  <p:stCondLst>
                                    <p:cond delay="1000"/>
                                  </p:stCondLst>
                                  <p:childTnLst>
                                    <p:set>
                                      <p:cBhvr>
                                        <p:cTn id="13" dur="1" fill="hold">
                                          <p:stCondLst>
                                            <p:cond delay="0"/>
                                          </p:stCondLst>
                                        </p:cTn>
                                        <p:tgtEl>
                                          <p:spTgt spid="463968"/>
                                        </p:tgtEl>
                                        <p:attrNameLst>
                                          <p:attrName>style.visibility</p:attrName>
                                        </p:attrNameLst>
                                      </p:cBhvr>
                                      <p:to>
                                        <p:strVal val="visible"/>
                                      </p:to>
                                    </p:set>
                                    <p:animEffect transition="in" filter="strips(downRight)">
                                      <p:cBhvr>
                                        <p:cTn id="14" dur="1000"/>
                                        <p:tgtEl>
                                          <p:spTgt spid="4639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75" grpId="0"/>
      <p:bldP spid="463968"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p:txBody>
          <a:bodyPr/>
          <a:lstStyle/>
          <a:p>
            <a:pPr eaLnBrk="1" hangingPunct="1">
              <a:defRPr/>
            </a:pPr>
            <a:r>
              <a:rPr lang="en-US" sz="4000"/>
              <a:t>Application 15.3</a:t>
            </a:r>
          </a:p>
        </p:txBody>
      </p:sp>
      <p:sp>
        <p:nvSpPr>
          <p:cNvPr id="40964" name="Rectangle 3"/>
          <p:cNvSpPr>
            <a:spLocks noGrp="1" noChangeArrowheads="1"/>
          </p:cNvSpPr>
          <p:nvPr>
            <p:ph type="body" idx="1"/>
          </p:nvPr>
        </p:nvSpPr>
        <p:spPr>
          <a:xfrm>
            <a:off x="774700" y="1371600"/>
            <a:ext cx="7912100" cy="385763"/>
          </a:xfrm>
        </p:spPr>
        <p:txBody>
          <a:bodyPr/>
          <a:lstStyle/>
          <a:p>
            <a:pPr eaLnBrk="1" hangingPunct="1">
              <a:buFont typeface="Wingdings" pitchFamily="2" charset="2"/>
              <a:buNone/>
            </a:pPr>
            <a:r>
              <a:rPr lang="en-US" sz="2000">
                <a:solidFill>
                  <a:srgbClr val="B20019"/>
                </a:solidFill>
              </a:rPr>
              <a:t>SOLUTION</a:t>
            </a:r>
          </a:p>
        </p:txBody>
      </p:sp>
      <p:graphicFrame>
        <p:nvGraphicFramePr>
          <p:cNvPr id="464900" name="Group 4"/>
          <p:cNvGraphicFramePr>
            <a:graphicFrameLocks noGrp="1"/>
          </p:cNvGraphicFramePr>
          <p:nvPr/>
        </p:nvGraphicFramePr>
        <p:xfrm>
          <a:off x="660400" y="2095500"/>
          <a:ext cx="8124825" cy="3287776"/>
        </p:xfrm>
        <a:graphic>
          <a:graphicData uri="http://schemas.openxmlformats.org/drawingml/2006/table">
            <a:tbl>
              <a:tblPr/>
              <a:tblGrid>
                <a:gridCol w="1473200">
                  <a:extLst>
                    <a:ext uri="{9D8B030D-6E8A-4147-A177-3AD203B41FA5}">
                      <a16:colId xmlns:a16="http://schemas.microsoft.com/office/drawing/2014/main" val="20000"/>
                    </a:ext>
                  </a:extLst>
                </a:gridCol>
                <a:gridCol w="665163">
                  <a:extLst>
                    <a:ext uri="{9D8B030D-6E8A-4147-A177-3AD203B41FA5}">
                      <a16:colId xmlns:a16="http://schemas.microsoft.com/office/drawing/2014/main" val="20001"/>
                    </a:ext>
                  </a:extLst>
                </a:gridCol>
                <a:gridCol w="665162">
                  <a:extLst>
                    <a:ext uri="{9D8B030D-6E8A-4147-A177-3AD203B41FA5}">
                      <a16:colId xmlns:a16="http://schemas.microsoft.com/office/drawing/2014/main" val="20002"/>
                    </a:ext>
                  </a:extLst>
                </a:gridCol>
                <a:gridCol w="665163">
                  <a:extLst>
                    <a:ext uri="{9D8B030D-6E8A-4147-A177-3AD203B41FA5}">
                      <a16:colId xmlns:a16="http://schemas.microsoft.com/office/drawing/2014/main" val="20003"/>
                    </a:ext>
                  </a:extLst>
                </a:gridCol>
                <a:gridCol w="665162">
                  <a:extLst>
                    <a:ext uri="{9D8B030D-6E8A-4147-A177-3AD203B41FA5}">
                      <a16:colId xmlns:a16="http://schemas.microsoft.com/office/drawing/2014/main" val="20004"/>
                    </a:ext>
                  </a:extLst>
                </a:gridCol>
                <a:gridCol w="665163">
                  <a:extLst>
                    <a:ext uri="{9D8B030D-6E8A-4147-A177-3AD203B41FA5}">
                      <a16:colId xmlns:a16="http://schemas.microsoft.com/office/drawing/2014/main" val="20005"/>
                    </a:ext>
                  </a:extLst>
                </a:gridCol>
                <a:gridCol w="665162">
                  <a:extLst>
                    <a:ext uri="{9D8B030D-6E8A-4147-A177-3AD203B41FA5}">
                      <a16:colId xmlns:a16="http://schemas.microsoft.com/office/drawing/2014/main" val="20006"/>
                    </a:ext>
                  </a:extLst>
                </a:gridCol>
                <a:gridCol w="665163">
                  <a:extLst>
                    <a:ext uri="{9D8B030D-6E8A-4147-A177-3AD203B41FA5}">
                      <a16:colId xmlns:a16="http://schemas.microsoft.com/office/drawing/2014/main" val="20007"/>
                    </a:ext>
                  </a:extLst>
                </a:gridCol>
                <a:gridCol w="665162">
                  <a:extLst>
                    <a:ext uri="{9D8B030D-6E8A-4147-A177-3AD203B41FA5}">
                      <a16:colId xmlns:a16="http://schemas.microsoft.com/office/drawing/2014/main" val="20008"/>
                    </a:ext>
                  </a:extLst>
                </a:gridCol>
                <a:gridCol w="665163">
                  <a:extLst>
                    <a:ext uri="{9D8B030D-6E8A-4147-A177-3AD203B41FA5}">
                      <a16:colId xmlns:a16="http://schemas.microsoft.com/office/drawing/2014/main" val="20009"/>
                    </a:ext>
                  </a:extLst>
                </a:gridCol>
                <a:gridCol w="665162">
                  <a:extLst>
                    <a:ext uri="{9D8B030D-6E8A-4147-A177-3AD203B41FA5}">
                      <a16:colId xmlns:a16="http://schemas.microsoft.com/office/drawing/2014/main" val="20010"/>
                    </a:ext>
                  </a:extLst>
                </a:gridCol>
              </a:tblGrid>
              <a:tr h="508000">
                <a:tc gridSpan="7">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Item: H10-A</a:t>
                      </a:r>
                    </a:p>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Description: Chair seat assembly</a:t>
                      </a:r>
                    </a:p>
                  </a:txBody>
                  <a:tcPr anchor="ct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gridSpan="4">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	Lot Size: POQ = 4</a:t>
                      </a:r>
                    </a:p>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	Lead Time: 4 weeks</a:t>
                      </a:r>
                    </a:p>
                  </a:txBody>
                  <a:tcPr anchor="ct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0000"/>
                  </a:ext>
                </a:extLst>
              </a:tr>
              <a:tr h="254000">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gridSpan="10">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Week</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0001"/>
                  </a:ext>
                </a:extLst>
              </a:tr>
              <a:tr h="201613">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31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32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33</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34</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35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36</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37</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38</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39</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40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5925">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Gross</a:t>
                      </a:r>
                      <a:br>
                        <a:rPr kumimoji="0" lang="en-US" sz="1200" b="1" i="0" u="none" strike="noStrike" cap="none" normalizeH="0" baseline="0">
                          <a:ln>
                            <a:noFill/>
                          </a:ln>
                          <a:solidFill>
                            <a:schemeClr val="tx1"/>
                          </a:solidFill>
                          <a:effectLst/>
                          <a:latin typeface="Arial" charset="0"/>
                        </a:rPr>
                      </a:br>
                      <a:r>
                        <a:rPr kumimoji="0" lang="en-US" sz="1200" b="1" i="0" u="none" strike="noStrike" cap="none" normalizeH="0" baseline="0">
                          <a:ln>
                            <a:noFill/>
                          </a:ln>
                          <a:solidFill>
                            <a:schemeClr val="tx1"/>
                          </a:solidFill>
                          <a:effectLst/>
                          <a:latin typeface="Arial" charset="0"/>
                        </a:rPr>
                        <a:t>requirements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60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35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45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60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1938">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Scheduled</a:t>
                      </a:r>
                      <a:br>
                        <a:rPr kumimoji="0" lang="en-US" sz="1200" b="1" i="0" u="none" strike="noStrike" cap="none" normalizeH="0" baseline="0">
                          <a:ln>
                            <a:noFill/>
                          </a:ln>
                          <a:solidFill>
                            <a:schemeClr val="tx1"/>
                          </a:solidFill>
                          <a:effectLst/>
                          <a:latin typeface="Arial" charset="0"/>
                        </a:rPr>
                      </a:br>
                      <a:r>
                        <a:rPr kumimoji="0" lang="en-US" sz="1200" b="1" i="0" u="none" strike="noStrike" cap="none" normalizeH="0" baseline="0">
                          <a:ln>
                            <a:noFill/>
                          </a:ln>
                          <a:solidFill>
                            <a:schemeClr val="tx1"/>
                          </a:solidFill>
                          <a:effectLst/>
                          <a:latin typeface="Arial" charset="0"/>
                        </a:rPr>
                        <a:t>receipts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80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8950">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Projected</a:t>
                      </a:r>
                      <a:br>
                        <a:rPr kumimoji="0" lang="en-US" sz="1200" b="1" i="0" u="none" strike="noStrike" cap="none" normalizeH="0" baseline="0">
                          <a:ln>
                            <a:noFill/>
                          </a:ln>
                          <a:solidFill>
                            <a:schemeClr val="tx1"/>
                          </a:solidFill>
                          <a:effectLst/>
                          <a:latin typeface="Arial" charset="0"/>
                        </a:rPr>
                      </a:br>
                      <a:r>
                        <a:rPr kumimoji="0" lang="en-US" sz="1200" b="1" i="0" u="none" strike="noStrike" cap="none" normalizeH="0" baseline="0">
                          <a:ln>
                            <a:noFill/>
                          </a:ln>
                          <a:solidFill>
                            <a:schemeClr val="tx1"/>
                          </a:solidFill>
                          <a:effectLst/>
                          <a:latin typeface="Arial" charset="0"/>
                        </a:rPr>
                        <a:t>on-hand</a:t>
                      </a:r>
                      <a:br>
                        <a:rPr kumimoji="0" lang="en-US" sz="1200" b="1" i="0" u="none" strike="noStrike" cap="none" normalizeH="0" baseline="0">
                          <a:ln>
                            <a:noFill/>
                          </a:ln>
                          <a:solidFill>
                            <a:schemeClr val="tx1"/>
                          </a:solidFill>
                          <a:effectLst/>
                          <a:latin typeface="Arial" charset="0"/>
                        </a:rPr>
                      </a:br>
                      <a:r>
                        <a:rPr kumimoji="0" lang="en-US" sz="1200" b="1" i="0" u="none" strike="noStrike" cap="none" normalizeH="0" baseline="0">
                          <a:ln>
                            <a:noFill/>
                          </a:ln>
                          <a:solidFill>
                            <a:schemeClr val="tx1"/>
                          </a:solidFill>
                          <a:effectLst/>
                          <a:latin typeface="Arial" charset="0"/>
                        </a:rPr>
                        <a:t>inventory</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309563">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Planned </a:t>
                      </a:r>
                      <a:br>
                        <a:rPr kumimoji="0" lang="en-US" sz="1200" b="1" i="0" u="none" strike="noStrike" cap="none" normalizeH="0" baseline="0">
                          <a:ln>
                            <a:noFill/>
                          </a:ln>
                          <a:solidFill>
                            <a:schemeClr val="tx1"/>
                          </a:solidFill>
                          <a:effectLst/>
                          <a:latin typeface="Arial" charset="0"/>
                        </a:rPr>
                      </a:br>
                      <a:r>
                        <a:rPr kumimoji="0" lang="en-US" sz="1200" b="1" i="0" u="none" strike="noStrike" cap="none" normalizeH="0" baseline="0">
                          <a:ln>
                            <a:noFill/>
                          </a:ln>
                          <a:solidFill>
                            <a:schemeClr val="tx1"/>
                          </a:solidFill>
                          <a:effectLst/>
                          <a:latin typeface="Arial" charset="0"/>
                        </a:rPr>
                        <a:t>receipts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333375">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Planned order releases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bl>
          </a:graphicData>
        </a:graphic>
      </p:graphicFrame>
      <p:sp>
        <p:nvSpPr>
          <p:cNvPr id="41057" name="Text Box 96"/>
          <p:cNvSpPr txBox="1">
            <a:spLocks noChangeArrowheads="1"/>
          </p:cNvSpPr>
          <p:nvPr/>
        </p:nvSpPr>
        <p:spPr bwMode="auto">
          <a:xfrm>
            <a:off x="1622425" y="4060825"/>
            <a:ext cx="438150" cy="365125"/>
          </a:xfrm>
          <a:prstGeom prst="rect">
            <a:avLst/>
          </a:prstGeom>
          <a:noFill/>
          <a:ln w="28575">
            <a:solidFill>
              <a:schemeClr val="tx1"/>
            </a:solidFill>
            <a:miter lim="800000"/>
            <a:headEnd/>
            <a:tailEnd/>
          </a:ln>
        </p:spPr>
        <p:txBody>
          <a:bodyPr wrap="none">
            <a:spAutoFit/>
          </a:bodyPr>
          <a:lstStyle/>
          <a:p>
            <a:r>
              <a:rPr lang="en-US" sz="1600" b="1"/>
              <a:t>20</a:t>
            </a:r>
          </a:p>
        </p:txBody>
      </p:sp>
      <p:graphicFrame>
        <p:nvGraphicFramePr>
          <p:cNvPr id="465402" name="Group 506"/>
          <p:cNvGraphicFramePr>
            <a:graphicFrameLocks noGrp="1"/>
          </p:cNvGraphicFramePr>
          <p:nvPr/>
        </p:nvGraphicFramePr>
        <p:xfrm>
          <a:off x="2136775" y="3949700"/>
          <a:ext cx="5321300" cy="596900"/>
        </p:xfrm>
        <a:graphic>
          <a:graphicData uri="http://schemas.openxmlformats.org/drawingml/2006/table">
            <a:tbl>
              <a:tblPr/>
              <a:tblGrid>
                <a:gridCol w="665163">
                  <a:extLst>
                    <a:ext uri="{9D8B030D-6E8A-4147-A177-3AD203B41FA5}">
                      <a16:colId xmlns:a16="http://schemas.microsoft.com/office/drawing/2014/main" val="20000"/>
                    </a:ext>
                  </a:extLst>
                </a:gridCol>
                <a:gridCol w="665162">
                  <a:extLst>
                    <a:ext uri="{9D8B030D-6E8A-4147-A177-3AD203B41FA5}">
                      <a16:colId xmlns:a16="http://schemas.microsoft.com/office/drawing/2014/main" val="20001"/>
                    </a:ext>
                  </a:extLst>
                </a:gridCol>
                <a:gridCol w="665163">
                  <a:extLst>
                    <a:ext uri="{9D8B030D-6E8A-4147-A177-3AD203B41FA5}">
                      <a16:colId xmlns:a16="http://schemas.microsoft.com/office/drawing/2014/main" val="20002"/>
                    </a:ext>
                  </a:extLst>
                </a:gridCol>
                <a:gridCol w="665162">
                  <a:extLst>
                    <a:ext uri="{9D8B030D-6E8A-4147-A177-3AD203B41FA5}">
                      <a16:colId xmlns:a16="http://schemas.microsoft.com/office/drawing/2014/main" val="20003"/>
                    </a:ext>
                  </a:extLst>
                </a:gridCol>
                <a:gridCol w="665163">
                  <a:extLst>
                    <a:ext uri="{9D8B030D-6E8A-4147-A177-3AD203B41FA5}">
                      <a16:colId xmlns:a16="http://schemas.microsoft.com/office/drawing/2014/main" val="20004"/>
                    </a:ext>
                  </a:extLst>
                </a:gridCol>
                <a:gridCol w="665162">
                  <a:extLst>
                    <a:ext uri="{9D8B030D-6E8A-4147-A177-3AD203B41FA5}">
                      <a16:colId xmlns:a16="http://schemas.microsoft.com/office/drawing/2014/main" val="20005"/>
                    </a:ext>
                  </a:extLst>
                </a:gridCol>
                <a:gridCol w="665163">
                  <a:extLst>
                    <a:ext uri="{9D8B030D-6E8A-4147-A177-3AD203B41FA5}">
                      <a16:colId xmlns:a16="http://schemas.microsoft.com/office/drawing/2014/main" val="20006"/>
                    </a:ext>
                  </a:extLst>
                </a:gridCol>
                <a:gridCol w="665162">
                  <a:extLst>
                    <a:ext uri="{9D8B030D-6E8A-4147-A177-3AD203B41FA5}">
                      <a16:colId xmlns:a16="http://schemas.microsoft.com/office/drawing/2014/main" val="20007"/>
                    </a:ext>
                  </a:extLst>
                </a:gridCol>
              </a:tblGrid>
              <a:tr h="596900">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20</a:t>
                      </a:r>
                    </a:p>
                  </a:txBody>
                  <a:tcPr anchor="ctr"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40</a:t>
                      </a: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40</a:t>
                      </a: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cs typeface="Arial" charset="0"/>
                        </a:rPr>
                        <a:t>40</a:t>
                      </a: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cs typeface="Arial" charset="0"/>
                        </a:rPr>
                        <a:t>40</a:t>
                      </a: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cs typeface="Arial" charset="0"/>
                        </a:rPr>
                        <a:t>5</a:t>
                      </a: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cs typeface="Arial" charset="0"/>
                        </a:rPr>
                        <a:t>5</a:t>
                      </a: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cs typeface="Arial" charset="0"/>
                        </a:rPr>
                        <a:t>60</a:t>
                      </a:r>
                    </a:p>
                  </a:txBody>
                  <a:tcPr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465403" name="Group 507"/>
          <p:cNvGraphicFramePr>
            <a:graphicFrameLocks noGrp="1"/>
          </p:cNvGraphicFramePr>
          <p:nvPr/>
        </p:nvGraphicFramePr>
        <p:xfrm>
          <a:off x="4130675" y="3949700"/>
          <a:ext cx="4656138" cy="1422400"/>
        </p:xfrm>
        <a:graphic>
          <a:graphicData uri="http://schemas.openxmlformats.org/drawingml/2006/table">
            <a:tbl>
              <a:tblPr/>
              <a:tblGrid>
                <a:gridCol w="665163">
                  <a:extLst>
                    <a:ext uri="{9D8B030D-6E8A-4147-A177-3AD203B41FA5}">
                      <a16:colId xmlns:a16="http://schemas.microsoft.com/office/drawing/2014/main" val="20000"/>
                    </a:ext>
                  </a:extLst>
                </a:gridCol>
                <a:gridCol w="665162">
                  <a:extLst>
                    <a:ext uri="{9D8B030D-6E8A-4147-A177-3AD203B41FA5}">
                      <a16:colId xmlns:a16="http://schemas.microsoft.com/office/drawing/2014/main" val="20001"/>
                    </a:ext>
                  </a:extLst>
                </a:gridCol>
                <a:gridCol w="665163">
                  <a:extLst>
                    <a:ext uri="{9D8B030D-6E8A-4147-A177-3AD203B41FA5}">
                      <a16:colId xmlns:a16="http://schemas.microsoft.com/office/drawing/2014/main" val="20002"/>
                    </a:ext>
                  </a:extLst>
                </a:gridCol>
                <a:gridCol w="665162">
                  <a:extLst>
                    <a:ext uri="{9D8B030D-6E8A-4147-A177-3AD203B41FA5}">
                      <a16:colId xmlns:a16="http://schemas.microsoft.com/office/drawing/2014/main" val="20003"/>
                    </a:ext>
                  </a:extLst>
                </a:gridCol>
                <a:gridCol w="665163">
                  <a:extLst>
                    <a:ext uri="{9D8B030D-6E8A-4147-A177-3AD203B41FA5}">
                      <a16:colId xmlns:a16="http://schemas.microsoft.com/office/drawing/2014/main" val="20004"/>
                    </a:ext>
                  </a:extLst>
                </a:gridCol>
                <a:gridCol w="665162">
                  <a:extLst>
                    <a:ext uri="{9D8B030D-6E8A-4147-A177-3AD203B41FA5}">
                      <a16:colId xmlns:a16="http://schemas.microsoft.com/office/drawing/2014/main" val="20005"/>
                    </a:ext>
                  </a:extLst>
                </a:gridCol>
                <a:gridCol w="665163">
                  <a:extLst>
                    <a:ext uri="{9D8B030D-6E8A-4147-A177-3AD203B41FA5}">
                      <a16:colId xmlns:a16="http://schemas.microsoft.com/office/drawing/2014/main" val="20006"/>
                    </a:ext>
                  </a:extLst>
                </a:gridCol>
              </a:tblGrid>
              <a:tr h="596900">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cs typeface="Arial" charset="0"/>
                      </a:endParaRPr>
                    </a:p>
                  </a:txBody>
                  <a:tcPr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cs typeface="Arial" charset="0"/>
                      </a:endParaRPr>
                    </a:p>
                  </a:txBody>
                  <a:tcPr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cs typeface="Arial" charset="0"/>
                      </a:endParaRPr>
                    </a:p>
                  </a:txBody>
                  <a:tcPr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cs typeface="Arial" charset="0"/>
                      </a:endParaRPr>
                    </a:p>
                  </a:txBody>
                  <a:tcPr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cs typeface="Arial" charset="0"/>
                      </a:endParaRPr>
                    </a:p>
                  </a:txBody>
                  <a:tcPr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cs typeface="Arial" charset="0"/>
                        </a:rPr>
                        <a:t>60</a:t>
                      </a:r>
                    </a:p>
                  </a:txBody>
                  <a:tcPr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cs typeface="Arial" charset="0"/>
                        </a:rPr>
                        <a:t>0</a:t>
                      </a:r>
                    </a:p>
                  </a:txBody>
                  <a:tcPr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31800">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100</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393700">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100</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59547876"/>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465402"/>
                                        </p:tgtEl>
                                        <p:attrNameLst>
                                          <p:attrName>style.visibility</p:attrName>
                                        </p:attrNameLst>
                                      </p:cBhvr>
                                      <p:to>
                                        <p:strVal val="visible"/>
                                      </p:to>
                                    </p:set>
                                    <p:animEffect transition="in" filter="strips(downRight)">
                                      <p:cBhvr>
                                        <p:cTn id="7" dur="1000"/>
                                        <p:tgtEl>
                                          <p:spTgt spid="46540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465403"/>
                                        </p:tgtEl>
                                        <p:attrNameLst>
                                          <p:attrName>style.visibility</p:attrName>
                                        </p:attrNameLst>
                                      </p:cBhvr>
                                      <p:to>
                                        <p:strVal val="visible"/>
                                      </p:to>
                                    </p:set>
                                    <p:animEffect transition="in" filter="strips(downRight)">
                                      <p:cBhvr>
                                        <p:cTn id="12" dur="1000"/>
                                        <p:tgtEl>
                                          <p:spTgt spid="465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p:txBody>
          <a:bodyPr/>
          <a:lstStyle/>
          <a:p>
            <a:pPr eaLnBrk="1" hangingPunct="1">
              <a:defRPr/>
            </a:pPr>
            <a:r>
              <a:rPr lang="en-US" sz="4000" dirty="0"/>
              <a:t>Application 15.4</a:t>
            </a:r>
          </a:p>
        </p:txBody>
      </p:sp>
      <p:sp>
        <p:nvSpPr>
          <p:cNvPr id="465923" name="Rectangle 3"/>
          <p:cNvSpPr>
            <a:spLocks noGrp="1" noChangeArrowheads="1"/>
          </p:cNvSpPr>
          <p:nvPr>
            <p:ph type="body" idx="1"/>
          </p:nvPr>
        </p:nvSpPr>
        <p:spPr>
          <a:xfrm>
            <a:off x="774700" y="1333500"/>
            <a:ext cx="7912100" cy="715963"/>
          </a:xfrm>
        </p:spPr>
        <p:txBody>
          <a:bodyPr/>
          <a:lstStyle/>
          <a:p>
            <a:pPr marL="0" indent="0" eaLnBrk="1" hangingPunct="1">
              <a:buFont typeface="Wingdings" pitchFamily="2" charset="2"/>
              <a:buNone/>
            </a:pPr>
            <a:r>
              <a:rPr lang="en-US" sz="2000"/>
              <a:t>Revise the H10-A record using the lot-for-lot (L4L) Rule.  (Complete the highlighted section)</a:t>
            </a:r>
          </a:p>
        </p:txBody>
      </p:sp>
      <p:sp>
        <p:nvSpPr>
          <p:cNvPr id="465929" name="Text Box 9"/>
          <p:cNvSpPr txBox="1">
            <a:spLocks noChangeArrowheads="1"/>
          </p:cNvSpPr>
          <p:nvPr/>
        </p:nvSpPr>
        <p:spPr bwMode="auto">
          <a:xfrm>
            <a:off x="774700" y="2132013"/>
            <a:ext cx="1497013" cy="396875"/>
          </a:xfrm>
          <a:prstGeom prst="rect">
            <a:avLst/>
          </a:prstGeom>
          <a:noFill/>
          <a:ln w="9525">
            <a:noFill/>
            <a:miter lim="800000"/>
            <a:headEnd/>
            <a:tailEnd/>
          </a:ln>
        </p:spPr>
        <p:txBody>
          <a:bodyPr wrap="none">
            <a:spAutoFit/>
          </a:bodyPr>
          <a:lstStyle/>
          <a:p>
            <a:r>
              <a:rPr lang="en-US" sz="2000" b="1">
                <a:solidFill>
                  <a:srgbClr val="B20019"/>
                </a:solidFill>
              </a:rPr>
              <a:t>SOLUTION</a:t>
            </a:r>
          </a:p>
        </p:txBody>
      </p:sp>
      <p:graphicFrame>
        <p:nvGraphicFramePr>
          <p:cNvPr id="465930" name="Group 10"/>
          <p:cNvGraphicFramePr>
            <a:graphicFrameLocks noGrp="1"/>
          </p:cNvGraphicFramePr>
          <p:nvPr/>
        </p:nvGraphicFramePr>
        <p:xfrm>
          <a:off x="749300" y="2857500"/>
          <a:ext cx="8124825" cy="3287776"/>
        </p:xfrm>
        <a:graphic>
          <a:graphicData uri="http://schemas.openxmlformats.org/drawingml/2006/table">
            <a:tbl>
              <a:tblPr/>
              <a:tblGrid>
                <a:gridCol w="1473200">
                  <a:extLst>
                    <a:ext uri="{9D8B030D-6E8A-4147-A177-3AD203B41FA5}">
                      <a16:colId xmlns:a16="http://schemas.microsoft.com/office/drawing/2014/main" val="20000"/>
                    </a:ext>
                  </a:extLst>
                </a:gridCol>
                <a:gridCol w="665163">
                  <a:extLst>
                    <a:ext uri="{9D8B030D-6E8A-4147-A177-3AD203B41FA5}">
                      <a16:colId xmlns:a16="http://schemas.microsoft.com/office/drawing/2014/main" val="20001"/>
                    </a:ext>
                  </a:extLst>
                </a:gridCol>
                <a:gridCol w="665162">
                  <a:extLst>
                    <a:ext uri="{9D8B030D-6E8A-4147-A177-3AD203B41FA5}">
                      <a16:colId xmlns:a16="http://schemas.microsoft.com/office/drawing/2014/main" val="20002"/>
                    </a:ext>
                  </a:extLst>
                </a:gridCol>
                <a:gridCol w="665163">
                  <a:extLst>
                    <a:ext uri="{9D8B030D-6E8A-4147-A177-3AD203B41FA5}">
                      <a16:colId xmlns:a16="http://schemas.microsoft.com/office/drawing/2014/main" val="20003"/>
                    </a:ext>
                  </a:extLst>
                </a:gridCol>
                <a:gridCol w="665162">
                  <a:extLst>
                    <a:ext uri="{9D8B030D-6E8A-4147-A177-3AD203B41FA5}">
                      <a16:colId xmlns:a16="http://schemas.microsoft.com/office/drawing/2014/main" val="20004"/>
                    </a:ext>
                  </a:extLst>
                </a:gridCol>
                <a:gridCol w="665163">
                  <a:extLst>
                    <a:ext uri="{9D8B030D-6E8A-4147-A177-3AD203B41FA5}">
                      <a16:colId xmlns:a16="http://schemas.microsoft.com/office/drawing/2014/main" val="20005"/>
                    </a:ext>
                  </a:extLst>
                </a:gridCol>
                <a:gridCol w="665162">
                  <a:extLst>
                    <a:ext uri="{9D8B030D-6E8A-4147-A177-3AD203B41FA5}">
                      <a16:colId xmlns:a16="http://schemas.microsoft.com/office/drawing/2014/main" val="20006"/>
                    </a:ext>
                  </a:extLst>
                </a:gridCol>
                <a:gridCol w="665163">
                  <a:extLst>
                    <a:ext uri="{9D8B030D-6E8A-4147-A177-3AD203B41FA5}">
                      <a16:colId xmlns:a16="http://schemas.microsoft.com/office/drawing/2014/main" val="20007"/>
                    </a:ext>
                  </a:extLst>
                </a:gridCol>
                <a:gridCol w="665162">
                  <a:extLst>
                    <a:ext uri="{9D8B030D-6E8A-4147-A177-3AD203B41FA5}">
                      <a16:colId xmlns:a16="http://schemas.microsoft.com/office/drawing/2014/main" val="20008"/>
                    </a:ext>
                  </a:extLst>
                </a:gridCol>
                <a:gridCol w="665163">
                  <a:extLst>
                    <a:ext uri="{9D8B030D-6E8A-4147-A177-3AD203B41FA5}">
                      <a16:colId xmlns:a16="http://schemas.microsoft.com/office/drawing/2014/main" val="20009"/>
                    </a:ext>
                  </a:extLst>
                </a:gridCol>
                <a:gridCol w="665162">
                  <a:extLst>
                    <a:ext uri="{9D8B030D-6E8A-4147-A177-3AD203B41FA5}">
                      <a16:colId xmlns:a16="http://schemas.microsoft.com/office/drawing/2014/main" val="20010"/>
                    </a:ext>
                  </a:extLst>
                </a:gridCol>
              </a:tblGrid>
              <a:tr h="508000">
                <a:tc gridSpan="7">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Item: H10-A</a:t>
                      </a:r>
                    </a:p>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Description: Chair seat assembly</a:t>
                      </a:r>
                    </a:p>
                  </a:txBody>
                  <a:tcPr anchor="ct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gridSpan="4">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tab pos="533400" algn="l"/>
                        </a:tabLst>
                      </a:pPr>
                      <a:r>
                        <a:rPr kumimoji="0" lang="en-US" sz="1200" b="1" i="0" u="none" strike="noStrike" cap="none" normalizeH="0" baseline="0">
                          <a:ln>
                            <a:noFill/>
                          </a:ln>
                          <a:solidFill>
                            <a:schemeClr val="tx1"/>
                          </a:solidFill>
                          <a:effectLst/>
                          <a:latin typeface="Arial" charset="0"/>
                        </a:rPr>
                        <a:t>	Lot Size: FOQ = 80 units</a:t>
                      </a:r>
                    </a:p>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tab pos="533400" algn="l"/>
                        </a:tabLst>
                      </a:pPr>
                      <a:r>
                        <a:rPr kumimoji="0" lang="en-US" sz="1200" b="1" i="0" u="none" strike="noStrike" cap="none" normalizeH="0" baseline="0">
                          <a:ln>
                            <a:noFill/>
                          </a:ln>
                          <a:solidFill>
                            <a:schemeClr val="tx1"/>
                          </a:solidFill>
                          <a:effectLst/>
                          <a:latin typeface="Arial" charset="0"/>
                        </a:rPr>
                        <a:t>	Lead Time: 4 weeks</a:t>
                      </a:r>
                    </a:p>
                  </a:txBody>
                  <a:tcPr anchor="ct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0000"/>
                  </a:ext>
                </a:extLst>
              </a:tr>
              <a:tr h="254000">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gridSpan="10">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Week</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0001"/>
                  </a:ext>
                </a:extLst>
              </a:tr>
              <a:tr h="201613">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31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32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33</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34</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35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36</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37</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38</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39</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40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5925">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Gross</a:t>
                      </a:r>
                      <a:br>
                        <a:rPr kumimoji="0" lang="en-US" sz="1200" b="1" i="0" u="none" strike="noStrike" cap="none" normalizeH="0" baseline="0">
                          <a:ln>
                            <a:noFill/>
                          </a:ln>
                          <a:solidFill>
                            <a:schemeClr val="tx1"/>
                          </a:solidFill>
                          <a:effectLst/>
                          <a:latin typeface="Arial" charset="0"/>
                        </a:rPr>
                      </a:br>
                      <a:r>
                        <a:rPr kumimoji="0" lang="en-US" sz="1200" b="1" i="0" u="none" strike="noStrike" cap="none" normalizeH="0" baseline="0">
                          <a:ln>
                            <a:noFill/>
                          </a:ln>
                          <a:solidFill>
                            <a:schemeClr val="tx1"/>
                          </a:solidFill>
                          <a:effectLst/>
                          <a:latin typeface="Arial" charset="0"/>
                        </a:rPr>
                        <a:t>requirements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60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35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45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60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1938">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Scheduled</a:t>
                      </a:r>
                      <a:br>
                        <a:rPr kumimoji="0" lang="en-US" sz="1200" b="1" i="0" u="none" strike="noStrike" cap="none" normalizeH="0" baseline="0">
                          <a:ln>
                            <a:noFill/>
                          </a:ln>
                          <a:solidFill>
                            <a:schemeClr val="tx1"/>
                          </a:solidFill>
                          <a:effectLst/>
                          <a:latin typeface="Arial" charset="0"/>
                        </a:rPr>
                      </a:br>
                      <a:r>
                        <a:rPr kumimoji="0" lang="en-US" sz="1200" b="1" i="0" u="none" strike="noStrike" cap="none" normalizeH="0" baseline="0">
                          <a:ln>
                            <a:noFill/>
                          </a:ln>
                          <a:solidFill>
                            <a:schemeClr val="tx1"/>
                          </a:solidFill>
                          <a:effectLst/>
                          <a:latin typeface="Arial" charset="0"/>
                        </a:rPr>
                        <a:t>receipts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80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8950">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Projected</a:t>
                      </a:r>
                      <a:br>
                        <a:rPr kumimoji="0" lang="en-US" sz="1200" b="1" i="0" u="none" strike="noStrike" cap="none" normalizeH="0" baseline="0">
                          <a:ln>
                            <a:noFill/>
                          </a:ln>
                          <a:solidFill>
                            <a:schemeClr val="tx1"/>
                          </a:solidFill>
                          <a:effectLst/>
                          <a:latin typeface="Arial" charset="0"/>
                        </a:rPr>
                      </a:br>
                      <a:r>
                        <a:rPr kumimoji="0" lang="en-US" sz="1200" b="1" i="0" u="none" strike="noStrike" cap="none" normalizeH="0" baseline="0">
                          <a:ln>
                            <a:noFill/>
                          </a:ln>
                          <a:solidFill>
                            <a:schemeClr val="tx1"/>
                          </a:solidFill>
                          <a:effectLst/>
                          <a:latin typeface="Arial" charset="0"/>
                        </a:rPr>
                        <a:t>on-hand</a:t>
                      </a:r>
                      <a:br>
                        <a:rPr kumimoji="0" lang="en-US" sz="1200" b="1" i="0" u="none" strike="noStrike" cap="none" normalizeH="0" baseline="0">
                          <a:ln>
                            <a:noFill/>
                          </a:ln>
                          <a:solidFill>
                            <a:schemeClr val="tx1"/>
                          </a:solidFill>
                          <a:effectLst/>
                          <a:latin typeface="Arial" charset="0"/>
                        </a:rPr>
                      </a:br>
                      <a:r>
                        <a:rPr kumimoji="0" lang="en-US" sz="1200" b="1" i="0" u="none" strike="noStrike" cap="none" normalizeH="0" baseline="0">
                          <a:ln>
                            <a:noFill/>
                          </a:ln>
                          <a:solidFill>
                            <a:schemeClr val="tx1"/>
                          </a:solidFill>
                          <a:effectLst/>
                          <a:latin typeface="Arial" charset="0"/>
                        </a:rPr>
                        <a:t>inventory</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309563">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Planned </a:t>
                      </a:r>
                      <a:br>
                        <a:rPr kumimoji="0" lang="en-US" sz="1200" b="1" i="0" u="none" strike="noStrike" cap="none" normalizeH="0" baseline="0">
                          <a:ln>
                            <a:noFill/>
                          </a:ln>
                          <a:solidFill>
                            <a:schemeClr val="tx1"/>
                          </a:solidFill>
                          <a:effectLst/>
                          <a:latin typeface="Arial" charset="0"/>
                        </a:rPr>
                      </a:br>
                      <a:r>
                        <a:rPr kumimoji="0" lang="en-US" sz="1200" b="1" i="0" u="none" strike="noStrike" cap="none" normalizeH="0" baseline="0">
                          <a:ln>
                            <a:noFill/>
                          </a:ln>
                          <a:solidFill>
                            <a:schemeClr val="tx1"/>
                          </a:solidFill>
                          <a:effectLst/>
                          <a:latin typeface="Arial" charset="0"/>
                        </a:rPr>
                        <a:t>receipts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333375">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Planned order releases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bl>
          </a:graphicData>
        </a:graphic>
      </p:graphicFrame>
      <p:sp>
        <p:nvSpPr>
          <p:cNvPr id="466022" name="Text Box 102"/>
          <p:cNvSpPr txBox="1">
            <a:spLocks noChangeArrowheads="1"/>
          </p:cNvSpPr>
          <p:nvPr/>
        </p:nvSpPr>
        <p:spPr bwMode="auto">
          <a:xfrm>
            <a:off x="1711325" y="4822825"/>
            <a:ext cx="438150" cy="365125"/>
          </a:xfrm>
          <a:prstGeom prst="rect">
            <a:avLst/>
          </a:prstGeom>
          <a:noFill/>
          <a:ln w="28575">
            <a:solidFill>
              <a:schemeClr val="tx1"/>
            </a:solidFill>
            <a:miter lim="800000"/>
            <a:headEnd/>
            <a:tailEnd/>
          </a:ln>
        </p:spPr>
        <p:txBody>
          <a:bodyPr wrap="none">
            <a:spAutoFit/>
          </a:bodyPr>
          <a:lstStyle/>
          <a:p>
            <a:r>
              <a:rPr lang="en-US" sz="1600" b="1"/>
              <a:t>20</a:t>
            </a:r>
          </a:p>
        </p:txBody>
      </p:sp>
    </p:spTree>
    <p:extLst>
      <p:ext uri="{BB962C8B-B14F-4D97-AF65-F5344CB8AC3E}">
        <p14:creationId xmlns:p14="http://schemas.microsoft.com/office/powerpoint/2010/main" val="113407428"/>
      </p:ext>
    </p:extLst>
  </p:cSld>
  <p:clrMapOvr>
    <a:masterClrMapping/>
  </p:clrMapOvr>
  <p:transition advTm="2000">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465923"/>
                                        </p:tgtEl>
                                        <p:attrNameLst>
                                          <p:attrName>style.visibility</p:attrName>
                                        </p:attrNameLst>
                                      </p:cBhvr>
                                      <p:to>
                                        <p:strVal val="visible"/>
                                      </p:to>
                                    </p:set>
                                    <p:animEffect transition="in" filter="strips(downRight)">
                                      <p:cBhvr>
                                        <p:cTn id="7" dur="1000"/>
                                        <p:tgtEl>
                                          <p:spTgt spid="46592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65929"/>
                                        </p:tgtEl>
                                        <p:attrNameLst>
                                          <p:attrName>style.visibility</p:attrName>
                                        </p:attrNameLst>
                                      </p:cBhvr>
                                      <p:to>
                                        <p:strVal val="visible"/>
                                      </p:to>
                                    </p:set>
                                    <p:animEffect transition="in" filter="strips(downRight)">
                                      <p:cBhvr>
                                        <p:cTn id="12" dur="1000"/>
                                        <p:tgtEl>
                                          <p:spTgt spid="465929"/>
                                        </p:tgtEl>
                                      </p:cBhvr>
                                    </p:animEffect>
                                  </p:childTnLst>
                                </p:cTn>
                              </p:par>
                            </p:childTnLst>
                          </p:cTn>
                        </p:par>
                        <p:par>
                          <p:cTn id="13" fill="hold">
                            <p:stCondLst>
                              <p:cond delay="1000"/>
                            </p:stCondLst>
                            <p:childTnLst>
                              <p:par>
                                <p:cTn id="14" presetID="18" presetClass="entr" presetSubtype="6" fill="hold" nodeType="afterEffect">
                                  <p:stCondLst>
                                    <p:cond delay="1000"/>
                                  </p:stCondLst>
                                  <p:childTnLst>
                                    <p:set>
                                      <p:cBhvr>
                                        <p:cTn id="15" dur="1" fill="hold">
                                          <p:stCondLst>
                                            <p:cond delay="0"/>
                                          </p:stCondLst>
                                        </p:cTn>
                                        <p:tgtEl>
                                          <p:spTgt spid="465930"/>
                                        </p:tgtEl>
                                        <p:attrNameLst>
                                          <p:attrName>style.visibility</p:attrName>
                                        </p:attrNameLst>
                                      </p:cBhvr>
                                      <p:to>
                                        <p:strVal val="visible"/>
                                      </p:to>
                                    </p:set>
                                    <p:animEffect transition="in" filter="strips(downRight)">
                                      <p:cBhvr>
                                        <p:cTn id="16" dur="1000"/>
                                        <p:tgtEl>
                                          <p:spTgt spid="465930"/>
                                        </p:tgtEl>
                                      </p:cBhvr>
                                    </p:animEffect>
                                  </p:childTnLst>
                                </p:cTn>
                              </p:par>
                              <p:par>
                                <p:cTn id="17" presetID="18" presetClass="entr" presetSubtype="6" fill="hold" grpId="0" nodeType="withEffect">
                                  <p:stCondLst>
                                    <p:cond delay="1000"/>
                                  </p:stCondLst>
                                  <p:childTnLst>
                                    <p:set>
                                      <p:cBhvr>
                                        <p:cTn id="18" dur="1" fill="hold">
                                          <p:stCondLst>
                                            <p:cond delay="0"/>
                                          </p:stCondLst>
                                        </p:cTn>
                                        <p:tgtEl>
                                          <p:spTgt spid="466022"/>
                                        </p:tgtEl>
                                        <p:attrNameLst>
                                          <p:attrName>style.visibility</p:attrName>
                                        </p:attrNameLst>
                                      </p:cBhvr>
                                      <p:to>
                                        <p:strVal val="visible"/>
                                      </p:to>
                                    </p:set>
                                    <p:animEffect transition="in" filter="strips(downRight)">
                                      <p:cBhvr>
                                        <p:cTn id="19" dur="1000"/>
                                        <p:tgtEl>
                                          <p:spTgt spid="4660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3" grpId="0"/>
      <p:bldP spid="465929" grpId="0"/>
      <p:bldP spid="466022"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p:txBody>
          <a:bodyPr/>
          <a:lstStyle/>
          <a:p>
            <a:pPr eaLnBrk="1" hangingPunct="1">
              <a:defRPr/>
            </a:pPr>
            <a:r>
              <a:rPr lang="en-US" sz="4000"/>
              <a:t>Application 15.4</a:t>
            </a:r>
          </a:p>
        </p:txBody>
      </p:sp>
      <p:sp>
        <p:nvSpPr>
          <p:cNvPr id="43012" name="Rectangle 3"/>
          <p:cNvSpPr>
            <a:spLocks noGrp="1" noChangeArrowheads="1"/>
          </p:cNvSpPr>
          <p:nvPr>
            <p:ph type="body" idx="1"/>
          </p:nvPr>
        </p:nvSpPr>
        <p:spPr>
          <a:xfrm>
            <a:off x="774700" y="1333500"/>
            <a:ext cx="7912100" cy="715963"/>
          </a:xfrm>
        </p:spPr>
        <p:txBody>
          <a:bodyPr/>
          <a:lstStyle/>
          <a:p>
            <a:pPr marL="0" indent="0" eaLnBrk="1" hangingPunct="1">
              <a:buFont typeface="Wingdings" pitchFamily="2" charset="2"/>
              <a:buNone/>
            </a:pPr>
            <a:r>
              <a:rPr lang="en-US" sz="2000"/>
              <a:t>Revise the H10-A record using the lot-for-lot (L4L) Rule.  (Complete the highlighted section)</a:t>
            </a:r>
          </a:p>
        </p:txBody>
      </p:sp>
      <p:sp>
        <p:nvSpPr>
          <p:cNvPr id="43013" name="Text Box 4"/>
          <p:cNvSpPr txBox="1">
            <a:spLocks noChangeArrowheads="1"/>
          </p:cNvSpPr>
          <p:nvPr/>
        </p:nvSpPr>
        <p:spPr bwMode="auto">
          <a:xfrm>
            <a:off x="774700" y="2132013"/>
            <a:ext cx="1497013" cy="396875"/>
          </a:xfrm>
          <a:prstGeom prst="rect">
            <a:avLst/>
          </a:prstGeom>
          <a:noFill/>
          <a:ln w="9525">
            <a:noFill/>
            <a:miter lim="800000"/>
            <a:headEnd/>
            <a:tailEnd/>
          </a:ln>
        </p:spPr>
        <p:txBody>
          <a:bodyPr wrap="none">
            <a:spAutoFit/>
          </a:bodyPr>
          <a:lstStyle/>
          <a:p>
            <a:r>
              <a:rPr lang="en-US" sz="2000" b="1">
                <a:solidFill>
                  <a:srgbClr val="B20019"/>
                </a:solidFill>
              </a:rPr>
              <a:t>SOLUTION</a:t>
            </a:r>
          </a:p>
        </p:txBody>
      </p:sp>
      <p:graphicFrame>
        <p:nvGraphicFramePr>
          <p:cNvPr id="470021" name="Group 5"/>
          <p:cNvGraphicFramePr>
            <a:graphicFrameLocks noGrp="1"/>
          </p:cNvGraphicFramePr>
          <p:nvPr/>
        </p:nvGraphicFramePr>
        <p:xfrm>
          <a:off x="749300" y="2857500"/>
          <a:ext cx="8124825" cy="3287776"/>
        </p:xfrm>
        <a:graphic>
          <a:graphicData uri="http://schemas.openxmlformats.org/drawingml/2006/table">
            <a:tbl>
              <a:tblPr/>
              <a:tblGrid>
                <a:gridCol w="1473200">
                  <a:extLst>
                    <a:ext uri="{9D8B030D-6E8A-4147-A177-3AD203B41FA5}">
                      <a16:colId xmlns:a16="http://schemas.microsoft.com/office/drawing/2014/main" val="20000"/>
                    </a:ext>
                  </a:extLst>
                </a:gridCol>
                <a:gridCol w="665163">
                  <a:extLst>
                    <a:ext uri="{9D8B030D-6E8A-4147-A177-3AD203B41FA5}">
                      <a16:colId xmlns:a16="http://schemas.microsoft.com/office/drawing/2014/main" val="20001"/>
                    </a:ext>
                  </a:extLst>
                </a:gridCol>
                <a:gridCol w="665162">
                  <a:extLst>
                    <a:ext uri="{9D8B030D-6E8A-4147-A177-3AD203B41FA5}">
                      <a16:colId xmlns:a16="http://schemas.microsoft.com/office/drawing/2014/main" val="20002"/>
                    </a:ext>
                  </a:extLst>
                </a:gridCol>
                <a:gridCol w="665163">
                  <a:extLst>
                    <a:ext uri="{9D8B030D-6E8A-4147-A177-3AD203B41FA5}">
                      <a16:colId xmlns:a16="http://schemas.microsoft.com/office/drawing/2014/main" val="20003"/>
                    </a:ext>
                  </a:extLst>
                </a:gridCol>
                <a:gridCol w="665162">
                  <a:extLst>
                    <a:ext uri="{9D8B030D-6E8A-4147-A177-3AD203B41FA5}">
                      <a16:colId xmlns:a16="http://schemas.microsoft.com/office/drawing/2014/main" val="20004"/>
                    </a:ext>
                  </a:extLst>
                </a:gridCol>
                <a:gridCol w="665163">
                  <a:extLst>
                    <a:ext uri="{9D8B030D-6E8A-4147-A177-3AD203B41FA5}">
                      <a16:colId xmlns:a16="http://schemas.microsoft.com/office/drawing/2014/main" val="20005"/>
                    </a:ext>
                  </a:extLst>
                </a:gridCol>
                <a:gridCol w="665162">
                  <a:extLst>
                    <a:ext uri="{9D8B030D-6E8A-4147-A177-3AD203B41FA5}">
                      <a16:colId xmlns:a16="http://schemas.microsoft.com/office/drawing/2014/main" val="20006"/>
                    </a:ext>
                  </a:extLst>
                </a:gridCol>
                <a:gridCol w="665163">
                  <a:extLst>
                    <a:ext uri="{9D8B030D-6E8A-4147-A177-3AD203B41FA5}">
                      <a16:colId xmlns:a16="http://schemas.microsoft.com/office/drawing/2014/main" val="20007"/>
                    </a:ext>
                  </a:extLst>
                </a:gridCol>
                <a:gridCol w="665162">
                  <a:extLst>
                    <a:ext uri="{9D8B030D-6E8A-4147-A177-3AD203B41FA5}">
                      <a16:colId xmlns:a16="http://schemas.microsoft.com/office/drawing/2014/main" val="20008"/>
                    </a:ext>
                  </a:extLst>
                </a:gridCol>
                <a:gridCol w="665163">
                  <a:extLst>
                    <a:ext uri="{9D8B030D-6E8A-4147-A177-3AD203B41FA5}">
                      <a16:colId xmlns:a16="http://schemas.microsoft.com/office/drawing/2014/main" val="20009"/>
                    </a:ext>
                  </a:extLst>
                </a:gridCol>
                <a:gridCol w="665162">
                  <a:extLst>
                    <a:ext uri="{9D8B030D-6E8A-4147-A177-3AD203B41FA5}">
                      <a16:colId xmlns:a16="http://schemas.microsoft.com/office/drawing/2014/main" val="20010"/>
                    </a:ext>
                  </a:extLst>
                </a:gridCol>
              </a:tblGrid>
              <a:tr h="508000">
                <a:tc gridSpan="7">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Item: H10-A</a:t>
                      </a:r>
                    </a:p>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Description: Chair seat assembly</a:t>
                      </a:r>
                    </a:p>
                  </a:txBody>
                  <a:tcPr anchor="ct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gridSpan="4">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tab pos="533400" algn="l"/>
                        </a:tabLst>
                      </a:pPr>
                      <a:r>
                        <a:rPr kumimoji="0" lang="en-US" sz="1200" b="1" i="0" u="none" strike="noStrike" cap="none" normalizeH="0" baseline="0">
                          <a:ln>
                            <a:noFill/>
                          </a:ln>
                          <a:solidFill>
                            <a:schemeClr val="tx1"/>
                          </a:solidFill>
                          <a:effectLst/>
                          <a:latin typeface="Arial" charset="0"/>
                        </a:rPr>
                        <a:t>	Lot Size: FOQ = 80 units</a:t>
                      </a:r>
                    </a:p>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tab pos="533400" algn="l"/>
                        </a:tabLst>
                      </a:pPr>
                      <a:r>
                        <a:rPr kumimoji="0" lang="en-US" sz="1200" b="1" i="0" u="none" strike="noStrike" cap="none" normalizeH="0" baseline="0">
                          <a:ln>
                            <a:noFill/>
                          </a:ln>
                          <a:solidFill>
                            <a:schemeClr val="tx1"/>
                          </a:solidFill>
                          <a:effectLst/>
                          <a:latin typeface="Arial" charset="0"/>
                        </a:rPr>
                        <a:t>	Lead Time: 4 weeks</a:t>
                      </a:r>
                    </a:p>
                  </a:txBody>
                  <a:tcPr anchor="ct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0000"/>
                  </a:ext>
                </a:extLst>
              </a:tr>
              <a:tr h="254000">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gridSpan="10">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Week</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0001"/>
                  </a:ext>
                </a:extLst>
              </a:tr>
              <a:tr h="201613">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31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32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33</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34</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35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36</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37</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38</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39</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40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5925">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Gross</a:t>
                      </a:r>
                      <a:br>
                        <a:rPr kumimoji="0" lang="en-US" sz="1200" b="1" i="0" u="none" strike="noStrike" cap="none" normalizeH="0" baseline="0">
                          <a:ln>
                            <a:noFill/>
                          </a:ln>
                          <a:solidFill>
                            <a:schemeClr val="tx1"/>
                          </a:solidFill>
                          <a:effectLst/>
                          <a:latin typeface="Arial" charset="0"/>
                        </a:rPr>
                      </a:br>
                      <a:r>
                        <a:rPr kumimoji="0" lang="en-US" sz="1200" b="1" i="0" u="none" strike="noStrike" cap="none" normalizeH="0" baseline="0">
                          <a:ln>
                            <a:noFill/>
                          </a:ln>
                          <a:solidFill>
                            <a:schemeClr val="tx1"/>
                          </a:solidFill>
                          <a:effectLst/>
                          <a:latin typeface="Arial" charset="0"/>
                        </a:rPr>
                        <a:t>requirements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60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35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45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60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1938">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Scheduled</a:t>
                      </a:r>
                      <a:br>
                        <a:rPr kumimoji="0" lang="en-US" sz="1200" b="1" i="0" u="none" strike="noStrike" cap="none" normalizeH="0" baseline="0">
                          <a:ln>
                            <a:noFill/>
                          </a:ln>
                          <a:solidFill>
                            <a:schemeClr val="tx1"/>
                          </a:solidFill>
                          <a:effectLst/>
                          <a:latin typeface="Arial" charset="0"/>
                        </a:rPr>
                      </a:br>
                      <a:r>
                        <a:rPr kumimoji="0" lang="en-US" sz="1200" b="1" i="0" u="none" strike="noStrike" cap="none" normalizeH="0" baseline="0">
                          <a:ln>
                            <a:noFill/>
                          </a:ln>
                          <a:solidFill>
                            <a:schemeClr val="tx1"/>
                          </a:solidFill>
                          <a:effectLst/>
                          <a:latin typeface="Arial" charset="0"/>
                        </a:rPr>
                        <a:t>receipts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80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8950">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Projected</a:t>
                      </a:r>
                      <a:br>
                        <a:rPr kumimoji="0" lang="en-US" sz="1200" b="1" i="0" u="none" strike="noStrike" cap="none" normalizeH="0" baseline="0">
                          <a:ln>
                            <a:noFill/>
                          </a:ln>
                          <a:solidFill>
                            <a:schemeClr val="tx1"/>
                          </a:solidFill>
                          <a:effectLst/>
                          <a:latin typeface="Arial" charset="0"/>
                        </a:rPr>
                      </a:br>
                      <a:r>
                        <a:rPr kumimoji="0" lang="en-US" sz="1200" b="1" i="0" u="none" strike="noStrike" cap="none" normalizeH="0" baseline="0">
                          <a:ln>
                            <a:noFill/>
                          </a:ln>
                          <a:solidFill>
                            <a:schemeClr val="tx1"/>
                          </a:solidFill>
                          <a:effectLst/>
                          <a:latin typeface="Arial" charset="0"/>
                        </a:rPr>
                        <a:t>on-hand</a:t>
                      </a:r>
                      <a:br>
                        <a:rPr kumimoji="0" lang="en-US" sz="1200" b="1" i="0" u="none" strike="noStrike" cap="none" normalizeH="0" baseline="0">
                          <a:ln>
                            <a:noFill/>
                          </a:ln>
                          <a:solidFill>
                            <a:schemeClr val="tx1"/>
                          </a:solidFill>
                          <a:effectLst/>
                          <a:latin typeface="Arial" charset="0"/>
                        </a:rPr>
                      </a:br>
                      <a:r>
                        <a:rPr kumimoji="0" lang="en-US" sz="1200" b="1" i="0" u="none" strike="noStrike" cap="none" normalizeH="0" baseline="0">
                          <a:ln>
                            <a:noFill/>
                          </a:ln>
                          <a:solidFill>
                            <a:schemeClr val="tx1"/>
                          </a:solidFill>
                          <a:effectLst/>
                          <a:latin typeface="Arial" charset="0"/>
                        </a:rPr>
                        <a:t>inventory</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309563">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Planned </a:t>
                      </a:r>
                      <a:br>
                        <a:rPr kumimoji="0" lang="en-US" sz="1200" b="1" i="0" u="none" strike="noStrike" cap="none" normalizeH="0" baseline="0">
                          <a:ln>
                            <a:noFill/>
                          </a:ln>
                          <a:solidFill>
                            <a:schemeClr val="tx1"/>
                          </a:solidFill>
                          <a:effectLst/>
                          <a:latin typeface="Arial" charset="0"/>
                        </a:rPr>
                      </a:br>
                      <a:r>
                        <a:rPr kumimoji="0" lang="en-US" sz="1200" b="1" i="0" u="none" strike="noStrike" cap="none" normalizeH="0" baseline="0">
                          <a:ln>
                            <a:noFill/>
                          </a:ln>
                          <a:solidFill>
                            <a:schemeClr val="tx1"/>
                          </a:solidFill>
                          <a:effectLst/>
                          <a:latin typeface="Arial" charset="0"/>
                        </a:rPr>
                        <a:t>receipts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333375">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Planned order releases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bl>
          </a:graphicData>
        </a:graphic>
      </p:graphicFrame>
      <p:sp>
        <p:nvSpPr>
          <p:cNvPr id="43106" name="Text Box 97"/>
          <p:cNvSpPr txBox="1">
            <a:spLocks noChangeArrowheads="1"/>
          </p:cNvSpPr>
          <p:nvPr/>
        </p:nvSpPr>
        <p:spPr bwMode="auto">
          <a:xfrm>
            <a:off x="1711325" y="4822825"/>
            <a:ext cx="438150" cy="365125"/>
          </a:xfrm>
          <a:prstGeom prst="rect">
            <a:avLst/>
          </a:prstGeom>
          <a:noFill/>
          <a:ln w="28575">
            <a:solidFill>
              <a:schemeClr val="tx1"/>
            </a:solidFill>
            <a:miter lim="800000"/>
            <a:headEnd/>
            <a:tailEnd/>
          </a:ln>
        </p:spPr>
        <p:txBody>
          <a:bodyPr wrap="none">
            <a:spAutoFit/>
          </a:bodyPr>
          <a:lstStyle/>
          <a:p>
            <a:r>
              <a:rPr lang="en-US" sz="1600" b="1"/>
              <a:t>20</a:t>
            </a:r>
          </a:p>
        </p:txBody>
      </p:sp>
      <p:graphicFrame>
        <p:nvGraphicFramePr>
          <p:cNvPr id="470487" name="Group 471"/>
          <p:cNvGraphicFramePr>
            <a:graphicFrameLocks noGrp="1"/>
          </p:cNvGraphicFramePr>
          <p:nvPr/>
        </p:nvGraphicFramePr>
        <p:xfrm>
          <a:off x="2225675" y="4724400"/>
          <a:ext cx="5321300" cy="584200"/>
        </p:xfrm>
        <a:graphic>
          <a:graphicData uri="http://schemas.openxmlformats.org/drawingml/2006/table">
            <a:tbl>
              <a:tblPr/>
              <a:tblGrid>
                <a:gridCol w="665163">
                  <a:extLst>
                    <a:ext uri="{9D8B030D-6E8A-4147-A177-3AD203B41FA5}">
                      <a16:colId xmlns:a16="http://schemas.microsoft.com/office/drawing/2014/main" val="20000"/>
                    </a:ext>
                  </a:extLst>
                </a:gridCol>
                <a:gridCol w="665162">
                  <a:extLst>
                    <a:ext uri="{9D8B030D-6E8A-4147-A177-3AD203B41FA5}">
                      <a16:colId xmlns:a16="http://schemas.microsoft.com/office/drawing/2014/main" val="20001"/>
                    </a:ext>
                  </a:extLst>
                </a:gridCol>
                <a:gridCol w="665163">
                  <a:extLst>
                    <a:ext uri="{9D8B030D-6E8A-4147-A177-3AD203B41FA5}">
                      <a16:colId xmlns:a16="http://schemas.microsoft.com/office/drawing/2014/main" val="20002"/>
                    </a:ext>
                  </a:extLst>
                </a:gridCol>
                <a:gridCol w="665162">
                  <a:extLst>
                    <a:ext uri="{9D8B030D-6E8A-4147-A177-3AD203B41FA5}">
                      <a16:colId xmlns:a16="http://schemas.microsoft.com/office/drawing/2014/main" val="20003"/>
                    </a:ext>
                  </a:extLst>
                </a:gridCol>
                <a:gridCol w="665163">
                  <a:extLst>
                    <a:ext uri="{9D8B030D-6E8A-4147-A177-3AD203B41FA5}">
                      <a16:colId xmlns:a16="http://schemas.microsoft.com/office/drawing/2014/main" val="20004"/>
                    </a:ext>
                  </a:extLst>
                </a:gridCol>
                <a:gridCol w="665162">
                  <a:extLst>
                    <a:ext uri="{9D8B030D-6E8A-4147-A177-3AD203B41FA5}">
                      <a16:colId xmlns:a16="http://schemas.microsoft.com/office/drawing/2014/main" val="20005"/>
                    </a:ext>
                  </a:extLst>
                </a:gridCol>
                <a:gridCol w="665163">
                  <a:extLst>
                    <a:ext uri="{9D8B030D-6E8A-4147-A177-3AD203B41FA5}">
                      <a16:colId xmlns:a16="http://schemas.microsoft.com/office/drawing/2014/main" val="20006"/>
                    </a:ext>
                  </a:extLst>
                </a:gridCol>
                <a:gridCol w="665162">
                  <a:extLst>
                    <a:ext uri="{9D8B030D-6E8A-4147-A177-3AD203B41FA5}">
                      <a16:colId xmlns:a16="http://schemas.microsoft.com/office/drawing/2014/main" val="20007"/>
                    </a:ext>
                  </a:extLst>
                </a:gridCol>
              </a:tblGrid>
              <a:tr h="584200">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20</a:t>
                      </a:r>
                    </a:p>
                  </a:txBody>
                  <a:tcPr anchor="ctr"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40</a:t>
                      </a: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40</a:t>
                      </a: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cs typeface="Arial" charset="0"/>
                        </a:rPr>
                        <a:t>40</a:t>
                      </a: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cs typeface="Arial" charset="0"/>
                        </a:rPr>
                        <a:t>40</a:t>
                      </a: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cs typeface="Arial" charset="0"/>
                        </a:rPr>
                        <a:t>5</a:t>
                      </a: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cs typeface="Arial" charset="0"/>
                        </a:rPr>
                        <a:t>5</a:t>
                      </a: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cs typeface="Arial" charset="0"/>
                        </a:rPr>
                        <a:t>0</a:t>
                      </a:r>
                    </a:p>
                  </a:txBody>
                  <a:tcPr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470539" name="Group 523"/>
          <p:cNvGraphicFramePr>
            <a:graphicFrameLocks noGrp="1"/>
          </p:cNvGraphicFramePr>
          <p:nvPr/>
        </p:nvGraphicFramePr>
        <p:xfrm>
          <a:off x="5553075" y="4711700"/>
          <a:ext cx="3325813" cy="1435100"/>
        </p:xfrm>
        <a:graphic>
          <a:graphicData uri="http://schemas.openxmlformats.org/drawingml/2006/table">
            <a:tbl>
              <a:tblPr/>
              <a:tblGrid>
                <a:gridCol w="665163">
                  <a:extLst>
                    <a:ext uri="{9D8B030D-6E8A-4147-A177-3AD203B41FA5}">
                      <a16:colId xmlns:a16="http://schemas.microsoft.com/office/drawing/2014/main" val="20000"/>
                    </a:ext>
                  </a:extLst>
                </a:gridCol>
                <a:gridCol w="665162">
                  <a:extLst>
                    <a:ext uri="{9D8B030D-6E8A-4147-A177-3AD203B41FA5}">
                      <a16:colId xmlns:a16="http://schemas.microsoft.com/office/drawing/2014/main" val="20001"/>
                    </a:ext>
                  </a:extLst>
                </a:gridCol>
                <a:gridCol w="665163">
                  <a:extLst>
                    <a:ext uri="{9D8B030D-6E8A-4147-A177-3AD203B41FA5}">
                      <a16:colId xmlns:a16="http://schemas.microsoft.com/office/drawing/2014/main" val="20002"/>
                    </a:ext>
                  </a:extLst>
                </a:gridCol>
                <a:gridCol w="665162">
                  <a:extLst>
                    <a:ext uri="{9D8B030D-6E8A-4147-A177-3AD203B41FA5}">
                      <a16:colId xmlns:a16="http://schemas.microsoft.com/office/drawing/2014/main" val="20003"/>
                    </a:ext>
                  </a:extLst>
                </a:gridCol>
                <a:gridCol w="665163">
                  <a:extLst>
                    <a:ext uri="{9D8B030D-6E8A-4147-A177-3AD203B41FA5}">
                      <a16:colId xmlns:a16="http://schemas.microsoft.com/office/drawing/2014/main" val="20004"/>
                    </a:ext>
                  </a:extLst>
                </a:gridCol>
              </a:tblGrid>
              <a:tr h="584200">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cs typeface="Arial" charset="0"/>
                      </a:endParaRPr>
                    </a:p>
                  </a:txBody>
                  <a:tcPr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cs typeface="Arial" charset="0"/>
                      </a:endParaRPr>
                    </a:p>
                  </a:txBody>
                  <a:tcPr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cs typeface="Arial" charset="0"/>
                      </a:endParaRPr>
                    </a:p>
                  </a:txBody>
                  <a:tcPr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cs typeface="Arial" charset="0"/>
                        </a:rPr>
                        <a:t>0</a:t>
                      </a:r>
                    </a:p>
                  </a:txBody>
                  <a:tcPr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cs typeface="Arial" charset="0"/>
                        </a:rPr>
                        <a:t>0</a:t>
                      </a:r>
                    </a:p>
                  </a:txBody>
                  <a:tcPr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19100">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60</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431800">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60</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470509" name="Group 493"/>
          <p:cNvGraphicFramePr>
            <a:graphicFrameLocks noGrp="1"/>
          </p:cNvGraphicFramePr>
          <p:nvPr/>
        </p:nvGraphicFramePr>
        <p:xfrm>
          <a:off x="4206875" y="5295900"/>
          <a:ext cx="3325813" cy="850900"/>
        </p:xfrm>
        <a:graphic>
          <a:graphicData uri="http://schemas.openxmlformats.org/drawingml/2006/table">
            <a:tbl>
              <a:tblPr/>
              <a:tblGrid>
                <a:gridCol w="665163">
                  <a:extLst>
                    <a:ext uri="{9D8B030D-6E8A-4147-A177-3AD203B41FA5}">
                      <a16:colId xmlns:a16="http://schemas.microsoft.com/office/drawing/2014/main" val="20000"/>
                    </a:ext>
                  </a:extLst>
                </a:gridCol>
                <a:gridCol w="665162">
                  <a:extLst>
                    <a:ext uri="{9D8B030D-6E8A-4147-A177-3AD203B41FA5}">
                      <a16:colId xmlns:a16="http://schemas.microsoft.com/office/drawing/2014/main" val="20001"/>
                    </a:ext>
                  </a:extLst>
                </a:gridCol>
                <a:gridCol w="665163">
                  <a:extLst>
                    <a:ext uri="{9D8B030D-6E8A-4147-A177-3AD203B41FA5}">
                      <a16:colId xmlns:a16="http://schemas.microsoft.com/office/drawing/2014/main" val="20002"/>
                    </a:ext>
                  </a:extLst>
                </a:gridCol>
                <a:gridCol w="665162">
                  <a:extLst>
                    <a:ext uri="{9D8B030D-6E8A-4147-A177-3AD203B41FA5}">
                      <a16:colId xmlns:a16="http://schemas.microsoft.com/office/drawing/2014/main" val="20003"/>
                    </a:ext>
                  </a:extLst>
                </a:gridCol>
                <a:gridCol w="665163">
                  <a:extLst>
                    <a:ext uri="{9D8B030D-6E8A-4147-A177-3AD203B41FA5}">
                      <a16:colId xmlns:a16="http://schemas.microsoft.com/office/drawing/2014/main" val="20004"/>
                    </a:ext>
                  </a:extLst>
                </a:gridCol>
              </a:tblGrid>
              <a:tr h="419100">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40</a:t>
                      </a:r>
                    </a:p>
                  </a:txBody>
                  <a:tcPr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31800">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40</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37832727"/>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470487"/>
                                        </p:tgtEl>
                                        <p:attrNameLst>
                                          <p:attrName>style.visibility</p:attrName>
                                        </p:attrNameLst>
                                      </p:cBhvr>
                                      <p:to>
                                        <p:strVal val="visible"/>
                                      </p:to>
                                    </p:set>
                                    <p:animEffect transition="in" filter="strips(downRight)">
                                      <p:cBhvr>
                                        <p:cTn id="7" dur="1000"/>
                                        <p:tgtEl>
                                          <p:spTgt spid="47048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470509"/>
                                        </p:tgtEl>
                                        <p:attrNameLst>
                                          <p:attrName>style.visibility</p:attrName>
                                        </p:attrNameLst>
                                      </p:cBhvr>
                                      <p:to>
                                        <p:strVal val="visible"/>
                                      </p:to>
                                    </p:set>
                                    <p:animEffect transition="in" filter="strips(downRight)">
                                      <p:cBhvr>
                                        <p:cTn id="12" dur="1000"/>
                                        <p:tgtEl>
                                          <p:spTgt spid="47050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470539"/>
                                        </p:tgtEl>
                                        <p:attrNameLst>
                                          <p:attrName>style.visibility</p:attrName>
                                        </p:attrNameLst>
                                      </p:cBhvr>
                                      <p:to>
                                        <p:strVal val="visible"/>
                                      </p:to>
                                    </p:set>
                                    <p:animEffect transition="in" filter="strips(downRight)">
                                      <p:cBhvr>
                                        <p:cTn id="17" dur="1000"/>
                                        <p:tgtEl>
                                          <p:spTgt spid="470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62" name="Rectangle 2"/>
          <p:cNvSpPr>
            <a:spLocks noGrp="1" noChangeArrowheads="1"/>
          </p:cNvSpPr>
          <p:nvPr>
            <p:ph type="body" idx="1"/>
          </p:nvPr>
        </p:nvSpPr>
        <p:spPr>
          <a:xfrm>
            <a:off x="774700" y="1371600"/>
            <a:ext cx="7912100" cy="614363"/>
          </a:xfrm>
        </p:spPr>
        <p:txBody>
          <a:bodyPr/>
          <a:lstStyle/>
          <a:p>
            <a:pPr eaLnBrk="1" hangingPunct="1"/>
            <a:r>
              <a:rPr lang="en-US"/>
              <a:t>Comparing lot-sizing rules</a:t>
            </a:r>
          </a:p>
        </p:txBody>
      </p:sp>
      <p:sp>
        <p:nvSpPr>
          <p:cNvPr id="450563" name="Rectangle 3"/>
          <p:cNvSpPr>
            <a:spLocks noGrp="1" noChangeArrowheads="1"/>
          </p:cNvSpPr>
          <p:nvPr>
            <p:ph type="title"/>
          </p:nvPr>
        </p:nvSpPr>
        <p:spPr/>
        <p:txBody>
          <a:bodyPr/>
          <a:lstStyle/>
          <a:p>
            <a:pPr eaLnBrk="1" hangingPunct="1">
              <a:defRPr/>
            </a:pPr>
            <a:r>
              <a:rPr lang="en-US" sz="4000" dirty="0"/>
              <a:t>Planning Factors</a:t>
            </a:r>
          </a:p>
        </p:txBody>
      </p:sp>
      <p:grpSp>
        <p:nvGrpSpPr>
          <p:cNvPr id="2" name="Group 44"/>
          <p:cNvGrpSpPr>
            <a:grpSpLocks/>
          </p:cNvGrpSpPr>
          <p:nvPr/>
        </p:nvGrpSpPr>
        <p:grpSpPr bwMode="auto">
          <a:xfrm>
            <a:off x="1482725" y="2503488"/>
            <a:ext cx="6783388" cy="933450"/>
            <a:chOff x="934" y="1641"/>
            <a:chExt cx="4273" cy="588"/>
          </a:xfrm>
        </p:grpSpPr>
        <p:sp>
          <p:nvSpPr>
            <p:cNvPr id="44050" name="Text Box 29"/>
            <p:cNvSpPr txBox="1">
              <a:spLocks noChangeArrowheads="1"/>
            </p:cNvSpPr>
            <p:nvPr/>
          </p:nvSpPr>
          <p:spPr bwMode="auto">
            <a:xfrm>
              <a:off x="934" y="1791"/>
              <a:ext cx="595" cy="288"/>
            </a:xfrm>
            <a:prstGeom prst="rect">
              <a:avLst/>
            </a:prstGeom>
            <a:noFill/>
            <a:ln w="9525">
              <a:noFill/>
              <a:miter lim="800000"/>
              <a:headEnd/>
              <a:tailEnd/>
            </a:ln>
          </p:spPr>
          <p:txBody>
            <a:bodyPr wrap="none">
              <a:spAutoFit/>
            </a:bodyPr>
            <a:lstStyle/>
            <a:p>
              <a:r>
                <a:rPr lang="en-US" sz="2400" b="1"/>
                <a:t>FOQ:</a:t>
              </a:r>
            </a:p>
          </p:txBody>
        </p:sp>
        <p:sp>
          <p:nvSpPr>
            <p:cNvPr id="44051" name="Text Box 35"/>
            <p:cNvSpPr txBox="1">
              <a:spLocks noChangeArrowheads="1"/>
            </p:cNvSpPr>
            <p:nvPr/>
          </p:nvSpPr>
          <p:spPr bwMode="auto">
            <a:xfrm>
              <a:off x="4094" y="1791"/>
              <a:ext cx="1113" cy="288"/>
            </a:xfrm>
            <a:prstGeom prst="rect">
              <a:avLst/>
            </a:prstGeom>
            <a:noFill/>
            <a:ln w="9525">
              <a:noFill/>
              <a:miter lim="800000"/>
              <a:headEnd/>
              <a:tailEnd/>
            </a:ln>
          </p:spPr>
          <p:txBody>
            <a:bodyPr wrap="none">
              <a:spAutoFit/>
            </a:bodyPr>
            <a:lstStyle/>
            <a:p>
              <a:r>
                <a:rPr lang="en-US" sz="2400" b="1"/>
                <a:t>= 181 units</a:t>
              </a:r>
            </a:p>
          </p:txBody>
        </p:sp>
        <p:grpSp>
          <p:nvGrpSpPr>
            <p:cNvPr id="44052" name="Group 41"/>
            <p:cNvGrpSpPr>
              <a:grpSpLocks/>
            </p:cNvGrpSpPr>
            <p:nvPr/>
          </p:nvGrpSpPr>
          <p:grpSpPr bwMode="auto">
            <a:xfrm>
              <a:off x="1582" y="1641"/>
              <a:ext cx="2486" cy="588"/>
              <a:chOff x="1646" y="1613"/>
              <a:chExt cx="2486" cy="588"/>
            </a:xfrm>
          </p:grpSpPr>
          <p:sp>
            <p:nvSpPr>
              <p:cNvPr id="44053" name="Text Box 32"/>
              <p:cNvSpPr txBox="1">
                <a:spLocks noChangeArrowheads="1"/>
              </p:cNvSpPr>
              <p:nvPr/>
            </p:nvSpPr>
            <p:spPr bwMode="auto">
              <a:xfrm>
                <a:off x="1646" y="1613"/>
                <a:ext cx="2486" cy="588"/>
              </a:xfrm>
              <a:prstGeom prst="rect">
                <a:avLst/>
              </a:prstGeom>
              <a:noFill/>
              <a:ln w="9525">
                <a:noFill/>
                <a:miter lim="800000"/>
                <a:headEnd/>
                <a:tailEnd/>
              </a:ln>
            </p:spPr>
            <p:txBody>
              <a:bodyPr wrap="none">
                <a:spAutoFit/>
              </a:bodyPr>
              <a:lstStyle/>
              <a:p>
                <a:pPr algn="ctr">
                  <a:lnSpc>
                    <a:spcPct val="115000"/>
                  </a:lnSpc>
                </a:pPr>
                <a:r>
                  <a:rPr lang="en-US" sz="2400" b="1"/>
                  <a:t>227 + 227 + 77 + 187 + 187</a:t>
                </a:r>
              </a:p>
              <a:p>
                <a:pPr algn="ctr">
                  <a:lnSpc>
                    <a:spcPct val="115000"/>
                  </a:lnSpc>
                </a:pPr>
                <a:r>
                  <a:rPr lang="en-US" sz="2400" b="1"/>
                  <a:t>5</a:t>
                </a:r>
              </a:p>
            </p:txBody>
          </p:sp>
          <p:sp>
            <p:nvSpPr>
              <p:cNvPr id="44054" name="Line 38"/>
              <p:cNvSpPr>
                <a:spLocks noChangeShapeType="1"/>
              </p:cNvSpPr>
              <p:nvPr/>
            </p:nvSpPr>
            <p:spPr bwMode="auto">
              <a:xfrm>
                <a:off x="1669" y="1920"/>
                <a:ext cx="2440" cy="0"/>
              </a:xfrm>
              <a:prstGeom prst="line">
                <a:avLst/>
              </a:prstGeom>
              <a:noFill/>
              <a:ln w="28575">
                <a:solidFill>
                  <a:schemeClr val="tx1"/>
                </a:solidFill>
                <a:round/>
                <a:headEnd/>
                <a:tailEnd/>
              </a:ln>
            </p:spPr>
            <p:txBody>
              <a:bodyPr/>
              <a:lstStyle/>
              <a:p>
                <a:endParaRPr lang="en-US"/>
              </a:p>
            </p:txBody>
          </p:sp>
        </p:grpSp>
      </p:grpSp>
      <p:grpSp>
        <p:nvGrpSpPr>
          <p:cNvPr id="4" name="Group 45"/>
          <p:cNvGrpSpPr>
            <a:grpSpLocks/>
          </p:cNvGrpSpPr>
          <p:nvPr/>
        </p:nvGrpSpPr>
        <p:grpSpPr bwMode="auto">
          <a:xfrm>
            <a:off x="1482725" y="3675063"/>
            <a:ext cx="5800725" cy="933450"/>
            <a:chOff x="934" y="2461"/>
            <a:chExt cx="3654" cy="588"/>
          </a:xfrm>
        </p:grpSpPr>
        <p:sp>
          <p:nvSpPr>
            <p:cNvPr id="44045" name="Text Box 30"/>
            <p:cNvSpPr txBox="1">
              <a:spLocks noChangeArrowheads="1"/>
            </p:cNvSpPr>
            <p:nvPr/>
          </p:nvSpPr>
          <p:spPr bwMode="auto">
            <a:xfrm>
              <a:off x="934" y="2611"/>
              <a:ext cx="606" cy="288"/>
            </a:xfrm>
            <a:prstGeom prst="rect">
              <a:avLst/>
            </a:prstGeom>
            <a:noFill/>
            <a:ln w="9525">
              <a:noFill/>
              <a:miter lim="800000"/>
              <a:headEnd/>
              <a:tailEnd/>
            </a:ln>
          </p:spPr>
          <p:txBody>
            <a:bodyPr wrap="none">
              <a:spAutoFit/>
            </a:bodyPr>
            <a:lstStyle/>
            <a:p>
              <a:r>
                <a:rPr lang="en-US" sz="2400" b="1"/>
                <a:t>POQ:</a:t>
              </a:r>
            </a:p>
          </p:txBody>
        </p:sp>
        <p:sp>
          <p:nvSpPr>
            <p:cNvPr id="44046" name="Text Box 36"/>
            <p:cNvSpPr txBox="1">
              <a:spLocks noChangeArrowheads="1"/>
            </p:cNvSpPr>
            <p:nvPr/>
          </p:nvSpPr>
          <p:spPr bwMode="auto">
            <a:xfrm>
              <a:off x="3582" y="2611"/>
              <a:ext cx="1006" cy="288"/>
            </a:xfrm>
            <a:prstGeom prst="rect">
              <a:avLst/>
            </a:prstGeom>
            <a:noFill/>
            <a:ln w="9525">
              <a:noFill/>
              <a:miter lim="800000"/>
              <a:headEnd/>
              <a:tailEnd/>
            </a:ln>
          </p:spPr>
          <p:txBody>
            <a:bodyPr wrap="none">
              <a:spAutoFit/>
            </a:bodyPr>
            <a:lstStyle/>
            <a:p>
              <a:r>
                <a:rPr lang="en-US" sz="2400" b="1"/>
                <a:t>= 60 units</a:t>
              </a:r>
            </a:p>
          </p:txBody>
        </p:sp>
        <p:grpSp>
          <p:nvGrpSpPr>
            <p:cNvPr id="44047" name="Group 42"/>
            <p:cNvGrpSpPr>
              <a:grpSpLocks/>
            </p:cNvGrpSpPr>
            <p:nvPr/>
          </p:nvGrpSpPr>
          <p:grpSpPr bwMode="auto">
            <a:xfrm>
              <a:off x="1582" y="2461"/>
              <a:ext cx="1960" cy="588"/>
              <a:chOff x="1717" y="2461"/>
              <a:chExt cx="1960" cy="588"/>
            </a:xfrm>
          </p:grpSpPr>
          <p:sp>
            <p:nvSpPr>
              <p:cNvPr id="44048" name="Text Box 33"/>
              <p:cNvSpPr txBox="1">
                <a:spLocks noChangeArrowheads="1"/>
              </p:cNvSpPr>
              <p:nvPr/>
            </p:nvSpPr>
            <p:spPr bwMode="auto">
              <a:xfrm>
                <a:off x="1722" y="2461"/>
                <a:ext cx="1951" cy="588"/>
              </a:xfrm>
              <a:prstGeom prst="rect">
                <a:avLst/>
              </a:prstGeom>
              <a:noFill/>
              <a:ln w="9525">
                <a:noFill/>
                <a:miter lim="800000"/>
                <a:headEnd/>
                <a:tailEnd/>
              </a:ln>
            </p:spPr>
            <p:txBody>
              <a:bodyPr wrap="none">
                <a:spAutoFit/>
              </a:bodyPr>
              <a:lstStyle/>
              <a:p>
                <a:pPr algn="ctr">
                  <a:lnSpc>
                    <a:spcPct val="115000"/>
                  </a:lnSpc>
                </a:pPr>
                <a:r>
                  <a:rPr lang="en-US" sz="2400" b="1"/>
                  <a:t>150 + 150 + 0 + 0 + 0</a:t>
                </a:r>
              </a:p>
              <a:p>
                <a:pPr algn="ctr">
                  <a:lnSpc>
                    <a:spcPct val="115000"/>
                  </a:lnSpc>
                </a:pPr>
                <a:r>
                  <a:rPr lang="en-US" sz="2400" b="1"/>
                  <a:t>5</a:t>
                </a:r>
              </a:p>
            </p:txBody>
          </p:sp>
          <p:sp>
            <p:nvSpPr>
              <p:cNvPr id="44049" name="Line 39"/>
              <p:cNvSpPr>
                <a:spLocks noChangeShapeType="1"/>
              </p:cNvSpPr>
              <p:nvPr/>
            </p:nvSpPr>
            <p:spPr bwMode="auto">
              <a:xfrm>
                <a:off x="1717" y="2768"/>
                <a:ext cx="1960" cy="0"/>
              </a:xfrm>
              <a:prstGeom prst="line">
                <a:avLst/>
              </a:prstGeom>
              <a:noFill/>
              <a:ln w="28575">
                <a:solidFill>
                  <a:schemeClr val="tx1"/>
                </a:solidFill>
                <a:round/>
                <a:headEnd/>
                <a:tailEnd/>
              </a:ln>
            </p:spPr>
            <p:txBody>
              <a:bodyPr/>
              <a:lstStyle/>
              <a:p>
                <a:endParaRPr lang="en-US"/>
              </a:p>
            </p:txBody>
          </p:sp>
        </p:grpSp>
      </p:grpSp>
      <p:grpSp>
        <p:nvGrpSpPr>
          <p:cNvPr id="6" name="Group 46"/>
          <p:cNvGrpSpPr>
            <a:grpSpLocks/>
          </p:cNvGrpSpPr>
          <p:nvPr/>
        </p:nvGrpSpPr>
        <p:grpSpPr bwMode="auto">
          <a:xfrm>
            <a:off x="1482725" y="4846638"/>
            <a:ext cx="4945063" cy="933450"/>
            <a:chOff x="934" y="3117"/>
            <a:chExt cx="3115" cy="588"/>
          </a:xfrm>
        </p:grpSpPr>
        <p:sp>
          <p:nvSpPr>
            <p:cNvPr id="44040" name="Text Box 31"/>
            <p:cNvSpPr txBox="1">
              <a:spLocks noChangeArrowheads="1"/>
            </p:cNvSpPr>
            <p:nvPr/>
          </p:nvSpPr>
          <p:spPr bwMode="auto">
            <a:xfrm>
              <a:off x="934" y="3267"/>
              <a:ext cx="521" cy="288"/>
            </a:xfrm>
            <a:prstGeom prst="rect">
              <a:avLst/>
            </a:prstGeom>
            <a:noFill/>
            <a:ln w="9525">
              <a:noFill/>
              <a:miter lim="800000"/>
              <a:headEnd/>
              <a:tailEnd/>
            </a:ln>
          </p:spPr>
          <p:txBody>
            <a:bodyPr wrap="none">
              <a:spAutoFit/>
            </a:bodyPr>
            <a:lstStyle/>
            <a:p>
              <a:r>
                <a:rPr lang="en-US" sz="2400" b="1"/>
                <a:t>L4L:</a:t>
              </a:r>
            </a:p>
          </p:txBody>
        </p:sp>
        <p:sp>
          <p:nvSpPr>
            <p:cNvPr id="44041" name="Text Box 37"/>
            <p:cNvSpPr txBox="1">
              <a:spLocks noChangeArrowheads="1"/>
            </p:cNvSpPr>
            <p:nvPr/>
          </p:nvSpPr>
          <p:spPr bwMode="auto">
            <a:xfrm>
              <a:off x="3150" y="3267"/>
              <a:ext cx="899" cy="288"/>
            </a:xfrm>
            <a:prstGeom prst="rect">
              <a:avLst/>
            </a:prstGeom>
            <a:noFill/>
            <a:ln w="9525">
              <a:noFill/>
              <a:miter lim="800000"/>
              <a:headEnd/>
              <a:tailEnd/>
            </a:ln>
          </p:spPr>
          <p:txBody>
            <a:bodyPr wrap="none">
              <a:spAutoFit/>
            </a:bodyPr>
            <a:lstStyle/>
            <a:p>
              <a:r>
                <a:rPr lang="en-US" sz="2400" b="1"/>
                <a:t>= 0 units</a:t>
              </a:r>
            </a:p>
          </p:txBody>
        </p:sp>
        <p:grpSp>
          <p:nvGrpSpPr>
            <p:cNvPr id="44042" name="Group 43"/>
            <p:cNvGrpSpPr>
              <a:grpSpLocks/>
            </p:cNvGrpSpPr>
            <p:nvPr/>
          </p:nvGrpSpPr>
          <p:grpSpPr bwMode="auto">
            <a:xfrm>
              <a:off x="1582" y="3117"/>
              <a:ext cx="1523" cy="588"/>
              <a:chOff x="1318" y="3117"/>
              <a:chExt cx="1523" cy="588"/>
            </a:xfrm>
          </p:grpSpPr>
          <p:sp>
            <p:nvSpPr>
              <p:cNvPr id="44043" name="Text Box 34"/>
              <p:cNvSpPr txBox="1">
                <a:spLocks noChangeArrowheads="1"/>
              </p:cNvSpPr>
              <p:nvPr/>
            </p:nvSpPr>
            <p:spPr bwMode="auto">
              <a:xfrm>
                <a:off x="1318" y="3117"/>
                <a:ext cx="1523" cy="588"/>
              </a:xfrm>
              <a:prstGeom prst="rect">
                <a:avLst/>
              </a:prstGeom>
              <a:noFill/>
              <a:ln w="9525">
                <a:noFill/>
                <a:miter lim="800000"/>
                <a:headEnd/>
                <a:tailEnd/>
              </a:ln>
            </p:spPr>
            <p:txBody>
              <a:bodyPr wrap="none">
                <a:spAutoFit/>
              </a:bodyPr>
              <a:lstStyle/>
              <a:p>
                <a:pPr algn="ctr">
                  <a:lnSpc>
                    <a:spcPct val="115000"/>
                  </a:lnSpc>
                </a:pPr>
                <a:r>
                  <a:rPr lang="en-US" sz="2400" b="1"/>
                  <a:t>0 + 0 + 0 + 0 + 0</a:t>
                </a:r>
              </a:p>
              <a:p>
                <a:pPr algn="ctr">
                  <a:lnSpc>
                    <a:spcPct val="115000"/>
                  </a:lnSpc>
                </a:pPr>
                <a:r>
                  <a:rPr lang="en-US" sz="2400" b="1"/>
                  <a:t>5</a:t>
                </a:r>
              </a:p>
            </p:txBody>
          </p:sp>
          <p:sp>
            <p:nvSpPr>
              <p:cNvPr id="44044" name="Line 40"/>
              <p:cNvSpPr>
                <a:spLocks noChangeShapeType="1"/>
              </p:cNvSpPr>
              <p:nvPr/>
            </p:nvSpPr>
            <p:spPr bwMode="auto">
              <a:xfrm>
                <a:off x="1320" y="3424"/>
                <a:ext cx="1520" cy="0"/>
              </a:xfrm>
              <a:prstGeom prst="line">
                <a:avLst/>
              </a:prstGeom>
              <a:noFill/>
              <a:ln w="28575">
                <a:solidFill>
                  <a:schemeClr val="tx1"/>
                </a:solidFill>
                <a:round/>
                <a:headEnd/>
                <a:tailEnd/>
              </a:ln>
            </p:spPr>
            <p:txBody>
              <a:bodyPr/>
              <a:lstStyle/>
              <a:p>
                <a:endParaRPr lang="en-US"/>
              </a:p>
            </p:txBody>
          </p:sp>
        </p:grpSp>
      </p:grpSp>
    </p:spTree>
    <p:extLst>
      <p:ext uri="{BB962C8B-B14F-4D97-AF65-F5344CB8AC3E}">
        <p14:creationId xmlns:p14="http://schemas.microsoft.com/office/powerpoint/2010/main" val="4135523707"/>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450562"/>
                                        </p:tgtEl>
                                        <p:attrNameLst>
                                          <p:attrName>style.visibility</p:attrName>
                                        </p:attrNameLst>
                                      </p:cBhvr>
                                      <p:to>
                                        <p:strVal val="visible"/>
                                      </p:to>
                                    </p:set>
                                    <p:animEffect transition="in" filter="strips(downRight)">
                                      <p:cBhvr>
                                        <p:cTn id="7" dur="1000"/>
                                        <p:tgtEl>
                                          <p:spTgt spid="450562"/>
                                        </p:tgtEl>
                                      </p:cBhvr>
                                    </p:animEffect>
                                  </p:childTnLst>
                                </p:cTn>
                              </p:par>
                            </p:childTnLst>
                          </p:cTn>
                        </p:par>
                        <p:par>
                          <p:cTn id="8" fill="hold">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strips(downRight)">
                                      <p:cBhvr>
                                        <p:cTn id="11" dur="1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strips(downRight)">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downRight)">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2"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7730" name="Rectangle 2"/>
          <p:cNvSpPr>
            <a:spLocks noGrp="1" noChangeArrowheads="1"/>
          </p:cNvSpPr>
          <p:nvPr>
            <p:ph type="body" idx="1"/>
          </p:nvPr>
        </p:nvSpPr>
        <p:spPr>
          <a:xfrm>
            <a:off x="774700" y="1124744"/>
            <a:ext cx="7912100" cy="4902200"/>
          </a:xfrm>
        </p:spPr>
        <p:txBody>
          <a:bodyPr/>
          <a:lstStyle/>
          <a:p>
            <a:pPr eaLnBrk="1" hangingPunct="1"/>
            <a:r>
              <a:rPr lang="en-US" sz="2400" dirty="0"/>
              <a:t>Lot sizes affect inventory costs and setup and ordering costs</a:t>
            </a:r>
          </a:p>
          <a:p>
            <a:pPr eaLnBrk="1" hangingPunct="1"/>
            <a:endParaRPr lang="en-US" sz="2400" dirty="0"/>
          </a:p>
          <a:p>
            <a:pPr eaLnBrk="1" hangingPunct="1"/>
            <a:r>
              <a:rPr lang="en-US" sz="2400" dirty="0"/>
              <a:t>The FOQ rule generates a high level of average inventory because it creates inventory remnants</a:t>
            </a:r>
          </a:p>
          <a:p>
            <a:pPr eaLnBrk="1" hangingPunct="1"/>
            <a:endParaRPr lang="en-US" sz="2400" dirty="0"/>
          </a:p>
          <a:p>
            <a:pPr eaLnBrk="1" hangingPunct="1"/>
            <a:r>
              <a:rPr lang="en-US" sz="2400" dirty="0"/>
              <a:t>The POQ rule reduces the amount of average on-hand inventory because it does a better job of matching order quantity to requirements</a:t>
            </a:r>
          </a:p>
          <a:p>
            <a:pPr eaLnBrk="1" hangingPunct="1"/>
            <a:endParaRPr lang="en-US" sz="2400" dirty="0"/>
          </a:p>
          <a:p>
            <a:pPr eaLnBrk="1" hangingPunct="1"/>
            <a:r>
              <a:rPr lang="en-US" sz="2400" dirty="0"/>
              <a:t>The L4L rule minimizes inventory investment, but it also maximizes the number of orders placed</a:t>
            </a:r>
          </a:p>
        </p:txBody>
      </p:sp>
      <p:sp>
        <p:nvSpPr>
          <p:cNvPr id="457731" name="Rectangle 3"/>
          <p:cNvSpPr>
            <a:spLocks noGrp="1" noChangeArrowheads="1"/>
          </p:cNvSpPr>
          <p:nvPr>
            <p:ph type="title"/>
          </p:nvPr>
        </p:nvSpPr>
        <p:spPr/>
        <p:txBody>
          <a:bodyPr/>
          <a:lstStyle/>
          <a:p>
            <a:pPr eaLnBrk="1" hangingPunct="1">
              <a:defRPr/>
            </a:pPr>
            <a:r>
              <a:rPr lang="en-US" sz="4000" dirty="0"/>
              <a:t>Planning Factors</a:t>
            </a:r>
          </a:p>
        </p:txBody>
      </p:sp>
    </p:spTree>
    <p:extLst>
      <p:ext uri="{BB962C8B-B14F-4D97-AF65-F5344CB8AC3E}">
        <p14:creationId xmlns:p14="http://schemas.microsoft.com/office/powerpoint/2010/main" val="1323777587"/>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457730">
                                            <p:txEl>
                                              <p:pRg st="0" end="0"/>
                                            </p:txEl>
                                          </p:spTgt>
                                        </p:tgtEl>
                                        <p:attrNameLst>
                                          <p:attrName>style.visibility</p:attrName>
                                        </p:attrNameLst>
                                      </p:cBhvr>
                                      <p:to>
                                        <p:strVal val="visible"/>
                                      </p:to>
                                    </p:set>
                                    <p:animEffect transition="in" filter="strips(downRight)">
                                      <p:cBhvr>
                                        <p:cTn id="7" dur="1000"/>
                                        <p:tgtEl>
                                          <p:spTgt spid="4577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57730">
                                            <p:txEl>
                                              <p:pRg st="2" end="2"/>
                                            </p:txEl>
                                          </p:spTgt>
                                        </p:tgtEl>
                                        <p:attrNameLst>
                                          <p:attrName>style.visibility</p:attrName>
                                        </p:attrNameLst>
                                      </p:cBhvr>
                                      <p:to>
                                        <p:strVal val="visible"/>
                                      </p:to>
                                    </p:set>
                                    <p:animEffect transition="in" filter="strips(downRight)">
                                      <p:cBhvr>
                                        <p:cTn id="12" dur="1000"/>
                                        <p:tgtEl>
                                          <p:spTgt spid="45773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457730">
                                            <p:txEl>
                                              <p:pRg st="4" end="4"/>
                                            </p:txEl>
                                          </p:spTgt>
                                        </p:tgtEl>
                                        <p:attrNameLst>
                                          <p:attrName>style.visibility</p:attrName>
                                        </p:attrNameLst>
                                      </p:cBhvr>
                                      <p:to>
                                        <p:strVal val="visible"/>
                                      </p:to>
                                    </p:set>
                                    <p:animEffect transition="in" filter="strips(downRight)">
                                      <p:cBhvr>
                                        <p:cTn id="17" dur="1000"/>
                                        <p:tgtEl>
                                          <p:spTgt spid="45773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457730">
                                            <p:txEl>
                                              <p:pRg st="6" end="6"/>
                                            </p:txEl>
                                          </p:spTgt>
                                        </p:tgtEl>
                                        <p:attrNameLst>
                                          <p:attrName>style.visibility</p:attrName>
                                        </p:attrNameLst>
                                      </p:cBhvr>
                                      <p:to>
                                        <p:strVal val="visible"/>
                                      </p:to>
                                    </p:set>
                                    <p:animEffect transition="in" filter="strips(downRight)">
                                      <p:cBhvr>
                                        <p:cTn id="22" dur="1000"/>
                                        <p:tgtEl>
                                          <p:spTgt spid="45773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p:txBody>
          <a:bodyPr/>
          <a:lstStyle/>
          <a:p>
            <a:pPr eaLnBrk="1" hangingPunct="1">
              <a:defRPr/>
            </a:pPr>
            <a:r>
              <a:rPr lang="en-US" sz="4000" dirty="0"/>
              <a:t>Planning Factors</a:t>
            </a:r>
          </a:p>
        </p:txBody>
      </p:sp>
      <p:sp>
        <p:nvSpPr>
          <p:cNvPr id="452621" name="Text Box 13"/>
          <p:cNvSpPr txBox="1">
            <a:spLocks noChangeArrowheads="1"/>
          </p:cNvSpPr>
          <p:nvPr/>
        </p:nvSpPr>
        <p:spPr bwMode="auto">
          <a:xfrm>
            <a:off x="758825" y="1487488"/>
            <a:ext cx="7870825" cy="3379787"/>
          </a:xfrm>
          <a:prstGeom prst="rect">
            <a:avLst/>
          </a:prstGeom>
          <a:noFill/>
          <a:ln w="9525">
            <a:noFill/>
            <a:miter lim="800000"/>
            <a:headEnd/>
            <a:tailEnd/>
          </a:ln>
        </p:spPr>
        <p:txBody>
          <a:bodyPr>
            <a:spAutoFit/>
          </a:bodyPr>
          <a:lstStyle/>
          <a:p>
            <a:pPr marL="355600" indent="-355600">
              <a:lnSpc>
                <a:spcPct val="90000"/>
              </a:lnSpc>
              <a:spcBef>
                <a:spcPct val="40000"/>
              </a:spcBef>
              <a:buClr>
                <a:srgbClr val="B20019"/>
              </a:buClr>
              <a:buFont typeface="Wingdings" pitchFamily="2" charset="2"/>
              <a:buChar char="l"/>
            </a:pPr>
            <a:r>
              <a:rPr lang="en-US" sz="2400" b="1"/>
              <a:t>Safety stock for dependent demand items with lumpy demand (gross requirements) is helpful only when future gross requirements, the timing or size of scheduled receipts, and the amount of scrap that will be produced are certain</a:t>
            </a:r>
          </a:p>
          <a:p>
            <a:pPr marL="355600" indent="-355600">
              <a:lnSpc>
                <a:spcPct val="90000"/>
              </a:lnSpc>
              <a:spcBef>
                <a:spcPct val="40000"/>
              </a:spcBef>
              <a:buClr>
                <a:srgbClr val="B20019"/>
              </a:buClr>
              <a:buFont typeface="Wingdings" pitchFamily="2" charset="2"/>
              <a:buChar char="l"/>
            </a:pPr>
            <a:endParaRPr lang="en-US" sz="2400" b="1"/>
          </a:p>
          <a:p>
            <a:pPr marL="355600" indent="-355600">
              <a:lnSpc>
                <a:spcPct val="90000"/>
              </a:lnSpc>
              <a:spcBef>
                <a:spcPct val="40000"/>
              </a:spcBef>
              <a:buClr>
                <a:srgbClr val="B20019"/>
              </a:buClr>
              <a:buFont typeface="Wingdings" pitchFamily="2" charset="2"/>
              <a:buChar char="l"/>
            </a:pPr>
            <a:r>
              <a:rPr lang="en-US" sz="2400" b="1"/>
              <a:t>Safety stock is used for end items and purchased items to protect against fluctuating customer orders and unreliable suppliers</a:t>
            </a:r>
          </a:p>
        </p:txBody>
      </p:sp>
    </p:spTree>
    <p:extLst>
      <p:ext uri="{BB962C8B-B14F-4D97-AF65-F5344CB8AC3E}">
        <p14:creationId xmlns:p14="http://schemas.microsoft.com/office/powerpoint/2010/main" val="3826337467"/>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452621">
                                            <p:txEl>
                                              <p:pRg st="0" end="0"/>
                                            </p:txEl>
                                          </p:spTgt>
                                        </p:tgtEl>
                                        <p:attrNameLst>
                                          <p:attrName>style.visibility</p:attrName>
                                        </p:attrNameLst>
                                      </p:cBhvr>
                                      <p:to>
                                        <p:strVal val="visible"/>
                                      </p:to>
                                    </p:set>
                                    <p:animEffect transition="in" filter="strips(downRight)">
                                      <p:cBhvr>
                                        <p:cTn id="7" dur="1000"/>
                                        <p:tgtEl>
                                          <p:spTgt spid="4526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52621">
                                            <p:txEl>
                                              <p:pRg st="2" end="2"/>
                                            </p:txEl>
                                          </p:spTgt>
                                        </p:tgtEl>
                                        <p:attrNameLst>
                                          <p:attrName>style.visibility</p:attrName>
                                        </p:attrNameLst>
                                      </p:cBhvr>
                                      <p:to>
                                        <p:strVal val="visible"/>
                                      </p:to>
                                    </p:set>
                                    <p:animEffect transition="in" filter="strips(downRight)">
                                      <p:cBhvr>
                                        <p:cTn id="12" dur="1000"/>
                                        <p:tgtEl>
                                          <p:spTgt spid="4526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21"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p:txBody>
          <a:bodyPr/>
          <a:lstStyle/>
          <a:p>
            <a:pPr eaLnBrk="1" hangingPunct="1">
              <a:defRPr/>
            </a:pPr>
            <a:r>
              <a:rPr lang="en-US"/>
              <a:t>Planning Factors</a:t>
            </a:r>
          </a:p>
        </p:txBody>
      </p:sp>
      <p:pic>
        <p:nvPicPr>
          <p:cNvPr id="471044" name="Picture 4"/>
          <p:cNvPicPr>
            <a:picLocks noChangeAspect="1" noChangeArrowheads="1"/>
          </p:cNvPicPr>
          <p:nvPr/>
        </p:nvPicPr>
        <p:blipFill>
          <a:blip r:embed="rId2" cstate="print"/>
          <a:srcRect/>
          <a:stretch>
            <a:fillRect/>
          </a:stretch>
        </p:blipFill>
        <p:spPr bwMode="auto">
          <a:xfrm>
            <a:off x="781050" y="1897063"/>
            <a:ext cx="7924800" cy="2584450"/>
          </a:xfrm>
          <a:prstGeom prst="rect">
            <a:avLst/>
          </a:prstGeom>
          <a:noFill/>
          <a:ln w="9525">
            <a:noFill/>
            <a:miter lim="800000"/>
            <a:headEnd/>
            <a:tailEnd/>
          </a:ln>
        </p:spPr>
      </p:pic>
      <p:sp>
        <p:nvSpPr>
          <p:cNvPr id="471045" name="Rectangle 5"/>
          <p:cNvSpPr>
            <a:spLocks noChangeArrowheads="1"/>
          </p:cNvSpPr>
          <p:nvPr/>
        </p:nvSpPr>
        <p:spPr bwMode="auto">
          <a:xfrm>
            <a:off x="876300" y="5029200"/>
            <a:ext cx="6667500" cy="533400"/>
          </a:xfrm>
          <a:prstGeom prst="rect">
            <a:avLst/>
          </a:prstGeom>
          <a:noFill/>
          <a:ln w="9525">
            <a:noFill/>
            <a:miter lim="800000"/>
            <a:headEnd/>
            <a:tailEnd/>
          </a:ln>
        </p:spPr>
        <p:txBody>
          <a:bodyPr/>
          <a:lstStyle/>
          <a:p>
            <a:pPr marL="1257300" indent="-1257300">
              <a:lnSpc>
                <a:spcPct val="90000"/>
              </a:lnSpc>
              <a:spcBef>
                <a:spcPct val="40000"/>
              </a:spcBef>
              <a:buClr>
                <a:srgbClr val="B20019"/>
              </a:buClr>
              <a:buFont typeface="Wingdings" pitchFamily="2" charset="2"/>
              <a:buNone/>
            </a:pPr>
            <a:r>
              <a:rPr lang="en-US" sz="1400" b="1" dirty="0">
                <a:solidFill>
                  <a:schemeClr val="tx2"/>
                </a:solidFill>
                <a:cs typeface="Arial" charset="0"/>
              </a:rPr>
              <a:t>	Inventory Record for the Seat Subassembly Showing the Application of a Safety Stock</a:t>
            </a:r>
          </a:p>
        </p:txBody>
      </p:sp>
    </p:spTree>
    <p:extLst>
      <p:ext uri="{BB962C8B-B14F-4D97-AF65-F5344CB8AC3E}">
        <p14:creationId xmlns:p14="http://schemas.microsoft.com/office/powerpoint/2010/main" val="3557695595"/>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1000"/>
                                  </p:stCondLst>
                                  <p:childTnLst>
                                    <p:set>
                                      <p:cBhvr>
                                        <p:cTn id="6" dur="1" fill="hold">
                                          <p:stCondLst>
                                            <p:cond delay="0"/>
                                          </p:stCondLst>
                                        </p:cTn>
                                        <p:tgtEl>
                                          <p:spTgt spid="471044"/>
                                        </p:tgtEl>
                                        <p:attrNameLst>
                                          <p:attrName>style.visibility</p:attrName>
                                        </p:attrNameLst>
                                      </p:cBhvr>
                                      <p:to>
                                        <p:strVal val="visible"/>
                                      </p:to>
                                    </p:set>
                                    <p:anim calcmode="lin" valueType="num">
                                      <p:cBhvr>
                                        <p:cTn id="7" dur="1000" fill="hold"/>
                                        <p:tgtEl>
                                          <p:spTgt spid="471044"/>
                                        </p:tgtEl>
                                        <p:attrNameLst>
                                          <p:attrName>ppt_w</p:attrName>
                                        </p:attrNameLst>
                                      </p:cBhvr>
                                      <p:tavLst>
                                        <p:tav tm="0">
                                          <p:val>
                                            <p:strVal val="2/3*#ppt_w"/>
                                          </p:val>
                                        </p:tav>
                                        <p:tav tm="100000">
                                          <p:val>
                                            <p:strVal val="#ppt_w"/>
                                          </p:val>
                                        </p:tav>
                                      </p:tavLst>
                                    </p:anim>
                                    <p:anim calcmode="lin" valueType="num">
                                      <p:cBhvr>
                                        <p:cTn id="8" dur="1000" fill="hold"/>
                                        <p:tgtEl>
                                          <p:spTgt spid="471044"/>
                                        </p:tgtEl>
                                        <p:attrNameLst>
                                          <p:attrName>ppt_h</p:attrName>
                                        </p:attrNameLst>
                                      </p:cBhvr>
                                      <p:tavLst>
                                        <p:tav tm="0">
                                          <p:val>
                                            <p:strVal val="2/3*#ppt_h"/>
                                          </p:val>
                                        </p:tav>
                                        <p:tav tm="100000">
                                          <p:val>
                                            <p:strVal val="#ppt_h"/>
                                          </p:val>
                                        </p:tav>
                                      </p:tavLst>
                                    </p:anim>
                                  </p:childTnLst>
                                </p:cTn>
                              </p:par>
                            </p:childTnLst>
                          </p:cTn>
                        </p:par>
                        <p:par>
                          <p:cTn id="9" fill="hold">
                            <p:stCondLst>
                              <p:cond delay="2000"/>
                            </p:stCondLst>
                            <p:childTnLst>
                              <p:par>
                                <p:cTn id="10" presetID="18" presetClass="entr" presetSubtype="6" fill="hold" grpId="0" nodeType="afterEffect">
                                  <p:stCondLst>
                                    <p:cond delay="1000"/>
                                  </p:stCondLst>
                                  <p:childTnLst>
                                    <p:set>
                                      <p:cBhvr>
                                        <p:cTn id="11" dur="1" fill="hold">
                                          <p:stCondLst>
                                            <p:cond delay="0"/>
                                          </p:stCondLst>
                                        </p:cTn>
                                        <p:tgtEl>
                                          <p:spTgt spid="471045"/>
                                        </p:tgtEl>
                                        <p:attrNameLst>
                                          <p:attrName>style.visibility</p:attrName>
                                        </p:attrNameLst>
                                      </p:cBhvr>
                                      <p:to>
                                        <p:strVal val="visible"/>
                                      </p:to>
                                    </p:set>
                                    <p:animEffect transition="in" filter="strips(downRight)">
                                      <p:cBhvr>
                                        <p:cTn id="12" dur="1000"/>
                                        <p:tgtEl>
                                          <p:spTgt spid="471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45"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1845" name="Rectangle 5"/>
          <p:cNvSpPr>
            <a:spLocks noGrp="1" noChangeArrowheads="1"/>
          </p:cNvSpPr>
          <p:nvPr>
            <p:ph type="body" idx="1"/>
          </p:nvPr>
        </p:nvSpPr>
        <p:spPr>
          <a:xfrm>
            <a:off x="774700" y="1388169"/>
            <a:ext cx="7912100" cy="2328863"/>
          </a:xfrm>
        </p:spPr>
        <p:txBody>
          <a:bodyPr/>
          <a:lstStyle/>
          <a:p>
            <a:pPr eaLnBrk="1" hangingPunct="1"/>
            <a:r>
              <a:rPr lang="en-US" sz="2400" dirty="0"/>
              <a:t>MRP is a computerized information system to manage dependent demand inventory and schedule orders</a:t>
            </a:r>
          </a:p>
          <a:p>
            <a:pPr eaLnBrk="1" hangingPunct="1"/>
            <a:endParaRPr lang="en-US" sz="2400" dirty="0"/>
          </a:p>
          <a:p>
            <a:pPr eaLnBrk="1" hangingPunct="1"/>
            <a:r>
              <a:rPr lang="en-US" sz="2400" dirty="0"/>
              <a:t>Translates the master production schedule into requirements for all subassemblies, components, and raw materials through the MRP explosion</a:t>
            </a:r>
          </a:p>
        </p:txBody>
      </p:sp>
      <p:sp>
        <p:nvSpPr>
          <p:cNvPr id="291846" name="Rectangle 6"/>
          <p:cNvSpPr>
            <a:spLocks noGrp="1" noChangeArrowheads="1"/>
          </p:cNvSpPr>
          <p:nvPr>
            <p:ph type="title"/>
          </p:nvPr>
        </p:nvSpPr>
        <p:spPr>
          <a:xfrm>
            <a:off x="482600" y="115888"/>
            <a:ext cx="8409880" cy="922337"/>
          </a:xfrm>
        </p:spPr>
        <p:txBody>
          <a:bodyPr/>
          <a:lstStyle/>
          <a:p>
            <a:pPr eaLnBrk="1" hangingPunct="1">
              <a:defRPr/>
            </a:pPr>
            <a:r>
              <a:rPr lang="en-US" sz="4000" dirty="0"/>
              <a:t>Materials Requirements Planning </a:t>
            </a:r>
          </a:p>
        </p:txBody>
      </p:sp>
      <p:sp>
        <p:nvSpPr>
          <p:cNvPr id="291847" name="Rectangle 7"/>
          <p:cNvSpPr>
            <a:spLocks noChangeArrowheads="1"/>
          </p:cNvSpPr>
          <p:nvPr/>
        </p:nvSpPr>
        <p:spPr bwMode="auto">
          <a:xfrm>
            <a:off x="787400" y="4095080"/>
            <a:ext cx="8249096" cy="1854200"/>
          </a:xfrm>
          <a:prstGeom prst="rect">
            <a:avLst/>
          </a:prstGeom>
          <a:noFill/>
          <a:ln w="9525">
            <a:noFill/>
            <a:miter lim="800000"/>
            <a:headEnd/>
            <a:tailEnd/>
          </a:ln>
        </p:spPr>
        <p:txBody>
          <a:bodyPr/>
          <a:lstStyle/>
          <a:p>
            <a:pPr marL="342900" indent="-342900">
              <a:lnSpc>
                <a:spcPct val="90000"/>
              </a:lnSpc>
              <a:spcBef>
                <a:spcPct val="40000"/>
              </a:spcBef>
              <a:buClr>
                <a:srgbClr val="B20019"/>
              </a:buClr>
              <a:buFont typeface="Wingdings" pitchFamily="2" charset="2"/>
              <a:buChar char="l"/>
            </a:pPr>
            <a:r>
              <a:rPr lang="en-US" dirty="0"/>
              <a:t>Dependent demand</a:t>
            </a:r>
          </a:p>
          <a:p>
            <a:pPr marL="742950" lvl="1" indent="-285750">
              <a:lnSpc>
                <a:spcPct val="90000"/>
              </a:lnSpc>
              <a:spcBef>
                <a:spcPct val="40000"/>
              </a:spcBef>
              <a:buClr>
                <a:srgbClr val="B20019"/>
              </a:buClr>
              <a:buSzPct val="75000"/>
              <a:buFont typeface="Wingdings" pitchFamily="2" charset="2"/>
              <a:buChar char="u"/>
            </a:pPr>
            <a:r>
              <a:rPr lang="en-US" dirty="0"/>
              <a:t>Quantity required varies with the production plans of other items</a:t>
            </a:r>
          </a:p>
          <a:p>
            <a:pPr marL="742950" lvl="1" indent="-285750">
              <a:lnSpc>
                <a:spcPct val="90000"/>
              </a:lnSpc>
              <a:spcBef>
                <a:spcPct val="40000"/>
              </a:spcBef>
              <a:buClr>
                <a:srgbClr val="B20019"/>
              </a:buClr>
              <a:buSzPct val="75000"/>
              <a:buFont typeface="Wingdings" pitchFamily="2" charset="2"/>
              <a:buChar char="u"/>
            </a:pPr>
            <a:r>
              <a:rPr lang="en-US" dirty="0"/>
              <a:t>Component</a:t>
            </a:r>
          </a:p>
          <a:p>
            <a:pPr marL="742950" lvl="1" indent="-285750">
              <a:lnSpc>
                <a:spcPct val="90000"/>
              </a:lnSpc>
              <a:spcBef>
                <a:spcPct val="40000"/>
              </a:spcBef>
              <a:buClr>
                <a:srgbClr val="B20019"/>
              </a:buClr>
              <a:buSzPct val="75000"/>
              <a:buFont typeface="Wingdings" pitchFamily="2" charset="2"/>
              <a:buChar char="u"/>
            </a:pPr>
            <a:r>
              <a:rPr lang="en-US" dirty="0"/>
              <a:t>Parent </a:t>
            </a:r>
          </a:p>
        </p:txBody>
      </p:sp>
    </p:spTree>
    <p:extLst>
      <p:ext uri="{BB962C8B-B14F-4D97-AF65-F5344CB8AC3E}">
        <p14:creationId xmlns:p14="http://schemas.microsoft.com/office/powerpoint/2010/main" val="827483408"/>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291845">
                                            <p:txEl>
                                              <p:pRg st="0" end="0"/>
                                            </p:txEl>
                                          </p:spTgt>
                                        </p:tgtEl>
                                        <p:attrNameLst>
                                          <p:attrName>style.visibility</p:attrName>
                                        </p:attrNameLst>
                                      </p:cBhvr>
                                      <p:to>
                                        <p:strVal val="visible"/>
                                      </p:to>
                                    </p:set>
                                    <p:animEffect transition="in" filter="strips(downRight)">
                                      <p:cBhvr>
                                        <p:cTn id="7" dur="1000"/>
                                        <p:tgtEl>
                                          <p:spTgt spid="2918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91845">
                                            <p:txEl>
                                              <p:pRg st="2" end="2"/>
                                            </p:txEl>
                                          </p:spTgt>
                                        </p:tgtEl>
                                        <p:attrNameLst>
                                          <p:attrName>style.visibility</p:attrName>
                                        </p:attrNameLst>
                                      </p:cBhvr>
                                      <p:to>
                                        <p:strVal val="visible"/>
                                      </p:to>
                                    </p:set>
                                    <p:animEffect transition="in" filter="strips(downRight)">
                                      <p:cBhvr>
                                        <p:cTn id="12" dur="1000"/>
                                        <p:tgtEl>
                                          <p:spTgt spid="29184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91847"/>
                                        </p:tgtEl>
                                        <p:attrNameLst>
                                          <p:attrName>style.visibility</p:attrName>
                                        </p:attrNameLst>
                                      </p:cBhvr>
                                      <p:to>
                                        <p:strVal val="visible"/>
                                      </p:to>
                                    </p:set>
                                    <p:animEffect transition="in" filter="strips(downRight)">
                                      <p:cBhvr>
                                        <p:cTn id="17" dur="1000"/>
                                        <p:tgtEl>
                                          <p:spTgt spid="291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5" grpId="0" build="p"/>
      <p:bldP spid="291847" grpId="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8713" name="Rectangle 9"/>
          <p:cNvSpPr>
            <a:spLocks noGrp="1" noChangeArrowheads="1"/>
          </p:cNvSpPr>
          <p:nvPr>
            <p:ph type="title"/>
          </p:nvPr>
        </p:nvSpPr>
        <p:spPr/>
        <p:txBody>
          <a:bodyPr/>
          <a:lstStyle/>
          <a:p>
            <a:pPr eaLnBrk="1" hangingPunct="1">
              <a:defRPr/>
            </a:pPr>
            <a:r>
              <a:rPr lang="en-US" sz="4000" dirty="0"/>
              <a:t>MRP Explosion</a:t>
            </a:r>
          </a:p>
        </p:txBody>
      </p:sp>
      <p:sp>
        <p:nvSpPr>
          <p:cNvPr id="328714" name="Rectangle 10"/>
          <p:cNvSpPr>
            <a:spLocks noGrp="1" noChangeArrowheads="1"/>
          </p:cNvSpPr>
          <p:nvPr>
            <p:ph type="body" idx="1"/>
          </p:nvPr>
        </p:nvSpPr>
        <p:spPr>
          <a:xfrm>
            <a:off x="774700" y="1371600"/>
            <a:ext cx="7912100" cy="1579563"/>
          </a:xfrm>
        </p:spPr>
        <p:txBody>
          <a:bodyPr/>
          <a:lstStyle/>
          <a:p>
            <a:pPr eaLnBrk="1" hangingPunct="1"/>
            <a:r>
              <a:rPr lang="en-US" sz="2400"/>
              <a:t>Translates the MPS and other sources of demand into the requirements needed for all of the subassemblies, components, and raw materials the firm needs to produce parent items</a:t>
            </a:r>
          </a:p>
        </p:txBody>
      </p:sp>
      <p:sp>
        <p:nvSpPr>
          <p:cNvPr id="328715" name="Rectangle 11"/>
          <p:cNvSpPr>
            <a:spLocks noChangeArrowheads="1"/>
          </p:cNvSpPr>
          <p:nvPr/>
        </p:nvSpPr>
        <p:spPr bwMode="auto">
          <a:xfrm>
            <a:off x="774700" y="3140075"/>
            <a:ext cx="7912100" cy="2719388"/>
          </a:xfrm>
          <a:prstGeom prst="rect">
            <a:avLst/>
          </a:prstGeom>
          <a:noFill/>
          <a:ln w="9525">
            <a:noFill/>
            <a:miter lim="800000"/>
            <a:headEnd/>
            <a:tailEnd/>
          </a:ln>
        </p:spPr>
        <p:txBody>
          <a:bodyPr/>
          <a:lstStyle/>
          <a:p>
            <a:pPr marL="342900" indent="-342900">
              <a:lnSpc>
                <a:spcPct val="90000"/>
              </a:lnSpc>
              <a:spcBef>
                <a:spcPct val="40000"/>
              </a:spcBef>
              <a:buClr>
                <a:srgbClr val="B20019"/>
              </a:buClr>
              <a:buFont typeface="Wingdings" pitchFamily="2" charset="2"/>
              <a:buChar char="l"/>
            </a:pPr>
            <a:r>
              <a:rPr lang="en-US" sz="2400" dirty="0"/>
              <a:t>An item’s gross requirements are derived from three sources</a:t>
            </a:r>
          </a:p>
          <a:p>
            <a:pPr marL="742950" lvl="1" indent="-285750">
              <a:lnSpc>
                <a:spcPct val="90000"/>
              </a:lnSpc>
              <a:spcBef>
                <a:spcPct val="40000"/>
              </a:spcBef>
              <a:buClr>
                <a:srgbClr val="B20019"/>
              </a:buClr>
              <a:buSzPct val="75000"/>
              <a:buFont typeface="Wingdings" pitchFamily="2" charset="2"/>
              <a:buChar char="u"/>
            </a:pPr>
            <a:r>
              <a:rPr lang="en-US" sz="2000" dirty="0"/>
              <a:t>The MPS for immediate parents that are end items</a:t>
            </a:r>
          </a:p>
          <a:p>
            <a:pPr marL="742950" lvl="1" indent="-285750">
              <a:lnSpc>
                <a:spcPct val="90000"/>
              </a:lnSpc>
              <a:spcBef>
                <a:spcPct val="40000"/>
              </a:spcBef>
              <a:buClr>
                <a:srgbClr val="B20019"/>
              </a:buClr>
              <a:buSzPct val="75000"/>
              <a:buFont typeface="Wingdings" pitchFamily="2" charset="2"/>
              <a:buChar char="u"/>
            </a:pPr>
            <a:r>
              <a:rPr lang="en-US" sz="2000" dirty="0"/>
              <a:t>The planned order releases for parents below the MPS level</a:t>
            </a:r>
          </a:p>
          <a:p>
            <a:pPr marL="742950" lvl="1" indent="-285750">
              <a:lnSpc>
                <a:spcPct val="90000"/>
              </a:lnSpc>
              <a:spcBef>
                <a:spcPct val="40000"/>
              </a:spcBef>
              <a:buClr>
                <a:srgbClr val="B20019"/>
              </a:buClr>
              <a:buSzPct val="75000"/>
              <a:buFont typeface="Wingdings" pitchFamily="2" charset="2"/>
              <a:buChar char="u"/>
            </a:pPr>
            <a:r>
              <a:rPr lang="en-US" sz="2000" dirty="0"/>
              <a:t>Any other requirements not originating in the MPS, such as the demand for replacement parts</a:t>
            </a:r>
          </a:p>
        </p:txBody>
      </p:sp>
    </p:spTree>
    <p:extLst>
      <p:ext uri="{BB962C8B-B14F-4D97-AF65-F5344CB8AC3E}">
        <p14:creationId xmlns:p14="http://schemas.microsoft.com/office/powerpoint/2010/main" val="67536002"/>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28714"/>
                                        </p:tgtEl>
                                        <p:attrNameLst>
                                          <p:attrName>style.visibility</p:attrName>
                                        </p:attrNameLst>
                                      </p:cBhvr>
                                      <p:to>
                                        <p:strVal val="visible"/>
                                      </p:to>
                                    </p:set>
                                    <p:animEffect transition="in" filter="strips(downRight)">
                                      <p:cBhvr>
                                        <p:cTn id="7" dur="1000"/>
                                        <p:tgtEl>
                                          <p:spTgt spid="3287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28715"/>
                                        </p:tgtEl>
                                        <p:attrNameLst>
                                          <p:attrName>style.visibility</p:attrName>
                                        </p:attrNameLst>
                                      </p:cBhvr>
                                      <p:to>
                                        <p:strVal val="visible"/>
                                      </p:to>
                                    </p:set>
                                    <p:animEffect transition="in" filter="strips(downRight)">
                                      <p:cBhvr>
                                        <p:cTn id="12" dur="1000"/>
                                        <p:tgtEl>
                                          <p:spTgt spid="328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14" grpId="0"/>
      <p:bldP spid="32871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a:grpSpLocks/>
          </p:cNvGrpSpPr>
          <p:nvPr/>
        </p:nvGrpSpPr>
        <p:grpSpPr bwMode="auto">
          <a:xfrm>
            <a:off x="4313238" y="4635500"/>
            <a:ext cx="1543050" cy="1643063"/>
            <a:chOff x="2637" y="2920"/>
            <a:chExt cx="972" cy="1035"/>
          </a:xfrm>
        </p:grpSpPr>
        <p:sp>
          <p:nvSpPr>
            <p:cNvPr id="11290" name="Line 41"/>
            <p:cNvSpPr>
              <a:spLocks noChangeShapeType="1"/>
            </p:cNvSpPr>
            <p:nvPr/>
          </p:nvSpPr>
          <p:spPr bwMode="auto">
            <a:xfrm>
              <a:off x="3123" y="2920"/>
              <a:ext cx="0" cy="576"/>
            </a:xfrm>
            <a:prstGeom prst="line">
              <a:avLst/>
            </a:prstGeom>
            <a:noFill/>
            <a:ln w="38100">
              <a:solidFill>
                <a:schemeClr val="tx1"/>
              </a:solidFill>
              <a:round/>
              <a:headEnd/>
              <a:tailEnd/>
            </a:ln>
          </p:spPr>
          <p:txBody>
            <a:bodyPr tIns="108000" bIns="108000"/>
            <a:lstStyle/>
            <a:p>
              <a:endParaRPr lang="en-US"/>
            </a:p>
          </p:txBody>
        </p:sp>
        <p:sp>
          <p:nvSpPr>
            <p:cNvPr id="11291" name="Rectangle 4"/>
            <p:cNvSpPr>
              <a:spLocks noChangeArrowheads="1"/>
            </p:cNvSpPr>
            <p:nvPr/>
          </p:nvSpPr>
          <p:spPr bwMode="auto">
            <a:xfrm>
              <a:off x="2637" y="3394"/>
              <a:ext cx="972" cy="561"/>
            </a:xfrm>
            <a:prstGeom prst="rect">
              <a:avLst/>
            </a:prstGeom>
            <a:solidFill>
              <a:schemeClr val="folHlink"/>
            </a:solidFill>
            <a:ln w="12700">
              <a:solidFill>
                <a:srgbClr val="000000"/>
              </a:solidFill>
              <a:miter lim="800000"/>
              <a:headEnd/>
              <a:tailEnd/>
            </a:ln>
          </p:spPr>
          <p:txBody>
            <a:bodyPr lIns="69850" tIns="108000" rIns="69850" bIns="108000">
              <a:spAutoFit/>
            </a:bodyPr>
            <a:lstStyle/>
            <a:p>
              <a:pPr algn="ctr" defTabSz="428625" eaLnBrk="0" hangingPunct="0">
                <a:lnSpc>
                  <a:spcPct val="90000"/>
                </a:lnSpc>
              </a:pPr>
              <a:r>
                <a:rPr lang="en-US" sz="1600" b="1">
                  <a:solidFill>
                    <a:srgbClr val="000000"/>
                  </a:solidFill>
                </a:rPr>
                <a:t>J (4)</a:t>
              </a:r>
            </a:p>
            <a:p>
              <a:pPr algn="ctr" defTabSz="428625" eaLnBrk="0" hangingPunct="0">
                <a:lnSpc>
                  <a:spcPct val="90000"/>
                </a:lnSpc>
              </a:pPr>
              <a:r>
                <a:rPr lang="en-US" sz="1600" b="1">
                  <a:solidFill>
                    <a:srgbClr val="000000"/>
                  </a:solidFill>
                </a:rPr>
                <a:t>Seat-frame boards</a:t>
              </a:r>
            </a:p>
          </p:txBody>
        </p:sp>
      </p:grpSp>
      <p:sp>
        <p:nvSpPr>
          <p:cNvPr id="312353" name="Rectangle 33"/>
          <p:cNvSpPr>
            <a:spLocks noGrp="1" noChangeArrowheads="1"/>
          </p:cNvSpPr>
          <p:nvPr>
            <p:ph type="title"/>
          </p:nvPr>
        </p:nvSpPr>
        <p:spPr/>
        <p:txBody>
          <a:bodyPr/>
          <a:lstStyle/>
          <a:p>
            <a:pPr eaLnBrk="1" hangingPunct="1">
              <a:defRPr/>
            </a:pPr>
            <a:r>
              <a:rPr lang="en-US" sz="4000"/>
              <a:t>Bill of Materials</a:t>
            </a:r>
          </a:p>
        </p:txBody>
      </p:sp>
      <p:grpSp>
        <p:nvGrpSpPr>
          <p:cNvPr id="3" name="Group 56"/>
          <p:cNvGrpSpPr>
            <a:grpSpLocks/>
          </p:cNvGrpSpPr>
          <p:nvPr/>
        </p:nvGrpSpPr>
        <p:grpSpPr bwMode="auto">
          <a:xfrm>
            <a:off x="1076325" y="3492500"/>
            <a:ext cx="2752725" cy="1465263"/>
            <a:chOff x="598" y="2200"/>
            <a:chExt cx="1734" cy="923"/>
          </a:xfrm>
        </p:grpSpPr>
        <p:sp>
          <p:nvSpPr>
            <p:cNvPr id="11286" name="Freeform 36"/>
            <p:cNvSpPr>
              <a:spLocks/>
            </p:cNvSpPr>
            <p:nvPr/>
          </p:nvSpPr>
          <p:spPr bwMode="auto">
            <a:xfrm>
              <a:off x="968" y="2552"/>
              <a:ext cx="984" cy="192"/>
            </a:xfrm>
            <a:custGeom>
              <a:avLst/>
              <a:gdLst>
                <a:gd name="T0" fmla="*/ 0 w 984"/>
                <a:gd name="T1" fmla="*/ 192 h 192"/>
                <a:gd name="T2" fmla="*/ 0 w 984"/>
                <a:gd name="T3" fmla="*/ 0 h 192"/>
                <a:gd name="T4" fmla="*/ 984 w 984"/>
                <a:gd name="T5" fmla="*/ 0 h 192"/>
                <a:gd name="T6" fmla="*/ 0 60000 65536"/>
                <a:gd name="T7" fmla="*/ 0 60000 65536"/>
                <a:gd name="T8" fmla="*/ 0 60000 65536"/>
                <a:gd name="T9" fmla="*/ 0 w 984"/>
                <a:gd name="T10" fmla="*/ 0 h 192"/>
                <a:gd name="T11" fmla="*/ 984 w 984"/>
                <a:gd name="T12" fmla="*/ 192 h 192"/>
              </a:gdLst>
              <a:ahLst/>
              <a:cxnLst>
                <a:cxn ang="T6">
                  <a:pos x="T0" y="T1"/>
                </a:cxn>
                <a:cxn ang="T7">
                  <a:pos x="T2" y="T3"/>
                </a:cxn>
                <a:cxn ang="T8">
                  <a:pos x="T4" y="T5"/>
                </a:cxn>
              </a:cxnLst>
              <a:rect l="T9" t="T10" r="T11" b="T12"/>
              <a:pathLst>
                <a:path w="984" h="192">
                  <a:moveTo>
                    <a:pt x="0" y="192"/>
                  </a:moveTo>
                  <a:lnTo>
                    <a:pt x="0" y="0"/>
                  </a:lnTo>
                  <a:lnTo>
                    <a:pt x="984" y="0"/>
                  </a:lnTo>
                </a:path>
              </a:pathLst>
            </a:custGeom>
            <a:noFill/>
            <a:ln w="38100">
              <a:solidFill>
                <a:schemeClr val="tx1"/>
              </a:solidFill>
              <a:round/>
              <a:headEnd/>
              <a:tailEnd/>
            </a:ln>
          </p:spPr>
          <p:txBody>
            <a:bodyPr tIns="108000" bIns="108000"/>
            <a:lstStyle/>
            <a:p>
              <a:endParaRPr lang="en-NZ"/>
            </a:p>
          </p:txBody>
        </p:sp>
        <p:sp>
          <p:nvSpPr>
            <p:cNvPr id="11287" name="Line 38"/>
            <p:cNvSpPr>
              <a:spLocks noChangeShapeType="1"/>
            </p:cNvSpPr>
            <p:nvPr/>
          </p:nvSpPr>
          <p:spPr bwMode="auto">
            <a:xfrm>
              <a:off x="1964" y="2200"/>
              <a:ext cx="0" cy="576"/>
            </a:xfrm>
            <a:prstGeom prst="line">
              <a:avLst/>
            </a:prstGeom>
            <a:noFill/>
            <a:ln w="38100">
              <a:solidFill>
                <a:schemeClr val="tx1"/>
              </a:solidFill>
              <a:round/>
              <a:headEnd/>
              <a:tailEnd/>
            </a:ln>
          </p:spPr>
          <p:txBody>
            <a:bodyPr tIns="108000" bIns="108000"/>
            <a:lstStyle/>
            <a:p>
              <a:endParaRPr lang="en-US"/>
            </a:p>
          </p:txBody>
        </p:sp>
        <p:sp>
          <p:nvSpPr>
            <p:cNvPr id="11288" name="Rectangle 16"/>
            <p:cNvSpPr>
              <a:spLocks noChangeArrowheads="1"/>
            </p:cNvSpPr>
            <p:nvPr/>
          </p:nvSpPr>
          <p:spPr bwMode="auto">
            <a:xfrm>
              <a:off x="1596" y="2701"/>
              <a:ext cx="736" cy="422"/>
            </a:xfrm>
            <a:prstGeom prst="rect">
              <a:avLst/>
            </a:prstGeom>
            <a:solidFill>
              <a:schemeClr val="folHlink"/>
            </a:solidFill>
            <a:ln w="12700">
              <a:solidFill>
                <a:srgbClr val="000000"/>
              </a:solidFill>
              <a:miter lim="800000"/>
              <a:headEnd/>
              <a:tailEnd/>
            </a:ln>
          </p:spPr>
          <p:txBody>
            <a:bodyPr lIns="69850" tIns="108000" rIns="69850" bIns="108000">
              <a:spAutoFit/>
            </a:bodyPr>
            <a:lstStyle/>
            <a:p>
              <a:pPr algn="ctr" defTabSz="428625" eaLnBrk="0" hangingPunct="0">
                <a:lnSpc>
                  <a:spcPct val="90000"/>
                </a:lnSpc>
              </a:pPr>
              <a:r>
                <a:rPr lang="en-US" sz="1600" b="1">
                  <a:solidFill>
                    <a:srgbClr val="000000"/>
                  </a:solidFill>
                </a:rPr>
                <a:t>G (4)</a:t>
              </a:r>
            </a:p>
            <a:p>
              <a:pPr algn="ctr" defTabSz="428625" eaLnBrk="0" hangingPunct="0">
                <a:lnSpc>
                  <a:spcPct val="90000"/>
                </a:lnSpc>
              </a:pPr>
              <a:r>
                <a:rPr lang="en-US" sz="1600" b="1">
                  <a:solidFill>
                    <a:srgbClr val="000000"/>
                  </a:solidFill>
                </a:rPr>
                <a:t>Back slats</a:t>
              </a:r>
            </a:p>
          </p:txBody>
        </p:sp>
        <p:sp>
          <p:nvSpPr>
            <p:cNvPr id="11289" name="Rectangle 17"/>
            <p:cNvSpPr>
              <a:spLocks noChangeArrowheads="1"/>
            </p:cNvSpPr>
            <p:nvPr/>
          </p:nvSpPr>
          <p:spPr bwMode="auto">
            <a:xfrm>
              <a:off x="598" y="2701"/>
              <a:ext cx="736" cy="422"/>
            </a:xfrm>
            <a:prstGeom prst="rect">
              <a:avLst/>
            </a:prstGeom>
            <a:solidFill>
              <a:schemeClr val="folHlink"/>
            </a:solidFill>
            <a:ln w="12700">
              <a:solidFill>
                <a:srgbClr val="000000"/>
              </a:solidFill>
              <a:miter lim="800000"/>
              <a:headEnd/>
              <a:tailEnd/>
            </a:ln>
          </p:spPr>
          <p:txBody>
            <a:bodyPr lIns="69850" tIns="108000" rIns="69850" bIns="108000">
              <a:spAutoFit/>
            </a:bodyPr>
            <a:lstStyle/>
            <a:p>
              <a:pPr algn="ctr" defTabSz="428625" eaLnBrk="0" hangingPunct="0">
                <a:lnSpc>
                  <a:spcPct val="90000"/>
                </a:lnSpc>
              </a:pPr>
              <a:r>
                <a:rPr lang="en-US" sz="1600" b="1">
                  <a:solidFill>
                    <a:srgbClr val="000000"/>
                  </a:solidFill>
                </a:rPr>
                <a:t>F (2)</a:t>
              </a:r>
            </a:p>
            <a:p>
              <a:pPr algn="ctr" defTabSz="428625" eaLnBrk="0" hangingPunct="0">
                <a:lnSpc>
                  <a:spcPct val="90000"/>
                </a:lnSpc>
              </a:pPr>
              <a:r>
                <a:rPr lang="en-US" sz="1600" b="1">
                  <a:solidFill>
                    <a:srgbClr val="000000"/>
                  </a:solidFill>
                </a:rPr>
                <a:t>Back legs</a:t>
              </a:r>
            </a:p>
          </p:txBody>
        </p:sp>
      </p:grpSp>
      <p:grpSp>
        <p:nvGrpSpPr>
          <p:cNvPr id="4" name="Group 55"/>
          <p:cNvGrpSpPr>
            <a:grpSpLocks/>
          </p:cNvGrpSpPr>
          <p:nvPr/>
        </p:nvGrpSpPr>
        <p:grpSpPr bwMode="auto">
          <a:xfrm>
            <a:off x="4422775" y="3505200"/>
            <a:ext cx="3111500" cy="1452563"/>
            <a:chOff x="2706" y="2208"/>
            <a:chExt cx="1960" cy="915"/>
          </a:xfrm>
        </p:grpSpPr>
        <p:sp>
          <p:nvSpPr>
            <p:cNvPr id="11282" name="Freeform 37"/>
            <p:cNvSpPr>
              <a:spLocks/>
            </p:cNvSpPr>
            <p:nvPr/>
          </p:nvSpPr>
          <p:spPr bwMode="auto">
            <a:xfrm flipH="1">
              <a:off x="3120" y="2520"/>
              <a:ext cx="984" cy="192"/>
            </a:xfrm>
            <a:custGeom>
              <a:avLst/>
              <a:gdLst>
                <a:gd name="T0" fmla="*/ 0 w 984"/>
                <a:gd name="T1" fmla="*/ 192 h 192"/>
                <a:gd name="T2" fmla="*/ 0 w 984"/>
                <a:gd name="T3" fmla="*/ 0 h 192"/>
                <a:gd name="T4" fmla="*/ 984 w 984"/>
                <a:gd name="T5" fmla="*/ 0 h 192"/>
                <a:gd name="T6" fmla="*/ 0 60000 65536"/>
                <a:gd name="T7" fmla="*/ 0 60000 65536"/>
                <a:gd name="T8" fmla="*/ 0 60000 65536"/>
                <a:gd name="T9" fmla="*/ 0 w 984"/>
                <a:gd name="T10" fmla="*/ 0 h 192"/>
                <a:gd name="T11" fmla="*/ 984 w 984"/>
                <a:gd name="T12" fmla="*/ 192 h 192"/>
              </a:gdLst>
              <a:ahLst/>
              <a:cxnLst>
                <a:cxn ang="T6">
                  <a:pos x="T0" y="T1"/>
                </a:cxn>
                <a:cxn ang="T7">
                  <a:pos x="T2" y="T3"/>
                </a:cxn>
                <a:cxn ang="T8">
                  <a:pos x="T4" y="T5"/>
                </a:cxn>
              </a:cxnLst>
              <a:rect l="T9" t="T10" r="T11" b="T12"/>
              <a:pathLst>
                <a:path w="984" h="192">
                  <a:moveTo>
                    <a:pt x="0" y="192"/>
                  </a:moveTo>
                  <a:lnTo>
                    <a:pt x="0" y="0"/>
                  </a:lnTo>
                  <a:lnTo>
                    <a:pt x="984" y="0"/>
                  </a:lnTo>
                </a:path>
              </a:pathLst>
            </a:custGeom>
            <a:noFill/>
            <a:ln w="38100">
              <a:solidFill>
                <a:schemeClr val="tx1"/>
              </a:solidFill>
              <a:round/>
              <a:headEnd/>
              <a:tailEnd/>
            </a:ln>
          </p:spPr>
          <p:txBody>
            <a:bodyPr tIns="108000" bIns="108000"/>
            <a:lstStyle/>
            <a:p>
              <a:endParaRPr lang="en-NZ"/>
            </a:p>
          </p:txBody>
        </p:sp>
        <p:sp>
          <p:nvSpPr>
            <p:cNvPr id="11283" name="Line 40"/>
            <p:cNvSpPr>
              <a:spLocks noChangeShapeType="1"/>
            </p:cNvSpPr>
            <p:nvPr/>
          </p:nvSpPr>
          <p:spPr bwMode="auto">
            <a:xfrm>
              <a:off x="3123" y="2208"/>
              <a:ext cx="0" cy="576"/>
            </a:xfrm>
            <a:prstGeom prst="line">
              <a:avLst/>
            </a:prstGeom>
            <a:noFill/>
            <a:ln w="38100">
              <a:solidFill>
                <a:schemeClr val="tx1"/>
              </a:solidFill>
              <a:round/>
              <a:headEnd/>
              <a:tailEnd/>
            </a:ln>
          </p:spPr>
          <p:txBody>
            <a:bodyPr tIns="108000" bIns="108000"/>
            <a:lstStyle/>
            <a:p>
              <a:endParaRPr lang="en-US"/>
            </a:p>
          </p:txBody>
        </p:sp>
        <p:sp>
          <p:nvSpPr>
            <p:cNvPr id="11284" name="Rectangle 14"/>
            <p:cNvSpPr>
              <a:spLocks noChangeArrowheads="1"/>
            </p:cNvSpPr>
            <p:nvPr/>
          </p:nvSpPr>
          <p:spPr bwMode="auto">
            <a:xfrm>
              <a:off x="3691" y="2701"/>
              <a:ext cx="975" cy="422"/>
            </a:xfrm>
            <a:prstGeom prst="rect">
              <a:avLst/>
            </a:prstGeom>
            <a:solidFill>
              <a:schemeClr val="folHlink"/>
            </a:solidFill>
            <a:ln w="12700">
              <a:solidFill>
                <a:srgbClr val="000000"/>
              </a:solidFill>
              <a:miter lim="800000"/>
              <a:headEnd/>
              <a:tailEnd/>
            </a:ln>
          </p:spPr>
          <p:txBody>
            <a:bodyPr lIns="69850" tIns="108000" rIns="69850" bIns="108000">
              <a:spAutoFit/>
            </a:bodyPr>
            <a:lstStyle/>
            <a:p>
              <a:pPr algn="ctr" defTabSz="428625" eaLnBrk="0" hangingPunct="0">
                <a:lnSpc>
                  <a:spcPct val="90000"/>
                </a:lnSpc>
              </a:pPr>
              <a:r>
                <a:rPr lang="en-US" sz="1600" b="1">
                  <a:solidFill>
                    <a:srgbClr val="000000"/>
                  </a:solidFill>
                </a:rPr>
                <a:t>I (1)</a:t>
              </a:r>
            </a:p>
            <a:p>
              <a:pPr algn="ctr" defTabSz="428625" eaLnBrk="0" hangingPunct="0">
                <a:lnSpc>
                  <a:spcPct val="90000"/>
                </a:lnSpc>
              </a:pPr>
              <a:r>
                <a:rPr lang="en-US" sz="1600" b="1">
                  <a:solidFill>
                    <a:srgbClr val="000000"/>
                  </a:solidFill>
                </a:rPr>
                <a:t>Seat cushion</a:t>
              </a:r>
            </a:p>
          </p:txBody>
        </p:sp>
        <p:sp>
          <p:nvSpPr>
            <p:cNvPr id="11285" name="Rectangle 15"/>
            <p:cNvSpPr>
              <a:spLocks noChangeArrowheads="1"/>
            </p:cNvSpPr>
            <p:nvPr/>
          </p:nvSpPr>
          <p:spPr bwMode="auto">
            <a:xfrm>
              <a:off x="2706" y="2701"/>
              <a:ext cx="833" cy="422"/>
            </a:xfrm>
            <a:prstGeom prst="rect">
              <a:avLst/>
            </a:prstGeom>
            <a:solidFill>
              <a:schemeClr val="hlink"/>
            </a:solidFill>
            <a:ln w="12700">
              <a:solidFill>
                <a:srgbClr val="000000"/>
              </a:solidFill>
              <a:miter lim="800000"/>
              <a:headEnd/>
              <a:tailEnd/>
            </a:ln>
          </p:spPr>
          <p:txBody>
            <a:bodyPr lIns="69850" tIns="108000" rIns="69850" bIns="108000">
              <a:spAutoFit/>
            </a:bodyPr>
            <a:lstStyle/>
            <a:p>
              <a:pPr algn="ctr" defTabSz="428625" eaLnBrk="0" hangingPunct="0">
                <a:lnSpc>
                  <a:spcPct val="90000"/>
                </a:lnSpc>
              </a:pPr>
              <a:r>
                <a:rPr lang="en-US" sz="1600" b="1">
                  <a:solidFill>
                    <a:srgbClr val="000000"/>
                  </a:solidFill>
                </a:rPr>
                <a:t>H (1)</a:t>
              </a:r>
            </a:p>
            <a:p>
              <a:pPr algn="ctr" defTabSz="428625" eaLnBrk="0" hangingPunct="0">
                <a:lnSpc>
                  <a:spcPct val="90000"/>
                </a:lnSpc>
              </a:pPr>
              <a:r>
                <a:rPr lang="en-US" sz="1600" b="1">
                  <a:solidFill>
                    <a:srgbClr val="000000"/>
                  </a:solidFill>
                </a:rPr>
                <a:t>Seat frame</a:t>
              </a:r>
            </a:p>
          </p:txBody>
        </p:sp>
      </p:grpSp>
      <p:grpSp>
        <p:nvGrpSpPr>
          <p:cNvPr id="5" name="Group 54"/>
          <p:cNvGrpSpPr>
            <a:grpSpLocks/>
          </p:cNvGrpSpPr>
          <p:nvPr/>
        </p:nvGrpSpPr>
        <p:grpSpPr bwMode="auto">
          <a:xfrm>
            <a:off x="2424113" y="1905000"/>
            <a:ext cx="6059487" cy="1778000"/>
            <a:chOff x="1447" y="1200"/>
            <a:chExt cx="3817" cy="1120"/>
          </a:xfrm>
        </p:grpSpPr>
        <p:sp>
          <p:nvSpPr>
            <p:cNvPr id="11274" name="Freeform 35"/>
            <p:cNvSpPr>
              <a:spLocks/>
            </p:cNvSpPr>
            <p:nvPr/>
          </p:nvSpPr>
          <p:spPr bwMode="auto">
            <a:xfrm>
              <a:off x="1960" y="1608"/>
              <a:ext cx="2984" cy="224"/>
            </a:xfrm>
            <a:custGeom>
              <a:avLst/>
              <a:gdLst>
                <a:gd name="T0" fmla="*/ 0 w 2976"/>
                <a:gd name="T1" fmla="*/ 192 h 224"/>
                <a:gd name="T2" fmla="*/ 0 w 2976"/>
                <a:gd name="T3" fmla="*/ 0 h 224"/>
                <a:gd name="T4" fmla="*/ 2984 w 2976"/>
                <a:gd name="T5" fmla="*/ 0 h 224"/>
                <a:gd name="T6" fmla="*/ 2984 w 2976"/>
                <a:gd name="T7" fmla="*/ 224 h 224"/>
                <a:gd name="T8" fmla="*/ 0 60000 65536"/>
                <a:gd name="T9" fmla="*/ 0 60000 65536"/>
                <a:gd name="T10" fmla="*/ 0 60000 65536"/>
                <a:gd name="T11" fmla="*/ 0 60000 65536"/>
                <a:gd name="T12" fmla="*/ 0 w 2976"/>
                <a:gd name="T13" fmla="*/ 0 h 224"/>
                <a:gd name="T14" fmla="*/ 2976 w 2976"/>
                <a:gd name="T15" fmla="*/ 224 h 224"/>
              </a:gdLst>
              <a:ahLst/>
              <a:cxnLst>
                <a:cxn ang="T8">
                  <a:pos x="T0" y="T1"/>
                </a:cxn>
                <a:cxn ang="T9">
                  <a:pos x="T2" y="T3"/>
                </a:cxn>
                <a:cxn ang="T10">
                  <a:pos x="T4" y="T5"/>
                </a:cxn>
                <a:cxn ang="T11">
                  <a:pos x="T6" y="T7"/>
                </a:cxn>
              </a:cxnLst>
              <a:rect l="T12" t="T13" r="T14" b="T15"/>
              <a:pathLst>
                <a:path w="2976" h="224">
                  <a:moveTo>
                    <a:pt x="0" y="192"/>
                  </a:moveTo>
                  <a:lnTo>
                    <a:pt x="0" y="0"/>
                  </a:lnTo>
                  <a:lnTo>
                    <a:pt x="2976" y="0"/>
                  </a:lnTo>
                  <a:lnTo>
                    <a:pt x="2976" y="224"/>
                  </a:lnTo>
                </a:path>
              </a:pathLst>
            </a:custGeom>
            <a:noFill/>
            <a:ln w="38100">
              <a:solidFill>
                <a:schemeClr val="tx1"/>
              </a:solidFill>
              <a:round/>
              <a:headEnd/>
              <a:tailEnd/>
            </a:ln>
          </p:spPr>
          <p:txBody>
            <a:bodyPr tIns="108000" bIns="108000"/>
            <a:lstStyle/>
            <a:p>
              <a:endParaRPr lang="en-NZ"/>
            </a:p>
          </p:txBody>
        </p:sp>
        <p:sp>
          <p:nvSpPr>
            <p:cNvPr id="11275" name="Line 39"/>
            <p:cNvSpPr>
              <a:spLocks noChangeShapeType="1"/>
            </p:cNvSpPr>
            <p:nvPr/>
          </p:nvSpPr>
          <p:spPr bwMode="auto">
            <a:xfrm>
              <a:off x="3424" y="1200"/>
              <a:ext cx="0" cy="400"/>
            </a:xfrm>
            <a:prstGeom prst="line">
              <a:avLst/>
            </a:prstGeom>
            <a:noFill/>
            <a:ln w="38100">
              <a:solidFill>
                <a:schemeClr val="tx1"/>
              </a:solidFill>
              <a:round/>
              <a:headEnd/>
              <a:tailEnd/>
            </a:ln>
          </p:spPr>
          <p:txBody>
            <a:bodyPr tIns="108000" bIns="108000"/>
            <a:lstStyle/>
            <a:p>
              <a:endParaRPr lang="en-US"/>
            </a:p>
          </p:txBody>
        </p:sp>
        <p:sp>
          <p:nvSpPr>
            <p:cNvPr id="11276" name="Line 42"/>
            <p:cNvSpPr>
              <a:spLocks noChangeShapeType="1"/>
            </p:cNvSpPr>
            <p:nvPr/>
          </p:nvSpPr>
          <p:spPr bwMode="auto">
            <a:xfrm>
              <a:off x="3123" y="1608"/>
              <a:ext cx="0" cy="200"/>
            </a:xfrm>
            <a:prstGeom prst="line">
              <a:avLst/>
            </a:prstGeom>
            <a:noFill/>
            <a:ln w="38100">
              <a:solidFill>
                <a:schemeClr val="tx1"/>
              </a:solidFill>
              <a:round/>
              <a:headEnd/>
              <a:tailEnd/>
            </a:ln>
          </p:spPr>
          <p:txBody>
            <a:bodyPr tIns="108000" bIns="108000"/>
            <a:lstStyle/>
            <a:p>
              <a:endParaRPr lang="en-US"/>
            </a:p>
          </p:txBody>
        </p:sp>
        <p:sp>
          <p:nvSpPr>
            <p:cNvPr id="11277" name="Line 43"/>
            <p:cNvSpPr>
              <a:spLocks noChangeShapeType="1"/>
            </p:cNvSpPr>
            <p:nvPr/>
          </p:nvSpPr>
          <p:spPr bwMode="auto">
            <a:xfrm>
              <a:off x="4128" y="1608"/>
              <a:ext cx="0" cy="200"/>
            </a:xfrm>
            <a:prstGeom prst="line">
              <a:avLst/>
            </a:prstGeom>
            <a:noFill/>
            <a:ln w="38100">
              <a:solidFill>
                <a:schemeClr val="tx1"/>
              </a:solidFill>
              <a:round/>
              <a:headEnd/>
              <a:tailEnd/>
            </a:ln>
          </p:spPr>
          <p:txBody>
            <a:bodyPr tIns="108000" bIns="108000"/>
            <a:lstStyle/>
            <a:p>
              <a:endParaRPr lang="en-US"/>
            </a:p>
          </p:txBody>
        </p:sp>
        <p:sp>
          <p:nvSpPr>
            <p:cNvPr id="11278" name="Rectangle 26"/>
            <p:cNvSpPr>
              <a:spLocks noChangeArrowheads="1"/>
            </p:cNvSpPr>
            <p:nvPr/>
          </p:nvSpPr>
          <p:spPr bwMode="auto">
            <a:xfrm>
              <a:off x="2605" y="1759"/>
              <a:ext cx="1035" cy="561"/>
            </a:xfrm>
            <a:prstGeom prst="rect">
              <a:avLst/>
            </a:prstGeom>
            <a:solidFill>
              <a:schemeClr val="hlink"/>
            </a:solidFill>
            <a:ln w="12700">
              <a:solidFill>
                <a:srgbClr val="000000"/>
              </a:solidFill>
              <a:miter lim="800000"/>
              <a:headEnd/>
              <a:tailEnd/>
            </a:ln>
          </p:spPr>
          <p:txBody>
            <a:bodyPr lIns="69850" tIns="108000" rIns="69850" bIns="108000">
              <a:spAutoFit/>
            </a:bodyPr>
            <a:lstStyle/>
            <a:p>
              <a:pPr algn="ctr" defTabSz="428625" eaLnBrk="0" hangingPunct="0">
                <a:lnSpc>
                  <a:spcPct val="90000"/>
                </a:lnSpc>
              </a:pPr>
              <a:r>
                <a:rPr lang="en-US" sz="1600" b="1">
                  <a:solidFill>
                    <a:srgbClr val="000000"/>
                  </a:solidFill>
                </a:rPr>
                <a:t>C (1)</a:t>
              </a:r>
            </a:p>
            <a:p>
              <a:pPr algn="ctr" defTabSz="428625" eaLnBrk="0" hangingPunct="0">
                <a:lnSpc>
                  <a:spcPct val="90000"/>
                </a:lnSpc>
              </a:pPr>
              <a:r>
                <a:rPr lang="en-US" sz="1600" b="1">
                  <a:solidFill>
                    <a:srgbClr val="000000"/>
                  </a:solidFill>
                </a:rPr>
                <a:t>Seat</a:t>
              </a:r>
            </a:p>
            <a:p>
              <a:pPr algn="ctr" defTabSz="428625" eaLnBrk="0" hangingPunct="0">
                <a:lnSpc>
                  <a:spcPct val="90000"/>
                </a:lnSpc>
              </a:pPr>
              <a:r>
                <a:rPr lang="en-US" sz="1600" b="1">
                  <a:solidFill>
                    <a:srgbClr val="000000"/>
                  </a:solidFill>
                </a:rPr>
                <a:t>subassembly</a:t>
              </a:r>
            </a:p>
          </p:txBody>
        </p:sp>
        <p:sp>
          <p:nvSpPr>
            <p:cNvPr id="11279" name="Rectangle 27"/>
            <p:cNvSpPr>
              <a:spLocks noChangeArrowheads="1"/>
            </p:cNvSpPr>
            <p:nvPr/>
          </p:nvSpPr>
          <p:spPr bwMode="auto">
            <a:xfrm>
              <a:off x="3771" y="1759"/>
              <a:ext cx="718" cy="561"/>
            </a:xfrm>
            <a:prstGeom prst="rect">
              <a:avLst/>
            </a:prstGeom>
            <a:solidFill>
              <a:schemeClr val="folHlink"/>
            </a:solidFill>
            <a:ln w="12700">
              <a:solidFill>
                <a:srgbClr val="000000"/>
              </a:solidFill>
              <a:miter lim="800000"/>
              <a:headEnd/>
              <a:tailEnd/>
            </a:ln>
          </p:spPr>
          <p:txBody>
            <a:bodyPr lIns="69850" tIns="108000" rIns="69850" bIns="108000">
              <a:spAutoFit/>
            </a:bodyPr>
            <a:lstStyle/>
            <a:p>
              <a:pPr algn="ctr" defTabSz="428625" eaLnBrk="0" hangingPunct="0">
                <a:lnSpc>
                  <a:spcPct val="90000"/>
                </a:lnSpc>
              </a:pPr>
              <a:r>
                <a:rPr lang="en-US" sz="1600" b="1">
                  <a:solidFill>
                    <a:srgbClr val="000000"/>
                  </a:solidFill>
                </a:rPr>
                <a:t>D (2)</a:t>
              </a:r>
            </a:p>
            <a:p>
              <a:pPr algn="ctr" defTabSz="428625" eaLnBrk="0" hangingPunct="0">
                <a:lnSpc>
                  <a:spcPct val="90000"/>
                </a:lnSpc>
              </a:pPr>
              <a:r>
                <a:rPr lang="en-US" sz="1600" b="1">
                  <a:solidFill>
                    <a:srgbClr val="000000"/>
                  </a:solidFill>
                </a:rPr>
                <a:t>Front </a:t>
              </a:r>
            </a:p>
            <a:p>
              <a:pPr algn="ctr" defTabSz="428625" eaLnBrk="0" hangingPunct="0">
                <a:lnSpc>
                  <a:spcPct val="90000"/>
                </a:lnSpc>
              </a:pPr>
              <a:r>
                <a:rPr lang="en-US" sz="1600" b="1">
                  <a:solidFill>
                    <a:srgbClr val="000000"/>
                  </a:solidFill>
                </a:rPr>
                <a:t>legs</a:t>
              </a:r>
            </a:p>
          </p:txBody>
        </p:sp>
        <p:sp>
          <p:nvSpPr>
            <p:cNvPr id="11280" name="Rectangle 28"/>
            <p:cNvSpPr>
              <a:spLocks noChangeArrowheads="1"/>
            </p:cNvSpPr>
            <p:nvPr/>
          </p:nvSpPr>
          <p:spPr bwMode="auto">
            <a:xfrm>
              <a:off x="1447" y="1759"/>
              <a:ext cx="1019" cy="561"/>
            </a:xfrm>
            <a:prstGeom prst="rect">
              <a:avLst/>
            </a:prstGeom>
            <a:solidFill>
              <a:schemeClr val="hlink"/>
            </a:solidFill>
            <a:ln w="12700">
              <a:solidFill>
                <a:srgbClr val="000000"/>
              </a:solidFill>
              <a:miter lim="800000"/>
              <a:headEnd/>
              <a:tailEnd/>
            </a:ln>
          </p:spPr>
          <p:txBody>
            <a:bodyPr lIns="69850" tIns="108000" rIns="69850" bIns="108000">
              <a:spAutoFit/>
            </a:bodyPr>
            <a:lstStyle/>
            <a:p>
              <a:pPr algn="ctr" defTabSz="428625" eaLnBrk="0" hangingPunct="0">
                <a:lnSpc>
                  <a:spcPct val="90000"/>
                </a:lnSpc>
              </a:pPr>
              <a:r>
                <a:rPr lang="en-US" sz="1600" b="1">
                  <a:solidFill>
                    <a:srgbClr val="000000"/>
                  </a:solidFill>
                </a:rPr>
                <a:t>B (1)</a:t>
              </a:r>
            </a:p>
            <a:p>
              <a:pPr algn="ctr" defTabSz="428625" eaLnBrk="0" hangingPunct="0">
                <a:lnSpc>
                  <a:spcPct val="90000"/>
                </a:lnSpc>
              </a:pPr>
              <a:r>
                <a:rPr lang="en-US" sz="1600" b="1">
                  <a:solidFill>
                    <a:srgbClr val="000000"/>
                  </a:solidFill>
                </a:rPr>
                <a:t>Ladder-back</a:t>
              </a:r>
            </a:p>
            <a:p>
              <a:pPr algn="ctr" defTabSz="428625" eaLnBrk="0" hangingPunct="0">
                <a:lnSpc>
                  <a:spcPct val="90000"/>
                </a:lnSpc>
              </a:pPr>
              <a:r>
                <a:rPr lang="en-US" sz="1600" b="1">
                  <a:solidFill>
                    <a:srgbClr val="000000"/>
                  </a:solidFill>
                </a:rPr>
                <a:t>subassembly</a:t>
              </a:r>
            </a:p>
          </p:txBody>
        </p:sp>
        <p:sp>
          <p:nvSpPr>
            <p:cNvPr id="11281" name="Rectangle 29"/>
            <p:cNvSpPr>
              <a:spLocks noChangeArrowheads="1"/>
            </p:cNvSpPr>
            <p:nvPr/>
          </p:nvSpPr>
          <p:spPr bwMode="auto">
            <a:xfrm>
              <a:off x="4621" y="1759"/>
              <a:ext cx="643" cy="561"/>
            </a:xfrm>
            <a:prstGeom prst="rect">
              <a:avLst/>
            </a:prstGeom>
            <a:solidFill>
              <a:schemeClr val="folHlink"/>
            </a:solidFill>
            <a:ln w="12700">
              <a:solidFill>
                <a:srgbClr val="000000"/>
              </a:solidFill>
              <a:miter lim="800000"/>
              <a:headEnd/>
              <a:tailEnd/>
            </a:ln>
          </p:spPr>
          <p:txBody>
            <a:bodyPr wrap="none" lIns="69850" tIns="108000" rIns="69850" bIns="108000">
              <a:spAutoFit/>
            </a:bodyPr>
            <a:lstStyle/>
            <a:p>
              <a:pPr algn="ctr" defTabSz="428625" eaLnBrk="0" hangingPunct="0">
                <a:lnSpc>
                  <a:spcPct val="90000"/>
                </a:lnSpc>
              </a:pPr>
              <a:r>
                <a:rPr lang="en-US" sz="1600" b="1">
                  <a:solidFill>
                    <a:srgbClr val="000000"/>
                  </a:solidFill>
                </a:rPr>
                <a:t>E (4)</a:t>
              </a:r>
            </a:p>
            <a:p>
              <a:pPr algn="ctr" defTabSz="428625" eaLnBrk="0" hangingPunct="0">
                <a:lnSpc>
                  <a:spcPct val="90000"/>
                </a:lnSpc>
              </a:pPr>
              <a:r>
                <a:rPr lang="en-US" sz="1600" b="1">
                  <a:solidFill>
                    <a:srgbClr val="000000"/>
                  </a:solidFill>
                </a:rPr>
                <a:t>Leg</a:t>
              </a:r>
            </a:p>
            <a:p>
              <a:pPr algn="ctr" defTabSz="428625" eaLnBrk="0" hangingPunct="0">
                <a:lnSpc>
                  <a:spcPct val="90000"/>
                </a:lnSpc>
              </a:pPr>
              <a:r>
                <a:rPr lang="en-US" sz="1600" b="1">
                  <a:solidFill>
                    <a:srgbClr val="000000"/>
                  </a:solidFill>
                </a:rPr>
                <a:t>supports</a:t>
              </a:r>
            </a:p>
          </p:txBody>
        </p:sp>
      </p:grpSp>
      <p:sp>
        <p:nvSpPr>
          <p:cNvPr id="312350" name="Rectangle 30"/>
          <p:cNvSpPr>
            <a:spLocks noChangeArrowheads="1"/>
          </p:cNvSpPr>
          <p:nvPr/>
        </p:nvSpPr>
        <p:spPr bwMode="auto">
          <a:xfrm>
            <a:off x="4732338" y="1323975"/>
            <a:ext cx="1630362" cy="890588"/>
          </a:xfrm>
          <a:prstGeom prst="rect">
            <a:avLst/>
          </a:prstGeom>
          <a:solidFill>
            <a:schemeClr val="accent2"/>
          </a:solidFill>
          <a:ln w="12700">
            <a:solidFill>
              <a:srgbClr val="000000"/>
            </a:solidFill>
            <a:miter lim="800000"/>
            <a:headEnd/>
            <a:tailEnd/>
          </a:ln>
          <a:effectLst/>
        </p:spPr>
        <p:txBody>
          <a:bodyPr lIns="69850" tIns="108000" rIns="69850" bIns="108000">
            <a:spAutoFit/>
          </a:bodyPr>
          <a:lstStyle/>
          <a:p>
            <a:pPr algn="ctr" defTabSz="428625" eaLnBrk="0" hangingPunct="0">
              <a:lnSpc>
                <a:spcPct val="90000"/>
              </a:lnSpc>
              <a:defRPr/>
            </a:pPr>
            <a:r>
              <a:rPr lang="en-US" sz="1600" b="1">
                <a:solidFill>
                  <a:srgbClr val="000000"/>
                </a:solidFill>
              </a:rPr>
              <a:t>A</a:t>
            </a:r>
          </a:p>
          <a:p>
            <a:pPr algn="ctr" defTabSz="428625" eaLnBrk="0" hangingPunct="0">
              <a:lnSpc>
                <a:spcPct val="90000"/>
              </a:lnSpc>
              <a:defRPr/>
            </a:pPr>
            <a:r>
              <a:rPr lang="en-US" sz="1600" b="1">
                <a:solidFill>
                  <a:srgbClr val="000000"/>
                </a:solidFill>
              </a:rPr>
              <a:t>Ladder-back</a:t>
            </a:r>
          </a:p>
          <a:p>
            <a:pPr algn="ctr" defTabSz="428625" eaLnBrk="0" hangingPunct="0">
              <a:lnSpc>
                <a:spcPct val="90000"/>
              </a:lnSpc>
              <a:defRPr/>
            </a:pPr>
            <a:r>
              <a:rPr lang="en-US" sz="1600" b="1">
                <a:solidFill>
                  <a:srgbClr val="000000"/>
                </a:solidFill>
              </a:rPr>
              <a:t>chair</a:t>
            </a:r>
            <a:endParaRPr lang="en-US" sz="1400" b="1">
              <a:solidFill>
                <a:srgbClr val="000000"/>
              </a:solidFill>
              <a:effectLst>
                <a:outerShdw blurRad="38100" dist="38100" dir="2700000" algn="tl">
                  <a:srgbClr val="FFFFFF"/>
                </a:outerShdw>
              </a:effectLst>
            </a:endParaRPr>
          </a:p>
        </p:txBody>
      </p:sp>
      <p:sp>
        <p:nvSpPr>
          <p:cNvPr id="312378" name="Rectangle 58"/>
          <p:cNvSpPr>
            <a:spLocks noChangeArrowheads="1"/>
          </p:cNvSpPr>
          <p:nvPr/>
        </p:nvSpPr>
        <p:spPr bwMode="auto">
          <a:xfrm>
            <a:off x="762000" y="5842000"/>
            <a:ext cx="2946400" cy="469900"/>
          </a:xfrm>
          <a:prstGeom prst="rect">
            <a:avLst/>
          </a:prstGeom>
          <a:noFill/>
          <a:ln w="9525">
            <a:noFill/>
            <a:miter lim="800000"/>
            <a:headEnd/>
            <a:tailEnd/>
          </a:ln>
        </p:spPr>
        <p:txBody>
          <a:bodyPr/>
          <a:lstStyle/>
          <a:p>
            <a:pPr marL="1168400" indent="-1168400">
              <a:lnSpc>
                <a:spcPct val="90000"/>
              </a:lnSpc>
              <a:spcBef>
                <a:spcPct val="40000"/>
              </a:spcBef>
              <a:buClr>
                <a:srgbClr val="B20019"/>
              </a:buClr>
              <a:buFont typeface="Wingdings" pitchFamily="2" charset="2"/>
              <a:buNone/>
            </a:pPr>
            <a:r>
              <a:rPr lang="en-US" sz="1400" b="1" dirty="0">
                <a:solidFill>
                  <a:schemeClr val="tx2"/>
                </a:solidFill>
                <a:cs typeface="Arial" charset="0"/>
              </a:rPr>
              <a:t>	BOM for a </a:t>
            </a:r>
            <a:br>
              <a:rPr lang="en-US" sz="1400" b="1" dirty="0">
                <a:solidFill>
                  <a:schemeClr val="tx2"/>
                </a:solidFill>
                <a:cs typeface="Arial" charset="0"/>
              </a:rPr>
            </a:br>
            <a:r>
              <a:rPr lang="en-US" sz="1400" b="1" dirty="0">
                <a:solidFill>
                  <a:schemeClr val="tx2"/>
                </a:solidFill>
                <a:cs typeface="Arial" charset="0"/>
              </a:rPr>
              <a:t>Ladder-Back Chair</a:t>
            </a:r>
          </a:p>
        </p:txBody>
      </p:sp>
    </p:spTree>
    <p:extLst>
      <p:ext uri="{BB962C8B-B14F-4D97-AF65-F5344CB8AC3E}">
        <p14:creationId xmlns:p14="http://schemas.microsoft.com/office/powerpoint/2010/main" val="1293272387"/>
      </p:ext>
    </p:extLst>
  </p:cSld>
  <p:clrMapOvr>
    <a:masterClrMapping/>
  </p:clrMapOvr>
  <p:transition spd="med">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12350"/>
                                        </p:tgtEl>
                                        <p:attrNameLst>
                                          <p:attrName>style.visibility</p:attrName>
                                        </p:attrNameLst>
                                      </p:cBhvr>
                                      <p:to>
                                        <p:strVal val="visible"/>
                                      </p:to>
                                    </p:set>
                                    <p:animEffect transition="in" filter="wipe(up)">
                                      <p:cBhvr>
                                        <p:cTn id="7" dur="1000"/>
                                        <p:tgtEl>
                                          <p:spTgt spid="3123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up)">
                                      <p:cBhvr>
                                        <p:cTn id="27" dur="1000"/>
                                        <p:tgtEl>
                                          <p:spTgt spid="2"/>
                                        </p:tgtEl>
                                      </p:cBhvr>
                                    </p:animEffect>
                                  </p:childTnLst>
                                </p:cTn>
                              </p:par>
                            </p:childTnLst>
                          </p:cTn>
                        </p:par>
                        <p:par>
                          <p:cTn id="28" fill="hold">
                            <p:stCondLst>
                              <p:cond delay="1000"/>
                            </p:stCondLst>
                            <p:childTnLst>
                              <p:par>
                                <p:cTn id="29" presetID="18" presetClass="entr" presetSubtype="6" fill="hold" grpId="0" nodeType="afterEffect">
                                  <p:stCondLst>
                                    <p:cond delay="1000"/>
                                  </p:stCondLst>
                                  <p:childTnLst>
                                    <p:set>
                                      <p:cBhvr>
                                        <p:cTn id="30" dur="1" fill="hold">
                                          <p:stCondLst>
                                            <p:cond delay="0"/>
                                          </p:stCondLst>
                                        </p:cTn>
                                        <p:tgtEl>
                                          <p:spTgt spid="312378"/>
                                        </p:tgtEl>
                                        <p:attrNameLst>
                                          <p:attrName>style.visibility</p:attrName>
                                        </p:attrNameLst>
                                      </p:cBhvr>
                                      <p:to>
                                        <p:strVal val="visible"/>
                                      </p:to>
                                    </p:set>
                                    <p:animEffect transition="in" filter="strips(downRight)">
                                      <p:cBhvr>
                                        <p:cTn id="31" dur="1000"/>
                                        <p:tgtEl>
                                          <p:spTgt spid="312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50" grpId="0" animBg="1"/>
      <p:bldP spid="31237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9" name="Rectangle 7"/>
          <p:cNvSpPr>
            <a:spLocks noGrp="1" noChangeArrowheads="1"/>
          </p:cNvSpPr>
          <p:nvPr>
            <p:ph type="title"/>
          </p:nvPr>
        </p:nvSpPr>
        <p:spPr/>
        <p:txBody>
          <a:bodyPr/>
          <a:lstStyle/>
          <a:p>
            <a:pPr eaLnBrk="1" hangingPunct="1">
              <a:defRPr/>
            </a:pPr>
            <a:r>
              <a:rPr lang="en-US" sz="4000" dirty="0"/>
              <a:t>MRP Explosion</a:t>
            </a:r>
          </a:p>
        </p:txBody>
      </p:sp>
      <p:grpSp>
        <p:nvGrpSpPr>
          <p:cNvPr id="2" name="Group 24"/>
          <p:cNvGrpSpPr>
            <a:grpSpLocks/>
          </p:cNvGrpSpPr>
          <p:nvPr/>
        </p:nvGrpSpPr>
        <p:grpSpPr bwMode="auto">
          <a:xfrm>
            <a:off x="1530350" y="4203700"/>
            <a:ext cx="2235200" cy="1828800"/>
            <a:chOff x="964" y="2648"/>
            <a:chExt cx="1408" cy="1152"/>
          </a:xfrm>
        </p:grpSpPr>
        <p:sp>
          <p:nvSpPr>
            <p:cNvPr id="50194" name="Line 23"/>
            <p:cNvSpPr>
              <a:spLocks noChangeShapeType="1"/>
            </p:cNvSpPr>
            <p:nvPr/>
          </p:nvSpPr>
          <p:spPr bwMode="auto">
            <a:xfrm>
              <a:off x="1668" y="2648"/>
              <a:ext cx="0" cy="592"/>
            </a:xfrm>
            <a:prstGeom prst="line">
              <a:avLst/>
            </a:prstGeom>
            <a:noFill/>
            <a:ln w="38100">
              <a:solidFill>
                <a:schemeClr val="tx1"/>
              </a:solidFill>
              <a:round/>
              <a:headEnd/>
              <a:tailEnd/>
            </a:ln>
          </p:spPr>
          <p:txBody>
            <a:bodyPr/>
            <a:lstStyle/>
            <a:p>
              <a:endParaRPr lang="en-US"/>
            </a:p>
          </p:txBody>
        </p:sp>
        <p:grpSp>
          <p:nvGrpSpPr>
            <p:cNvPr id="50195" name="Group 18"/>
            <p:cNvGrpSpPr>
              <a:grpSpLocks/>
            </p:cNvGrpSpPr>
            <p:nvPr/>
          </p:nvGrpSpPr>
          <p:grpSpPr bwMode="auto">
            <a:xfrm>
              <a:off x="964" y="3144"/>
              <a:ext cx="1408" cy="656"/>
              <a:chOff x="712" y="2792"/>
              <a:chExt cx="1408" cy="656"/>
            </a:xfrm>
          </p:grpSpPr>
          <p:sp>
            <p:nvSpPr>
              <p:cNvPr id="50196" name="Rectangle 14"/>
              <p:cNvSpPr>
                <a:spLocks noChangeArrowheads="1"/>
              </p:cNvSpPr>
              <p:nvPr/>
            </p:nvSpPr>
            <p:spPr bwMode="auto">
              <a:xfrm>
                <a:off x="712" y="2792"/>
                <a:ext cx="1408" cy="656"/>
              </a:xfrm>
              <a:prstGeom prst="rect">
                <a:avLst/>
              </a:prstGeom>
              <a:solidFill>
                <a:schemeClr val="accent2"/>
              </a:solidFill>
              <a:ln w="9525">
                <a:solidFill>
                  <a:schemeClr val="tx1"/>
                </a:solidFill>
                <a:miter lim="800000"/>
                <a:headEnd/>
                <a:tailEnd/>
              </a:ln>
            </p:spPr>
            <p:txBody>
              <a:bodyPr wrap="none" anchor="ctr"/>
              <a:lstStyle/>
              <a:p>
                <a:endParaRPr lang="en-NZ"/>
              </a:p>
            </p:txBody>
          </p:sp>
          <p:sp>
            <p:nvSpPr>
              <p:cNvPr id="50197" name="Text Box 10"/>
              <p:cNvSpPr txBox="1">
                <a:spLocks noChangeArrowheads="1"/>
              </p:cNvSpPr>
              <p:nvPr/>
            </p:nvSpPr>
            <p:spPr bwMode="auto">
              <a:xfrm>
                <a:off x="941" y="2857"/>
                <a:ext cx="950" cy="582"/>
              </a:xfrm>
              <a:prstGeom prst="rect">
                <a:avLst/>
              </a:prstGeom>
              <a:noFill/>
              <a:ln w="9525">
                <a:noFill/>
                <a:miter lim="800000"/>
                <a:headEnd/>
                <a:tailEnd/>
              </a:ln>
            </p:spPr>
            <p:txBody>
              <a:bodyPr wrap="none">
                <a:spAutoFit/>
              </a:bodyPr>
              <a:lstStyle/>
              <a:p>
                <a:pPr algn="ctr">
                  <a:lnSpc>
                    <a:spcPct val="90000"/>
                  </a:lnSpc>
                </a:pPr>
                <a:r>
                  <a:rPr lang="en-US" sz="2000" b="1" dirty="0"/>
                  <a:t>J(4)</a:t>
                </a:r>
              </a:p>
              <a:p>
                <a:pPr algn="ctr">
                  <a:lnSpc>
                    <a:spcPct val="90000"/>
                  </a:lnSpc>
                </a:pPr>
                <a:r>
                  <a:rPr lang="en-US" sz="2000" b="1" dirty="0"/>
                  <a:t>Seat-frame</a:t>
                </a:r>
                <a:br>
                  <a:rPr lang="en-US" sz="2000" b="1" dirty="0"/>
                </a:br>
                <a:r>
                  <a:rPr lang="en-US" sz="2000" b="1" dirty="0"/>
                  <a:t>boards</a:t>
                </a:r>
              </a:p>
            </p:txBody>
          </p:sp>
        </p:grpSp>
      </p:grpSp>
      <p:grpSp>
        <p:nvGrpSpPr>
          <p:cNvPr id="4" name="Group 25"/>
          <p:cNvGrpSpPr>
            <a:grpSpLocks/>
          </p:cNvGrpSpPr>
          <p:nvPr/>
        </p:nvGrpSpPr>
        <p:grpSpPr bwMode="auto">
          <a:xfrm>
            <a:off x="1530350" y="1574800"/>
            <a:ext cx="5619750" cy="2749550"/>
            <a:chOff x="964" y="992"/>
            <a:chExt cx="3540" cy="1732"/>
          </a:xfrm>
        </p:grpSpPr>
        <p:sp>
          <p:nvSpPr>
            <p:cNvPr id="50183" name="Line 20"/>
            <p:cNvSpPr>
              <a:spLocks noChangeShapeType="1"/>
            </p:cNvSpPr>
            <p:nvPr/>
          </p:nvSpPr>
          <p:spPr bwMode="auto">
            <a:xfrm>
              <a:off x="1668" y="1608"/>
              <a:ext cx="0" cy="592"/>
            </a:xfrm>
            <a:prstGeom prst="line">
              <a:avLst/>
            </a:prstGeom>
            <a:noFill/>
            <a:ln w="38100">
              <a:solidFill>
                <a:schemeClr val="tx1"/>
              </a:solidFill>
              <a:round/>
              <a:headEnd/>
              <a:tailEnd/>
            </a:ln>
          </p:spPr>
          <p:txBody>
            <a:bodyPr/>
            <a:lstStyle/>
            <a:p>
              <a:endParaRPr lang="en-US"/>
            </a:p>
          </p:txBody>
        </p:sp>
        <p:grpSp>
          <p:nvGrpSpPr>
            <p:cNvPr id="50184" name="Group 16"/>
            <p:cNvGrpSpPr>
              <a:grpSpLocks/>
            </p:cNvGrpSpPr>
            <p:nvPr/>
          </p:nvGrpSpPr>
          <p:grpSpPr bwMode="auto">
            <a:xfrm>
              <a:off x="964" y="992"/>
              <a:ext cx="1408" cy="656"/>
              <a:chOff x="1400" y="1176"/>
              <a:chExt cx="1408" cy="656"/>
            </a:xfrm>
          </p:grpSpPr>
          <p:sp>
            <p:nvSpPr>
              <p:cNvPr id="50192" name="Rectangle 12"/>
              <p:cNvSpPr>
                <a:spLocks noChangeArrowheads="1"/>
              </p:cNvSpPr>
              <p:nvPr/>
            </p:nvSpPr>
            <p:spPr bwMode="auto">
              <a:xfrm>
                <a:off x="1400" y="1176"/>
                <a:ext cx="1408" cy="656"/>
              </a:xfrm>
              <a:prstGeom prst="rect">
                <a:avLst/>
              </a:prstGeom>
              <a:solidFill>
                <a:schemeClr val="accent2"/>
              </a:solidFill>
              <a:ln w="9525">
                <a:solidFill>
                  <a:schemeClr val="tx1"/>
                </a:solidFill>
                <a:miter lim="800000"/>
                <a:headEnd/>
                <a:tailEnd/>
              </a:ln>
            </p:spPr>
            <p:txBody>
              <a:bodyPr wrap="none" anchor="ctr"/>
              <a:lstStyle/>
              <a:p>
                <a:endParaRPr lang="en-NZ"/>
              </a:p>
            </p:txBody>
          </p:sp>
          <p:sp>
            <p:nvSpPr>
              <p:cNvPr id="50193" name="Text Box 8"/>
              <p:cNvSpPr txBox="1">
                <a:spLocks noChangeArrowheads="1"/>
              </p:cNvSpPr>
              <p:nvPr/>
            </p:nvSpPr>
            <p:spPr bwMode="auto">
              <a:xfrm>
                <a:off x="1534" y="1241"/>
                <a:ext cx="1140" cy="582"/>
              </a:xfrm>
              <a:prstGeom prst="rect">
                <a:avLst/>
              </a:prstGeom>
              <a:noFill/>
              <a:ln w="9525">
                <a:noFill/>
                <a:miter lim="800000"/>
                <a:headEnd/>
                <a:tailEnd/>
              </a:ln>
            </p:spPr>
            <p:txBody>
              <a:bodyPr wrap="none">
                <a:spAutoFit/>
              </a:bodyPr>
              <a:lstStyle/>
              <a:p>
                <a:pPr algn="ctr">
                  <a:lnSpc>
                    <a:spcPct val="90000"/>
                  </a:lnSpc>
                </a:pPr>
                <a:r>
                  <a:rPr lang="en-US" sz="2000" b="1" dirty="0"/>
                  <a:t>C(1)</a:t>
                </a:r>
              </a:p>
              <a:p>
                <a:pPr algn="ctr">
                  <a:lnSpc>
                    <a:spcPct val="90000"/>
                  </a:lnSpc>
                </a:pPr>
                <a:r>
                  <a:rPr lang="en-US" sz="2000" b="1" dirty="0"/>
                  <a:t>Seat</a:t>
                </a:r>
                <a:br>
                  <a:rPr lang="en-US" sz="2000" b="1" dirty="0"/>
                </a:br>
                <a:r>
                  <a:rPr lang="en-US" sz="2000" b="1" dirty="0"/>
                  <a:t>subassembly</a:t>
                </a:r>
              </a:p>
            </p:txBody>
          </p:sp>
        </p:grpSp>
        <p:grpSp>
          <p:nvGrpSpPr>
            <p:cNvPr id="50185" name="Group 22"/>
            <p:cNvGrpSpPr>
              <a:grpSpLocks/>
            </p:cNvGrpSpPr>
            <p:nvPr/>
          </p:nvGrpSpPr>
          <p:grpSpPr bwMode="auto">
            <a:xfrm>
              <a:off x="964" y="1864"/>
              <a:ext cx="3540" cy="860"/>
              <a:chOff x="964" y="1864"/>
              <a:chExt cx="3540" cy="860"/>
            </a:xfrm>
          </p:grpSpPr>
          <p:sp>
            <p:nvSpPr>
              <p:cNvPr id="50186" name="Freeform 21"/>
              <p:cNvSpPr>
                <a:spLocks/>
              </p:cNvSpPr>
              <p:nvPr/>
            </p:nvSpPr>
            <p:spPr bwMode="auto">
              <a:xfrm>
                <a:off x="1672" y="1864"/>
                <a:ext cx="2128" cy="264"/>
              </a:xfrm>
              <a:custGeom>
                <a:avLst/>
                <a:gdLst>
                  <a:gd name="T0" fmla="*/ 0 w 2112"/>
                  <a:gd name="T1" fmla="*/ 0 h 264"/>
                  <a:gd name="T2" fmla="*/ 2128 w 2112"/>
                  <a:gd name="T3" fmla="*/ 0 h 264"/>
                  <a:gd name="T4" fmla="*/ 2128 w 2112"/>
                  <a:gd name="T5" fmla="*/ 264 h 264"/>
                  <a:gd name="T6" fmla="*/ 0 60000 65536"/>
                  <a:gd name="T7" fmla="*/ 0 60000 65536"/>
                  <a:gd name="T8" fmla="*/ 0 60000 65536"/>
                  <a:gd name="T9" fmla="*/ 0 w 2112"/>
                  <a:gd name="T10" fmla="*/ 0 h 264"/>
                  <a:gd name="T11" fmla="*/ 2112 w 2112"/>
                  <a:gd name="T12" fmla="*/ 264 h 264"/>
                </a:gdLst>
                <a:ahLst/>
                <a:cxnLst>
                  <a:cxn ang="T6">
                    <a:pos x="T0" y="T1"/>
                  </a:cxn>
                  <a:cxn ang="T7">
                    <a:pos x="T2" y="T3"/>
                  </a:cxn>
                  <a:cxn ang="T8">
                    <a:pos x="T4" y="T5"/>
                  </a:cxn>
                </a:cxnLst>
                <a:rect l="T9" t="T10" r="T11" b="T12"/>
                <a:pathLst>
                  <a:path w="2112" h="264">
                    <a:moveTo>
                      <a:pt x="0" y="0"/>
                    </a:moveTo>
                    <a:lnTo>
                      <a:pt x="2112" y="0"/>
                    </a:lnTo>
                    <a:lnTo>
                      <a:pt x="2112" y="264"/>
                    </a:lnTo>
                  </a:path>
                </a:pathLst>
              </a:custGeom>
              <a:noFill/>
              <a:ln w="38100">
                <a:solidFill>
                  <a:schemeClr val="tx1"/>
                </a:solidFill>
                <a:round/>
                <a:headEnd/>
                <a:tailEnd/>
              </a:ln>
            </p:spPr>
            <p:txBody>
              <a:bodyPr/>
              <a:lstStyle/>
              <a:p>
                <a:endParaRPr lang="en-NZ"/>
              </a:p>
            </p:txBody>
          </p:sp>
          <p:grpSp>
            <p:nvGrpSpPr>
              <p:cNvPr id="50187" name="Group 17"/>
              <p:cNvGrpSpPr>
                <a:grpSpLocks/>
              </p:cNvGrpSpPr>
              <p:nvPr/>
            </p:nvGrpSpPr>
            <p:grpSpPr bwMode="auto">
              <a:xfrm>
                <a:off x="964" y="2068"/>
                <a:ext cx="1408" cy="656"/>
                <a:chOff x="528" y="1983"/>
                <a:chExt cx="1408" cy="656"/>
              </a:xfrm>
            </p:grpSpPr>
            <p:sp>
              <p:nvSpPr>
                <p:cNvPr id="50190" name="Rectangle 13"/>
                <p:cNvSpPr>
                  <a:spLocks noChangeArrowheads="1"/>
                </p:cNvSpPr>
                <p:nvPr/>
              </p:nvSpPr>
              <p:spPr bwMode="auto">
                <a:xfrm>
                  <a:off x="528" y="1983"/>
                  <a:ext cx="1408" cy="656"/>
                </a:xfrm>
                <a:prstGeom prst="rect">
                  <a:avLst/>
                </a:prstGeom>
                <a:solidFill>
                  <a:schemeClr val="accent2"/>
                </a:solidFill>
                <a:ln w="9525">
                  <a:solidFill>
                    <a:schemeClr val="tx1"/>
                  </a:solidFill>
                  <a:miter lim="800000"/>
                  <a:headEnd/>
                  <a:tailEnd/>
                </a:ln>
              </p:spPr>
              <p:txBody>
                <a:bodyPr wrap="none" anchor="ctr"/>
                <a:lstStyle/>
                <a:p>
                  <a:endParaRPr lang="en-NZ"/>
                </a:p>
              </p:txBody>
            </p:sp>
            <p:sp>
              <p:nvSpPr>
                <p:cNvPr id="50191" name="Text Box 9"/>
                <p:cNvSpPr txBox="1">
                  <a:spLocks noChangeArrowheads="1"/>
                </p:cNvSpPr>
                <p:nvPr/>
              </p:nvSpPr>
              <p:spPr bwMode="auto">
                <a:xfrm>
                  <a:off x="954" y="2047"/>
                  <a:ext cx="556" cy="582"/>
                </a:xfrm>
                <a:prstGeom prst="rect">
                  <a:avLst/>
                </a:prstGeom>
                <a:noFill/>
                <a:ln w="9525">
                  <a:noFill/>
                  <a:miter lim="800000"/>
                  <a:headEnd/>
                  <a:tailEnd/>
                </a:ln>
              </p:spPr>
              <p:txBody>
                <a:bodyPr wrap="none">
                  <a:spAutoFit/>
                </a:bodyPr>
                <a:lstStyle/>
                <a:p>
                  <a:pPr algn="ctr">
                    <a:lnSpc>
                      <a:spcPct val="90000"/>
                    </a:lnSpc>
                  </a:pPr>
                  <a:r>
                    <a:rPr lang="en-US" sz="2000" b="1"/>
                    <a:t>H(1)</a:t>
                  </a:r>
                </a:p>
                <a:p>
                  <a:pPr algn="ctr">
                    <a:lnSpc>
                      <a:spcPct val="90000"/>
                    </a:lnSpc>
                  </a:pPr>
                  <a:r>
                    <a:rPr lang="en-US" sz="2000" b="1"/>
                    <a:t>Seat</a:t>
                  </a:r>
                  <a:br>
                    <a:rPr lang="en-US" sz="2000" b="1"/>
                  </a:br>
                  <a:r>
                    <a:rPr lang="en-US" sz="2000" b="1"/>
                    <a:t>frame</a:t>
                  </a:r>
                </a:p>
              </p:txBody>
            </p:sp>
          </p:grpSp>
          <p:sp>
            <p:nvSpPr>
              <p:cNvPr id="50188" name="Rectangle 15"/>
              <p:cNvSpPr>
                <a:spLocks noChangeArrowheads="1"/>
              </p:cNvSpPr>
              <p:nvPr/>
            </p:nvSpPr>
            <p:spPr bwMode="auto">
              <a:xfrm>
                <a:off x="3096" y="2068"/>
                <a:ext cx="1408" cy="656"/>
              </a:xfrm>
              <a:prstGeom prst="rect">
                <a:avLst/>
              </a:prstGeom>
              <a:solidFill>
                <a:schemeClr val="hlink"/>
              </a:solidFill>
              <a:ln w="9525">
                <a:solidFill>
                  <a:schemeClr val="tx1"/>
                </a:solidFill>
                <a:miter lim="800000"/>
                <a:headEnd/>
                <a:tailEnd/>
              </a:ln>
            </p:spPr>
            <p:txBody>
              <a:bodyPr wrap="none" anchor="ctr"/>
              <a:lstStyle/>
              <a:p>
                <a:endParaRPr lang="en-NZ"/>
              </a:p>
            </p:txBody>
          </p:sp>
          <p:sp>
            <p:nvSpPr>
              <p:cNvPr id="50189" name="Text Box 11"/>
              <p:cNvSpPr txBox="1">
                <a:spLocks noChangeArrowheads="1"/>
              </p:cNvSpPr>
              <p:nvPr/>
            </p:nvSpPr>
            <p:spPr bwMode="auto">
              <a:xfrm>
                <a:off x="3432" y="2132"/>
                <a:ext cx="736" cy="582"/>
              </a:xfrm>
              <a:prstGeom prst="rect">
                <a:avLst/>
              </a:prstGeom>
              <a:noFill/>
              <a:ln w="9525">
                <a:noFill/>
                <a:miter lim="800000"/>
                <a:headEnd/>
                <a:tailEnd/>
              </a:ln>
            </p:spPr>
            <p:txBody>
              <a:bodyPr wrap="none">
                <a:spAutoFit/>
              </a:bodyPr>
              <a:lstStyle/>
              <a:p>
                <a:pPr algn="ctr">
                  <a:lnSpc>
                    <a:spcPct val="90000"/>
                  </a:lnSpc>
                </a:pPr>
                <a:r>
                  <a:rPr lang="en-US" sz="2000" b="1" dirty="0"/>
                  <a:t>I(1)</a:t>
                </a:r>
              </a:p>
              <a:p>
                <a:pPr algn="ctr">
                  <a:lnSpc>
                    <a:spcPct val="90000"/>
                  </a:lnSpc>
                </a:pPr>
                <a:r>
                  <a:rPr lang="en-US" sz="2000" b="1" dirty="0"/>
                  <a:t>Seat</a:t>
                </a:r>
                <a:br>
                  <a:rPr lang="en-US" sz="2000" b="1" dirty="0"/>
                </a:br>
                <a:r>
                  <a:rPr lang="en-US" sz="2000" b="1" dirty="0"/>
                  <a:t>cushion</a:t>
                </a:r>
              </a:p>
            </p:txBody>
          </p:sp>
        </p:grpSp>
      </p:grpSp>
      <p:sp>
        <p:nvSpPr>
          <p:cNvPr id="330778" name="Rectangle 26"/>
          <p:cNvSpPr>
            <a:spLocks noChangeArrowheads="1"/>
          </p:cNvSpPr>
          <p:nvPr/>
        </p:nvSpPr>
        <p:spPr bwMode="auto">
          <a:xfrm>
            <a:off x="5092700" y="5448300"/>
            <a:ext cx="3073400" cy="520700"/>
          </a:xfrm>
          <a:prstGeom prst="rect">
            <a:avLst/>
          </a:prstGeom>
          <a:noFill/>
          <a:ln w="9525">
            <a:noFill/>
            <a:miter lim="800000"/>
            <a:headEnd/>
            <a:tailEnd/>
          </a:ln>
        </p:spPr>
        <p:txBody>
          <a:bodyPr/>
          <a:lstStyle/>
          <a:p>
            <a:pPr marL="1257300" indent="-1257300">
              <a:lnSpc>
                <a:spcPct val="90000"/>
              </a:lnSpc>
              <a:spcBef>
                <a:spcPct val="40000"/>
              </a:spcBef>
              <a:buClr>
                <a:srgbClr val="B20019"/>
              </a:buClr>
              <a:buFont typeface="Wingdings" pitchFamily="2" charset="2"/>
              <a:buNone/>
            </a:pPr>
            <a:r>
              <a:rPr lang="en-US" sz="1400" b="1" dirty="0">
                <a:solidFill>
                  <a:schemeClr val="tx2"/>
                </a:solidFill>
                <a:cs typeface="Arial" charset="0"/>
              </a:rPr>
              <a:t>	BOM for the Seat  Subassembly</a:t>
            </a:r>
          </a:p>
        </p:txBody>
      </p:sp>
    </p:spTree>
    <p:extLst>
      <p:ext uri="{BB962C8B-B14F-4D97-AF65-F5344CB8AC3E}">
        <p14:creationId xmlns:p14="http://schemas.microsoft.com/office/powerpoint/2010/main" val="1551100254"/>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par>
                          <p:cTn id="8" fill="hold">
                            <p:stCondLst>
                              <p:cond delay="2000"/>
                            </p:stCondLst>
                            <p:childTnLst>
                              <p:par>
                                <p:cTn id="9" presetID="18" presetClass="entr" presetSubtype="6" fill="hold" nodeType="afterEffect">
                                  <p:stCondLst>
                                    <p:cond delay="2000"/>
                                  </p:stCondLst>
                                  <p:childTnLst>
                                    <p:set>
                                      <p:cBhvr>
                                        <p:cTn id="10" dur="1" fill="hold">
                                          <p:stCondLst>
                                            <p:cond delay="0"/>
                                          </p:stCondLst>
                                        </p:cTn>
                                        <p:tgtEl>
                                          <p:spTgt spid="2"/>
                                        </p:tgtEl>
                                        <p:attrNameLst>
                                          <p:attrName>style.visibility</p:attrName>
                                        </p:attrNameLst>
                                      </p:cBhvr>
                                      <p:to>
                                        <p:strVal val="visible"/>
                                      </p:to>
                                    </p:set>
                                    <p:animEffect transition="in" filter="strips(downRight)">
                                      <p:cBhvr>
                                        <p:cTn id="11" dur="1000"/>
                                        <p:tgtEl>
                                          <p:spTgt spid="2"/>
                                        </p:tgtEl>
                                      </p:cBhvr>
                                    </p:animEffect>
                                  </p:childTnLst>
                                </p:cTn>
                              </p:par>
                            </p:childTnLst>
                          </p:cTn>
                        </p:par>
                        <p:par>
                          <p:cTn id="12" fill="hold">
                            <p:stCondLst>
                              <p:cond delay="5000"/>
                            </p:stCondLst>
                            <p:childTnLst>
                              <p:par>
                                <p:cTn id="13" presetID="18" presetClass="entr" presetSubtype="6" fill="hold" grpId="0" nodeType="afterEffect">
                                  <p:stCondLst>
                                    <p:cond delay="1000"/>
                                  </p:stCondLst>
                                  <p:childTnLst>
                                    <p:set>
                                      <p:cBhvr>
                                        <p:cTn id="14" dur="1" fill="hold">
                                          <p:stCondLst>
                                            <p:cond delay="0"/>
                                          </p:stCondLst>
                                        </p:cTn>
                                        <p:tgtEl>
                                          <p:spTgt spid="330778"/>
                                        </p:tgtEl>
                                        <p:attrNameLst>
                                          <p:attrName>style.visibility</p:attrName>
                                        </p:attrNameLst>
                                      </p:cBhvr>
                                      <p:to>
                                        <p:strVal val="visible"/>
                                      </p:to>
                                    </p:set>
                                    <p:animEffect transition="in" filter="strips(downRight)">
                                      <p:cBhvr>
                                        <p:cTn id="15" dur="1000"/>
                                        <p:tgtEl>
                                          <p:spTgt spid="330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7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8"/>
          <p:cNvGrpSpPr>
            <a:grpSpLocks/>
          </p:cNvGrpSpPr>
          <p:nvPr/>
        </p:nvGrpSpPr>
        <p:grpSpPr bwMode="auto">
          <a:xfrm>
            <a:off x="1054100" y="980728"/>
            <a:ext cx="7385050" cy="4899025"/>
            <a:chOff x="664" y="802"/>
            <a:chExt cx="4652" cy="3086"/>
          </a:xfrm>
        </p:grpSpPr>
        <p:sp>
          <p:nvSpPr>
            <p:cNvPr id="51206" name="Freeform 4"/>
            <p:cNvSpPr>
              <a:spLocks/>
            </p:cNvSpPr>
            <p:nvPr/>
          </p:nvSpPr>
          <p:spPr bwMode="auto">
            <a:xfrm>
              <a:off x="664" y="802"/>
              <a:ext cx="4652" cy="3085"/>
            </a:xfrm>
            <a:custGeom>
              <a:avLst/>
              <a:gdLst>
                <a:gd name="T0" fmla="*/ 0 w 4652"/>
                <a:gd name="T1" fmla="*/ 3085 h 3085"/>
                <a:gd name="T2" fmla="*/ 0 w 4652"/>
                <a:gd name="T3" fmla="*/ 0 h 3085"/>
                <a:gd name="T4" fmla="*/ 4651 w 4652"/>
                <a:gd name="T5" fmla="*/ 0 h 3085"/>
                <a:gd name="T6" fmla="*/ 4652 w 4652"/>
                <a:gd name="T7" fmla="*/ 924 h 3085"/>
                <a:gd name="T8" fmla="*/ 1044 w 4652"/>
                <a:gd name="T9" fmla="*/ 922 h 3085"/>
                <a:gd name="T10" fmla="*/ 1044 w 4652"/>
                <a:gd name="T11" fmla="*/ 3085 h 3085"/>
                <a:gd name="T12" fmla="*/ 0 w 4652"/>
                <a:gd name="T13" fmla="*/ 3085 h 3085"/>
                <a:gd name="T14" fmla="*/ 0 60000 65536"/>
                <a:gd name="T15" fmla="*/ 0 60000 65536"/>
                <a:gd name="T16" fmla="*/ 0 60000 65536"/>
                <a:gd name="T17" fmla="*/ 0 60000 65536"/>
                <a:gd name="T18" fmla="*/ 0 60000 65536"/>
                <a:gd name="T19" fmla="*/ 0 60000 65536"/>
                <a:gd name="T20" fmla="*/ 0 60000 65536"/>
                <a:gd name="T21" fmla="*/ 0 w 4652"/>
                <a:gd name="T22" fmla="*/ 0 h 3085"/>
                <a:gd name="T23" fmla="*/ 4652 w 4652"/>
                <a:gd name="T24" fmla="*/ 3085 h 30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52" h="3085">
                  <a:moveTo>
                    <a:pt x="0" y="3085"/>
                  </a:moveTo>
                  <a:lnTo>
                    <a:pt x="0" y="0"/>
                  </a:lnTo>
                  <a:lnTo>
                    <a:pt x="4651" y="0"/>
                  </a:lnTo>
                  <a:lnTo>
                    <a:pt x="4652" y="924"/>
                  </a:lnTo>
                  <a:lnTo>
                    <a:pt x="1044" y="922"/>
                  </a:lnTo>
                  <a:lnTo>
                    <a:pt x="1044" y="3085"/>
                  </a:lnTo>
                  <a:lnTo>
                    <a:pt x="0" y="3085"/>
                  </a:lnTo>
                </a:path>
              </a:pathLst>
            </a:custGeom>
            <a:solidFill>
              <a:srgbClr val="E1C687"/>
            </a:solidFill>
            <a:ln w="12700" cap="rnd">
              <a:noFill/>
              <a:round/>
              <a:headEnd/>
              <a:tailEnd/>
            </a:ln>
          </p:spPr>
          <p:txBody>
            <a:bodyPr/>
            <a:lstStyle/>
            <a:p>
              <a:endParaRPr lang="en-NZ"/>
            </a:p>
          </p:txBody>
        </p:sp>
        <p:sp>
          <p:nvSpPr>
            <p:cNvPr id="51207" name="Rectangle 5"/>
            <p:cNvSpPr>
              <a:spLocks noChangeArrowheads="1"/>
            </p:cNvSpPr>
            <p:nvPr/>
          </p:nvSpPr>
          <p:spPr bwMode="auto">
            <a:xfrm>
              <a:off x="1703" y="1718"/>
              <a:ext cx="3605" cy="2170"/>
            </a:xfrm>
            <a:prstGeom prst="rect">
              <a:avLst/>
            </a:prstGeom>
            <a:solidFill>
              <a:schemeClr val="accent2"/>
            </a:solidFill>
            <a:ln w="12700">
              <a:noFill/>
              <a:miter lim="800000"/>
              <a:headEnd/>
              <a:tailEnd/>
            </a:ln>
          </p:spPr>
          <p:txBody>
            <a:bodyPr wrap="none" anchor="ctr"/>
            <a:lstStyle/>
            <a:p>
              <a:endParaRPr lang="en-NZ"/>
            </a:p>
          </p:txBody>
        </p:sp>
        <p:sp>
          <p:nvSpPr>
            <p:cNvPr id="51208" name="Line 6"/>
            <p:cNvSpPr>
              <a:spLocks noChangeShapeType="1"/>
            </p:cNvSpPr>
            <p:nvPr/>
          </p:nvSpPr>
          <p:spPr bwMode="auto">
            <a:xfrm>
              <a:off x="3515" y="1463"/>
              <a:ext cx="0" cy="2405"/>
            </a:xfrm>
            <a:prstGeom prst="line">
              <a:avLst/>
            </a:prstGeom>
            <a:noFill/>
            <a:ln w="25400">
              <a:solidFill>
                <a:srgbClr val="000000"/>
              </a:solidFill>
              <a:round/>
              <a:headEnd/>
              <a:tailEnd/>
            </a:ln>
          </p:spPr>
          <p:txBody>
            <a:bodyPr wrap="none" anchor="ctr"/>
            <a:lstStyle/>
            <a:p>
              <a:endParaRPr lang="en-US"/>
            </a:p>
          </p:txBody>
        </p:sp>
        <p:sp>
          <p:nvSpPr>
            <p:cNvPr id="51209" name="Line 7"/>
            <p:cNvSpPr>
              <a:spLocks noChangeShapeType="1"/>
            </p:cNvSpPr>
            <p:nvPr/>
          </p:nvSpPr>
          <p:spPr bwMode="auto">
            <a:xfrm>
              <a:off x="2609" y="1468"/>
              <a:ext cx="0" cy="2402"/>
            </a:xfrm>
            <a:prstGeom prst="line">
              <a:avLst/>
            </a:prstGeom>
            <a:noFill/>
            <a:ln w="25400">
              <a:solidFill>
                <a:srgbClr val="000000"/>
              </a:solidFill>
              <a:round/>
              <a:headEnd/>
              <a:tailEnd/>
            </a:ln>
          </p:spPr>
          <p:txBody>
            <a:bodyPr wrap="none" anchor="ctr"/>
            <a:lstStyle/>
            <a:p>
              <a:endParaRPr lang="en-US"/>
            </a:p>
          </p:txBody>
        </p:sp>
        <p:sp>
          <p:nvSpPr>
            <p:cNvPr id="51210" name="Line 8"/>
            <p:cNvSpPr>
              <a:spLocks noChangeShapeType="1"/>
            </p:cNvSpPr>
            <p:nvPr/>
          </p:nvSpPr>
          <p:spPr bwMode="auto">
            <a:xfrm>
              <a:off x="4415" y="1461"/>
              <a:ext cx="0" cy="2406"/>
            </a:xfrm>
            <a:prstGeom prst="line">
              <a:avLst/>
            </a:prstGeom>
            <a:noFill/>
            <a:ln w="25400">
              <a:solidFill>
                <a:srgbClr val="000000"/>
              </a:solidFill>
              <a:round/>
              <a:headEnd/>
              <a:tailEnd/>
            </a:ln>
          </p:spPr>
          <p:txBody>
            <a:bodyPr wrap="none" anchor="ctr"/>
            <a:lstStyle/>
            <a:p>
              <a:endParaRPr lang="en-US"/>
            </a:p>
          </p:txBody>
        </p:sp>
        <p:sp>
          <p:nvSpPr>
            <p:cNvPr id="51211" name="Line 9"/>
            <p:cNvSpPr>
              <a:spLocks noChangeShapeType="1"/>
            </p:cNvSpPr>
            <p:nvPr/>
          </p:nvSpPr>
          <p:spPr bwMode="auto">
            <a:xfrm>
              <a:off x="3966" y="1461"/>
              <a:ext cx="0" cy="2407"/>
            </a:xfrm>
            <a:prstGeom prst="line">
              <a:avLst/>
            </a:prstGeom>
            <a:noFill/>
            <a:ln w="25400">
              <a:solidFill>
                <a:srgbClr val="000000"/>
              </a:solidFill>
              <a:round/>
              <a:headEnd/>
              <a:tailEnd/>
            </a:ln>
          </p:spPr>
          <p:txBody>
            <a:bodyPr wrap="none" anchor="ctr"/>
            <a:lstStyle/>
            <a:p>
              <a:endParaRPr lang="en-US"/>
            </a:p>
          </p:txBody>
        </p:sp>
        <p:sp>
          <p:nvSpPr>
            <p:cNvPr id="51212" name="Line 10"/>
            <p:cNvSpPr>
              <a:spLocks noChangeShapeType="1"/>
            </p:cNvSpPr>
            <p:nvPr/>
          </p:nvSpPr>
          <p:spPr bwMode="auto">
            <a:xfrm>
              <a:off x="3065" y="1458"/>
              <a:ext cx="0" cy="2407"/>
            </a:xfrm>
            <a:prstGeom prst="line">
              <a:avLst/>
            </a:prstGeom>
            <a:noFill/>
            <a:ln w="25400">
              <a:solidFill>
                <a:srgbClr val="000000"/>
              </a:solidFill>
              <a:round/>
              <a:headEnd/>
              <a:tailEnd/>
            </a:ln>
          </p:spPr>
          <p:txBody>
            <a:bodyPr wrap="none" anchor="ctr"/>
            <a:lstStyle/>
            <a:p>
              <a:endParaRPr lang="en-US"/>
            </a:p>
          </p:txBody>
        </p:sp>
        <p:sp>
          <p:nvSpPr>
            <p:cNvPr id="51213" name="Line 11"/>
            <p:cNvSpPr>
              <a:spLocks noChangeShapeType="1"/>
            </p:cNvSpPr>
            <p:nvPr/>
          </p:nvSpPr>
          <p:spPr bwMode="auto">
            <a:xfrm>
              <a:off x="4864" y="1461"/>
              <a:ext cx="0" cy="2407"/>
            </a:xfrm>
            <a:prstGeom prst="line">
              <a:avLst/>
            </a:prstGeom>
            <a:noFill/>
            <a:ln w="25400">
              <a:solidFill>
                <a:srgbClr val="000000"/>
              </a:solidFill>
              <a:round/>
              <a:headEnd/>
              <a:tailEnd/>
            </a:ln>
          </p:spPr>
          <p:txBody>
            <a:bodyPr wrap="none" anchor="ctr"/>
            <a:lstStyle/>
            <a:p>
              <a:endParaRPr lang="en-US"/>
            </a:p>
          </p:txBody>
        </p:sp>
        <p:sp>
          <p:nvSpPr>
            <p:cNvPr id="51214" name="Line 12"/>
            <p:cNvSpPr>
              <a:spLocks noChangeShapeType="1"/>
            </p:cNvSpPr>
            <p:nvPr/>
          </p:nvSpPr>
          <p:spPr bwMode="auto">
            <a:xfrm>
              <a:off x="2160" y="1471"/>
              <a:ext cx="0" cy="2396"/>
            </a:xfrm>
            <a:prstGeom prst="line">
              <a:avLst/>
            </a:prstGeom>
            <a:noFill/>
            <a:ln w="25400">
              <a:solidFill>
                <a:srgbClr val="000000"/>
              </a:solidFill>
              <a:round/>
              <a:headEnd/>
              <a:tailEnd/>
            </a:ln>
          </p:spPr>
          <p:txBody>
            <a:bodyPr wrap="none" anchor="ctr"/>
            <a:lstStyle/>
            <a:p>
              <a:endParaRPr lang="en-US"/>
            </a:p>
          </p:txBody>
        </p:sp>
        <p:sp>
          <p:nvSpPr>
            <p:cNvPr id="51215" name="Line 13"/>
            <p:cNvSpPr>
              <a:spLocks noChangeShapeType="1"/>
            </p:cNvSpPr>
            <p:nvPr/>
          </p:nvSpPr>
          <p:spPr bwMode="auto">
            <a:xfrm>
              <a:off x="680" y="2160"/>
              <a:ext cx="4624" cy="0"/>
            </a:xfrm>
            <a:prstGeom prst="line">
              <a:avLst/>
            </a:prstGeom>
            <a:noFill/>
            <a:ln w="25400">
              <a:solidFill>
                <a:srgbClr val="000000"/>
              </a:solidFill>
              <a:round/>
              <a:headEnd/>
              <a:tailEnd/>
            </a:ln>
          </p:spPr>
          <p:txBody>
            <a:bodyPr wrap="none" anchor="ctr"/>
            <a:lstStyle/>
            <a:p>
              <a:endParaRPr lang="en-US"/>
            </a:p>
          </p:txBody>
        </p:sp>
        <p:sp>
          <p:nvSpPr>
            <p:cNvPr id="51216" name="Line 14"/>
            <p:cNvSpPr>
              <a:spLocks noChangeShapeType="1"/>
            </p:cNvSpPr>
            <p:nvPr/>
          </p:nvSpPr>
          <p:spPr bwMode="auto">
            <a:xfrm>
              <a:off x="673" y="2592"/>
              <a:ext cx="4631" cy="0"/>
            </a:xfrm>
            <a:prstGeom prst="line">
              <a:avLst/>
            </a:prstGeom>
            <a:noFill/>
            <a:ln w="25400">
              <a:solidFill>
                <a:srgbClr val="000000"/>
              </a:solidFill>
              <a:round/>
              <a:headEnd/>
              <a:tailEnd/>
            </a:ln>
          </p:spPr>
          <p:txBody>
            <a:bodyPr wrap="none" anchor="ctr"/>
            <a:lstStyle/>
            <a:p>
              <a:endParaRPr lang="en-US"/>
            </a:p>
          </p:txBody>
        </p:sp>
        <p:sp>
          <p:nvSpPr>
            <p:cNvPr id="51217" name="Line 15"/>
            <p:cNvSpPr>
              <a:spLocks noChangeShapeType="1"/>
            </p:cNvSpPr>
            <p:nvPr/>
          </p:nvSpPr>
          <p:spPr bwMode="auto">
            <a:xfrm>
              <a:off x="680" y="3024"/>
              <a:ext cx="4621" cy="0"/>
            </a:xfrm>
            <a:prstGeom prst="line">
              <a:avLst/>
            </a:prstGeom>
            <a:noFill/>
            <a:ln w="25400">
              <a:solidFill>
                <a:srgbClr val="000000"/>
              </a:solidFill>
              <a:round/>
              <a:headEnd/>
              <a:tailEnd/>
            </a:ln>
          </p:spPr>
          <p:txBody>
            <a:bodyPr wrap="none" anchor="ctr"/>
            <a:lstStyle/>
            <a:p>
              <a:endParaRPr lang="en-US"/>
            </a:p>
          </p:txBody>
        </p:sp>
        <p:sp>
          <p:nvSpPr>
            <p:cNvPr id="51218" name="Line 16"/>
            <p:cNvSpPr>
              <a:spLocks noChangeShapeType="1"/>
            </p:cNvSpPr>
            <p:nvPr/>
          </p:nvSpPr>
          <p:spPr bwMode="auto">
            <a:xfrm>
              <a:off x="674" y="3456"/>
              <a:ext cx="4625" cy="0"/>
            </a:xfrm>
            <a:prstGeom prst="line">
              <a:avLst/>
            </a:prstGeom>
            <a:noFill/>
            <a:ln w="25400">
              <a:solidFill>
                <a:srgbClr val="000000"/>
              </a:solidFill>
              <a:round/>
              <a:headEnd/>
              <a:tailEnd/>
            </a:ln>
          </p:spPr>
          <p:txBody>
            <a:bodyPr wrap="none" anchor="ctr"/>
            <a:lstStyle/>
            <a:p>
              <a:endParaRPr lang="en-US"/>
            </a:p>
          </p:txBody>
        </p:sp>
        <p:sp>
          <p:nvSpPr>
            <p:cNvPr id="51219" name="Line 17"/>
            <p:cNvSpPr>
              <a:spLocks noChangeShapeType="1"/>
            </p:cNvSpPr>
            <p:nvPr/>
          </p:nvSpPr>
          <p:spPr bwMode="auto">
            <a:xfrm>
              <a:off x="678" y="1728"/>
              <a:ext cx="4629" cy="0"/>
            </a:xfrm>
            <a:prstGeom prst="line">
              <a:avLst/>
            </a:prstGeom>
            <a:noFill/>
            <a:ln w="25400">
              <a:solidFill>
                <a:srgbClr val="000000"/>
              </a:solidFill>
              <a:round/>
              <a:headEnd/>
              <a:tailEnd/>
            </a:ln>
          </p:spPr>
          <p:txBody>
            <a:bodyPr wrap="none" anchor="ctr"/>
            <a:lstStyle/>
            <a:p>
              <a:endParaRPr lang="en-US"/>
            </a:p>
          </p:txBody>
        </p:sp>
        <p:sp>
          <p:nvSpPr>
            <p:cNvPr id="51220" name="Line 18"/>
            <p:cNvSpPr>
              <a:spLocks noChangeShapeType="1"/>
            </p:cNvSpPr>
            <p:nvPr/>
          </p:nvSpPr>
          <p:spPr bwMode="auto">
            <a:xfrm>
              <a:off x="1716" y="1463"/>
              <a:ext cx="3588" cy="0"/>
            </a:xfrm>
            <a:prstGeom prst="line">
              <a:avLst/>
            </a:prstGeom>
            <a:noFill/>
            <a:ln w="25400">
              <a:solidFill>
                <a:srgbClr val="000000"/>
              </a:solidFill>
              <a:round/>
              <a:headEnd/>
              <a:tailEnd/>
            </a:ln>
          </p:spPr>
          <p:txBody>
            <a:bodyPr wrap="none" anchor="ctr"/>
            <a:lstStyle/>
            <a:p>
              <a:endParaRPr lang="en-US"/>
            </a:p>
          </p:txBody>
        </p:sp>
        <p:sp>
          <p:nvSpPr>
            <p:cNvPr id="51221" name="Freeform 19"/>
            <p:cNvSpPr>
              <a:spLocks/>
            </p:cNvSpPr>
            <p:nvPr/>
          </p:nvSpPr>
          <p:spPr bwMode="auto">
            <a:xfrm>
              <a:off x="1708" y="1180"/>
              <a:ext cx="3608" cy="2696"/>
            </a:xfrm>
            <a:custGeom>
              <a:avLst/>
              <a:gdLst>
                <a:gd name="T0" fmla="*/ 0 w 3608"/>
                <a:gd name="T1" fmla="*/ 2695 h 2696"/>
                <a:gd name="T2" fmla="*/ 0 w 3608"/>
                <a:gd name="T3" fmla="*/ 0 h 2696"/>
                <a:gd name="T4" fmla="*/ 3607 w 3608"/>
                <a:gd name="T5" fmla="*/ 0 h 2696"/>
                <a:gd name="T6" fmla="*/ 0 60000 65536"/>
                <a:gd name="T7" fmla="*/ 0 60000 65536"/>
                <a:gd name="T8" fmla="*/ 0 60000 65536"/>
                <a:gd name="T9" fmla="*/ 0 w 3608"/>
                <a:gd name="T10" fmla="*/ 0 h 2696"/>
                <a:gd name="T11" fmla="*/ 3608 w 3608"/>
                <a:gd name="T12" fmla="*/ 2696 h 2696"/>
              </a:gdLst>
              <a:ahLst/>
              <a:cxnLst>
                <a:cxn ang="T6">
                  <a:pos x="T0" y="T1"/>
                </a:cxn>
                <a:cxn ang="T7">
                  <a:pos x="T2" y="T3"/>
                </a:cxn>
                <a:cxn ang="T8">
                  <a:pos x="T4" y="T5"/>
                </a:cxn>
              </a:cxnLst>
              <a:rect l="T9" t="T10" r="T11" b="T12"/>
              <a:pathLst>
                <a:path w="3608" h="2696">
                  <a:moveTo>
                    <a:pt x="0" y="2695"/>
                  </a:moveTo>
                  <a:lnTo>
                    <a:pt x="0" y="0"/>
                  </a:lnTo>
                  <a:lnTo>
                    <a:pt x="3607" y="0"/>
                  </a:lnTo>
                </a:path>
              </a:pathLst>
            </a:custGeom>
            <a:noFill/>
            <a:ln w="25400" cap="rnd">
              <a:solidFill>
                <a:srgbClr val="000000"/>
              </a:solidFill>
              <a:round/>
              <a:headEnd/>
              <a:tailEnd/>
            </a:ln>
          </p:spPr>
          <p:txBody>
            <a:bodyPr/>
            <a:lstStyle/>
            <a:p>
              <a:endParaRPr lang="en-NZ"/>
            </a:p>
          </p:txBody>
        </p:sp>
        <p:sp>
          <p:nvSpPr>
            <p:cNvPr id="51222" name="Rectangle 20"/>
            <p:cNvSpPr>
              <a:spLocks noChangeArrowheads="1"/>
            </p:cNvSpPr>
            <p:nvPr/>
          </p:nvSpPr>
          <p:spPr bwMode="auto">
            <a:xfrm>
              <a:off x="742" y="822"/>
              <a:ext cx="1386" cy="860"/>
            </a:xfrm>
            <a:prstGeom prst="rect">
              <a:avLst/>
            </a:prstGeom>
            <a:noFill/>
            <a:ln w="12700">
              <a:noFill/>
              <a:miter lim="800000"/>
              <a:headEnd/>
              <a:tailEnd/>
            </a:ln>
          </p:spPr>
          <p:txBody>
            <a:bodyPr wrap="none" lIns="90487" tIns="44450" rIns="90487" bIns="44450">
              <a:spAutoFit/>
            </a:bodyPr>
            <a:lstStyle/>
            <a:p>
              <a:pPr defTabSz="762000" eaLnBrk="0" hangingPunct="0"/>
              <a:r>
                <a:rPr lang="en-US" sz="1400" b="1">
                  <a:solidFill>
                    <a:srgbClr val="000000"/>
                  </a:solidFill>
                </a:rPr>
                <a:t>Item: Seat subassembly</a:t>
              </a:r>
            </a:p>
            <a:p>
              <a:pPr defTabSz="762000" eaLnBrk="0" hangingPunct="0"/>
              <a:r>
                <a:rPr lang="en-US" sz="1400" b="1">
                  <a:solidFill>
                    <a:srgbClr val="000000"/>
                  </a:solidFill>
                </a:rPr>
                <a:t>Lot size: 230 units</a:t>
              </a:r>
            </a:p>
            <a:p>
              <a:pPr defTabSz="762000" eaLnBrk="0" hangingPunct="0"/>
              <a:endParaRPr lang="en-US" sz="1400" b="1">
                <a:solidFill>
                  <a:srgbClr val="000000"/>
                </a:solidFill>
              </a:endParaRPr>
            </a:p>
            <a:p>
              <a:pPr defTabSz="762000" eaLnBrk="0" hangingPunct="0"/>
              <a:endParaRPr lang="en-US" sz="1400" b="1">
                <a:solidFill>
                  <a:srgbClr val="000000"/>
                </a:solidFill>
              </a:endParaRPr>
            </a:p>
            <a:p>
              <a:pPr defTabSz="762000" eaLnBrk="0" hangingPunct="0"/>
              <a:r>
                <a:rPr lang="en-US" sz="1400" b="1">
                  <a:solidFill>
                    <a:srgbClr val="000000"/>
                  </a:solidFill>
                </a:rPr>
                <a:t>Lead </a:t>
              </a:r>
            </a:p>
            <a:p>
              <a:pPr defTabSz="762000" eaLnBrk="0" hangingPunct="0"/>
              <a:r>
                <a:rPr lang="en-US" sz="1400" b="1">
                  <a:solidFill>
                    <a:srgbClr val="000000"/>
                  </a:solidFill>
                </a:rPr>
                <a:t>time: 2 weeks</a:t>
              </a:r>
            </a:p>
          </p:txBody>
        </p:sp>
        <p:sp>
          <p:nvSpPr>
            <p:cNvPr id="51223" name="Rectangle 21"/>
            <p:cNvSpPr>
              <a:spLocks noChangeArrowheads="1"/>
            </p:cNvSpPr>
            <p:nvPr/>
          </p:nvSpPr>
          <p:spPr bwMode="auto">
            <a:xfrm>
              <a:off x="679" y="1762"/>
              <a:ext cx="862" cy="324"/>
            </a:xfrm>
            <a:prstGeom prst="rect">
              <a:avLst/>
            </a:prstGeom>
            <a:noFill/>
            <a:ln w="12700">
              <a:noFill/>
              <a:miter lim="800000"/>
              <a:headEnd/>
              <a:tailEnd/>
            </a:ln>
          </p:spPr>
          <p:txBody>
            <a:bodyPr lIns="90487" tIns="44450" rIns="90487" bIns="44450">
              <a:spAutoFit/>
            </a:bodyPr>
            <a:lstStyle/>
            <a:p>
              <a:pPr defTabSz="762000" eaLnBrk="0" hangingPunct="0"/>
              <a:r>
                <a:rPr lang="en-US" sz="1400" b="1">
                  <a:solidFill>
                    <a:srgbClr val="000000"/>
                  </a:solidFill>
                </a:rPr>
                <a:t>Gross requirements</a:t>
              </a:r>
            </a:p>
          </p:txBody>
        </p:sp>
        <p:sp>
          <p:nvSpPr>
            <p:cNvPr id="51224" name="Rectangle 22"/>
            <p:cNvSpPr>
              <a:spLocks noChangeArrowheads="1"/>
            </p:cNvSpPr>
            <p:nvPr/>
          </p:nvSpPr>
          <p:spPr bwMode="auto">
            <a:xfrm>
              <a:off x="1777" y="1855"/>
              <a:ext cx="300" cy="190"/>
            </a:xfrm>
            <a:prstGeom prst="rect">
              <a:avLst/>
            </a:prstGeom>
            <a:noFill/>
            <a:ln w="12700">
              <a:noFill/>
              <a:miter lim="800000"/>
              <a:headEnd/>
              <a:tailEnd/>
            </a:ln>
          </p:spPr>
          <p:txBody>
            <a:bodyPr wrap="none" lIns="90487" tIns="44450" rIns="90487" bIns="44450">
              <a:spAutoFit/>
            </a:bodyPr>
            <a:lstStyle/>
            <a:p>
              <a:pPr defTabSz="762000" eaLnBrk="0" hangingPunct="0"/>
              <a:r>
                <a:rPr lang="en-US" sz="1400" b="1"/>
                <a:t>150</a:t>
              </a:r>
            </a:p>
          </p:txBody>
        </p:sp>
        <p:sp>
          <p:nvSpPr>
            <p:cNvPr id="51225" name="Rectangle 23"/>
            <p:cNvSpPr>
              <a:spLocks noChangeArrowheads="1"/>
            </p:cNvSpPr>
            <p:nvPr/>
          </p:nvSpPr>
          <p:spPr bwMode="auto">
            <a:xfrm>
              <a:off x="1839" y="1508"/>
              <a:ext cx="176" cy="190"/>
            </a:xfrm>
            <a:prstGeom prst="rect">
              <a:avLst/>
            </a:prstGeom>
            <a:noFill/>
            <a:ln w="12700">
              <a:noFill/>
              <a:miter lim="800000"/>
              <a:headEnd/>
              <a:tailEnd/>
            </a:ln>
          </p:spPr>
          <p:txBody>
            <a:bodyPr wrap="none" lIns="90487" tIns="44450" rIns="90487" bIns="44450">
              <a:spAutoFit/>
            </a:bodyPr>
            <a:lstStyle/>
            <a:p>
              <a:pPr defTabSz="762000" eaLnBrk="0" hangingPunct="0"/>
              <a:r>
                <a:rPr lang="en-US" sz="1400" b="1">
                  <a:solidFill>
                    <a:srgbClr val="000000"/>
                  </a:solidFill>
                </a:rPr>
                <a:t>1</a:t>
              </a:r>
            </a:p>
          </p:txBody>
        </p:sp>
        <p:sp>
          <p:nvSpPr>
            <p:cNvPr id="51226" name="Rectangle 24"/>
            <p:cNvSpPr>
              <a:spLocks noChangeArrowheads="1"/>
            </p:cNvSpPr>
            <p:nvPr/>
          </p:nvSpPr>
          <p:spPr bwMode="auto">
            <a:xfrm>
              <a:off x="1777" y="2285"/>
              <a:ext cx="300" cy="190"/>
            </a:xfrm>
            <a:prstGeom prst="rect">
              <a:avLst/>
            </a:prstGeom>
            <a:noFill/>
            <a:ln w="12700">
              <a:noFill/>
              <a:miter lim="800000"/>
              <a:headEnd/>
              <a:tailEnd/>
            </a:ln>
          </p:spPr>
          <p:txBody>
            <a:bodyPr wrap="none" lIns="90487" tIns="44450" rIns="90487" bIns="44450">
              <a:spAutoFit/>
            </a:bodyPr>
            <a:lstStyle/>
            <a:p>
              <a:pPr defTabSz="762000" eaLnBrk="0" hangingPunct="0"/>
              <a:r>
                <a:rPr lang="en-US" sz="1400" b="1"/>
                <a:t>230</a:t>
              </a:r>
            </a:p>
          </p:txBody>
        </p:sp>
        <p:sp>
          <p:nvSpPr>
            <p:cNvPr id="51227" name="Rectangle 25"/>
            <p:cNvSpPr>
              <a:spLocks noChangeArrowheads="1"/>
            </p:cNvSpPr>
            <p:nvPr/>
          </p:nvSpPr>
          <p:spPr bwMode="auto">
            <a:xfrm>
              <a:off x="1777" y="2713"/>
              <a:ext cx="300" cy="190"/>
            </a:xfrm>
            <a:prstGeom prst="rect">
              <a:avLst/>
            </a:prstGeom>
            <a:noFill/>
            <a:ln w="12700">
              <a:noFill/>
              <a:miter lim="800000"/>
              <a:headEnd/>
              <a:tailEnd/>
            </a:ln>
          </p:spPr>
          <p:txBody>
            <a:bodyPr wrap="none" lIns="90487" tIns="44450" rIns="90487" bIns="44450">
              <a:spAutoFit/>
            </a:bodyPr>
            <a:lstStyle/>
            <a:p>
              <a:pPr defTabSz="762000" eaLnBrk="0" hangingPunct="0"/>
              <a:r>
                <a:rPr lang="en-US" sz="1400" b="1"/>
                <a:t>117</a:t>
              </a:r>
            </a:p>
          </p:txBody>
        </p:sp>
        <p:sp>
          <p:nvSpPr>
            <p:cNvPr id="51228" name="Rectangle 26"/>
            <p:cNvSpPr>
              <a:spLocks noChangeArrowheads="1"/>
            </p:cNvSpPr>
            <p:nvPr/>
          </p:nvSpPr>
          <p:spPr bwMode="auto">
            <a:xfrm>
              <a:off x="2292" y="1508"/>
              <a:ext cx="176" cy="190"/>
            </a:xfrm>
            <a:prstGeom prst="rect">
              <a:avLst/>
            </a:prstGeom>
            <a:noFill/>
            <a:ln w="12700">
              <a:noFill/>
              <a:miter lim="800000"/>
              <a:headEnd/>
              <a:tailEnd/>
            </a:ln>
          </p:spPr>
          <p:txBody>
            <a:bodyPr wrap="none" lIns="90487" tIns="44450" rIns="90487" bIns="44450">
              <a:spAutoFit/>
            </a:bodyPr>
            <a:lstStyle/>
            <a:p>
              <a:pPr defTabSz="762000" eaLnBrk="0" hangingPunct="0"/>
              <a:r>
                <a:rPr lang="en-US" sz="1400" b="1">
                  <a:solidFill>
                    <a:srgbClr val="000000"/>
                  </a:solidFill>
                </a:rPr>
                <a:t>2</a:t>
              </a:r>
            </a:p>
          </p:txBody>
        </p:sp>
        <p:sp>
          <p:nvSpPr>
            <p:cNvPr id="51229" name="Rectangle 27"/>
            <p:cNvSpPr>
              <a:spLocks noChangeArrowheads="1"/>
            </p:cNvSpPr>
            <p:nvPr/>
          </p:nvSpPr>
          <p:spPr bwMode="auto">
            <a:xfrm>
              <a:off x="2743" y="1508"/>
              <a:ext cx="176" cy="190"/>
            </a:xfrm>
            <a:prstGeom prst="rect">
              <a:avLst/>
            </a:prstGeom>
            <a:noFill/>
            <a:ln w="12700">
              <a:noFill/>
              <a:miter lim="800000"/>
              <a:headEnd/>
              <a:tailEnd/>
            </a:ln>
          </p:spPr>
          <p:txBody>
            <a:bodyPr wrap="none" lIns="90487" tIns="44450" rIns="90487" bIns="44450">
              <a:spAutoFit/>
            </a:bodyPr>
            <a:lstStyle/>
            <a:p>
              <a:pPr defTabSz="762000" eaLnBrk="0" hangingPunct="0"/>
              <a:r>
                <a:rPr lang="en-US" sz="1400" b="1">
                  <a:solidFill>
                    <a:srgbClr val="000000"/>
                  </a:solidFill>
                </a:rPr>
                <a:t>3</a:t>
              </a:r>
            </a:p>
          </p:txBody>
        </p:sp>
        <p:sp>
          <p:nvSpPr>
            <p:cNvPr id="51230" name="Rectangle 28"/>
            <p:cNvSpPr>
              <a:spLocks noChangeArrowheads="1"/>
            </p:cNvSpPr>
            <p:nvPr/>
          </p:nvSpPr>
          <p:spPr bwMode="auto">
            <a:xfrm>
              <a:off x="3136" y="1855"/>
              <a:ext cx="300" cy="190"/>
            </a:xfrm>
            <a:prstGeom prst="rect">
              <a:avLst/>
            </a:prstGeom>
            <a:noFill/>
            <a:ln w="12700">
              <a:noFill/>
              <a:miter lim="800000"/>
              <a:headEnd/>
              <a:tailEnd/>
            </a:ln>
          </p:spPr>
          <p:txBody>
            <a:bodyPr wrap="none" lIns="90487" tIns="44450" rIns="90487" bIns="44450">
              <a:spAutoFit/>
            </a:bodyPr>
            <a:lstStyle/>
            <a:p>
              <a:pPr defTabSz="762000" eaLnBrk="0" hangingPunct="0"/>
              <a:r>
                <a:rPr lang="en-US" sz="1400" b="1"/>
                <a:t>120</a:t>
              </a:r>
            </a:p>
          </p:txBody>
        </p:sp>
        <p:sp>
          <p:nvSpPr>
            <p:cNvPr id="51231" name="Rectangle 29"/>
            <p:cNvSpPr>
              <a:spLocks noChangeArrowheads="1"/>
            </p:cNvSpPr>
            <p:nvPr/>
          </p:nvSpPr>
          <p:spPr bwMode="auto">
            <a:xfrm>
              <a:off x="3198" y="1508"/>
              <a:ext cx="176" cy="190"/>
            </a:xfrm>
            <a:prstGeom prst="rect">
              <a:avLst/>
            </a:prstGeom>
            <a:noFill/>
            <a:ln w="12700">
              <a:noFill/>
              <a:miter lim="800000"/>
              <a:headEnd/>
              <a:tailEnd/>
            </a:ln>
          </p:spPr>
          <p:txBody>
            <a:bodyPr wrap="none" lIns="90487" tIns="44450" rIns="90487" bIns="44450">
              <a:spAutoFit/>
            </a:bodyPr>
            <a:lstStyle/>
            <a:p>
              <a:pPr defTabSz="762000" eaLnBrk="0" hangingPunct="0"/>
              <a:r>
                <a:rPr lang="en-US" sz="1400" b="1">
                  <a:solidFill>
                    <a:srgbClr val="000000"/>
                  </a:solidFill>
                </a:rPr>
                <a:t>4</a:t>
              </a:r>
            </a:p>
          </p:txBody>
        </p:sp>
        <p:sp>
          <p:nvSpPr>
            <p:cNvPr id="51232" name="Rectangle 30"/>
            <p:cNvSpPr>
              <a:spLocks noChangeArrowheads="1"/>
            </p:cNvSpPr>
            <p:nvPr/>
          </p:nvSpPr>
          <p:spPr bwMode="auto">
            <a:xfrm>
              <a:off x="3648" y="1508"/>
              <a:ext cx="176" cy="190"/>
            </a:xfrm>
            <a:prstGeom prst="rect">
              <a:avLst/>
            </a:prstGeom>
            <a:noFill/>
            <a:ln w="12700">
              <a:noFill/>
              <a:miter lim="800000"/>
              <a:headEnd/>
              <a:tailEnd/>
            </a:ln>
          </p:spPr>
          <p:txBody>
            <a:bodyPr wrap="none" lIns="90487" tIns="44450" rIns="90487" bIns="44450">
              <a:spAutoFit/>
            </a:bodyPr>
            <a:lstStyle/>
            <a:p>
              <a:pPr defTabSz="762000" eaLnBrk="0" hangingPunct="0"/>
              <a:r>
                <a:rPr lang="en-US" sz="1400" b="1">
                  <a:solidFill>
                    <a:srgbClr val="000000"/>
                  </a:solidFill>
                </a:rPr>
                <a:t>5</a:t>
              </a:r>
            </a:p>
          </p:txBody>
        </p:sp>
        <p:sp>
          <p:nvSpPr>
            <p:cNvPr id="51233" name="Rectangle 31"/>
            <p:cNvSpPr>
              <a:spLocks noChangeArrowheads="1"/>
            </p:cNvSpPr>
            <p:nvPr/>
          </p:nvSpPr>
          <p:spPr bwMode="auto">
            <a:xfrm>
              <a:off x="4039" y="1855"/>
              <a:ext cx="300" cy="190"/>
            </a:xfrm>
            <a:prstGeom prst="rect">
              <a:avLst/>
            </a:prstGeom>
            <a:noFill/>
            <a:ln w="12700">
              <a:noFill/>
              <a:miter lim="800000"/>
              <a:headEnd/>
              <a:tailEnd/>
            </a:ln>
          </p:spPr>
          <p:txBody>
            <a:bodyPr wrap="none" lIns="90487" tIns="44450" rIns="90487" bIns="44450">
              <a:spAutoFit/>
            </a:bodyPr>
            <a:lstStyle/>
            <a:p>
              <a:pPr defTabSz="762000" eaLnBrk="0" hangingPunct="0"/>
              <a:r>
                <a:rPr lang="en-US" sz="1400" b="1"/>
                <a:t>150</a:t>
              </a:r>
            </a:p>
          </p:txBody>
        </p:sp>
        <p:sp>
          <p:nvSpPr>
            <p:cNvPr id="51234" name="Rectangle 32"/>
            <p:cNvSpPr>
              <a:spLocks noChangeArrowheads="1"/>
            </p:cNvSpPr>
            <p:nvPr/>
          </p:nvSpPr>
          <p:spPr bwMode="auto">
            <a:xfrm>
              <a:off x="4101" y="1508"/>
              <a:ext cx="176" cy="190"/>
            </a:xfrm>
            <a:prstGeom prst="rect">
              <a:avLst/>
            </a:prstGeom>
            <a:noFill/>
            <a:ln w="12700">
              <a:noFill/>
              <a:miter lim="800000"/>
              <a:headEnd/>
              <a:tailEnd/>
            </a:ln>
          </p:spPr>
          <p:txBody>
            <a:bodyPr wrap="none" lIns="90487" tIns="44450" rIns="90487" bIns="44450">
              <a:spAutoFit/>
            </a:bodyPr>
            <a:lstStyle/>
            <a:p>
              <a:pPr defTabSz="762000" eaLnBrk="0" hangingPunct="0"/>
              <a:r>
                <a:rPr lang="en-US" sz="1400" b="1">
                  <a:solidFill>
                    <a:srgbClr val="000000"/>
                  </a:solidFill>
                </a:rPr>
                <a:t>6</a:t>
              </a:r>
            </a:p>
          </p:txBody>
        </p:sp>
        <p:sp>
          <p:nvSpPr>
            <p:cNvPr id="51235" name="Rectangle 33"/>
            <p:cNvSpPr>
              <a:spLocks noChangeArrowheads="1"/>
            </p:cNvSpPr>
            <p:nvPr/>
          </p:nvSpPr>
          <p:spPr bwMode="auto">
            <a:xfrm>
              <a:off x="4486" y="1855"/>
              <a:ext cx="300" cy="190"/>
            </a:xfrm>
            <a:prstGeom prst="rect">
              <a:avLst/>
            </a:prstGeom>
            <a:noFill/>
            <a:ln w="12700">
              <a:noFill/>
              <a:miter lim="800000"/>
              <a:headEnd/>
              <a:tailEnd/>
            </a:ln>
          </p:spPr>
          <p:txBody>
            <a:bodyPr wrap="none" lIns="90487" tIns="44450" rIns="90487" bIns="44450">
              <a:spAutoFit/>
            </a:bodyPr>
            <a:lstStyle/>
            <a:p>
              <a:pPr defTabSz="762000" eaLnBrk="0" hangingPunct="0"/>
              <a:r>
                <a:rPr lang="en-US" sz="1400" b="1"/>
                <a:t>120</a:t>
              </a:r>
            </a:p>
          </p:txBody>
        </p:sp>
        <p:sp>
          <p:nvSpPr>
            <p:cNvPr id="51236" name="Rectangle 34"/>
            <p:cNvSpPr>
              <a:spLocks noChangeArrowheads="1"/>
            </p:cNvSpPr>
            <p:nvPr/>
          </p:nvSpPr>
          <p:spPr bwMode="auto">
            <a:xfrm>
              <a:off x="4548" y="1508"/>
              <a:ext cx="176" cy="190"/>
            </a:xfrm>
            <a:prstGeom prst="rect">
              <a:avLst/>
            </a:prstGeom>
            <a:noFill/>
            <a:ln w="12700">
              <a:noFill/>
              <a:miter lim="800000"/>
              <a:headEnd/>
              <a:tailEnd/>
            </a:ln>
          </p:spPr>
          <p:txBody>
            <a:bodyPr wrap="none" lIns="90487" tIns="44450" rIns="90487" bIns="44450">
              <a:spAutoFit/>
            </a:bodyPr>
            <a:lstStyle/>
            <a:p>
              <a:pPr defTabSz="762000" eaLnBrk="0" hangingPunct="0"/>
              <a:r>
                <a:rPr lang="en-US" sz="1400" b="1">
                  <a:solidFill>
                    <a:srgbClr val="000000"/>
                  </a:solidFill>
                </a:rPr>
                <a:t>7</a:t>
              </a:r>
            </a:p>
          </p:txBody>
        </p:sp>
        <p:sp>
          <p:nvSpPr>
            <p:cNvPr id="51237" name="Rectangle 35"/>
            <p:cNvSpPr>
              <a:spLocks noChangeArrowheads="1"/>
            </p:cNvSpPr>
            <p:nvPr/>
          </p:nvSpPr>
          <p:spPr bwMode="auto">
            <a:xfrm>
              <a:off x="4997" y="1508"/>
              <a:ext cx="176" cy="190"/>
            </a:xfrm>
            <a:prstGeom prst="rect">
              <a:avLst/>
            </a:prstGeom>
            <a:noFill/>
            <a:ln w="12700">
              <a:noFill/>
              <a:miter lim="800000"/>
              <a:headEnd/>
              <a:tailEnd/>
            </a:ln>
          </p:spPr>
          <p:txBody>
            <a:bodyPr wrap="none" lIns="90487" tIns="44450" rIns="90487" bIns="44450">
              <a:spAutoFit/>
            </a:bodyPr>
            <a:lstStyle/>
            <a:p>
              <a:pPr defTabSz="762000" eaLnBrk="0" hangingPunct="0"/>
              <a:r>
                <a:rPr lang="en-US" sz="1400" b="1">
                  <a:solidFill>
                    <a:srgbClr val="000000"/>
                  </a:solidFill>
                </a:rPr>
                <a:t>8</a:t>
              </a:r>
            </a:p>
          </p:txBody>
        </p:sp>
        <p:sp>
          <p:nvSpPr>
            <p:cNvPr id="51238" name="Text Box 36"/>
            <p:cNvSpPr txBox="1">
              <a:spLocks noChangeArrowheads="1"/>
            </p:cNvSpPr>
            <p:nvPr/>
          </p:nvSpPr>
          <p:spPr bwMode="auto">
            <a:xfrm>
              <a:off x="679" y="2190"/>
              <a:ext cx="699" cy="326"/>
            </a:xfrm>
            <a:prstGeom prst="rect">
              <a:avLst/>
            </a:prstGeom>
            <a:noFill/>
            <a:ln w="12700">
              <a:noFill/>
              <a:miter lim="800000"/>
              <a:headEnd/>
              <a:tailEnd/>
            </a:ln>
          </p:spPr>
          <p:txBody>
            <a:bodyPr>
              <a:spAutoFit/>
            </a:bodyPr>
            <a:lstStyle/>
            <a:p>
              <a:pPr defTabSz="762000" eaLnBrk="0" hangingPunct="0"/>
              <a:r>
                <a:rPr lang="en-US" sz="1400" b="1">
                  <a:solidFill>
                    <a:srgbClr val="000000"/>
                  </a:solidFill>
                </a:rPr>
                <a:t>Scheduled receipts</a:t>
              </a:r>
            </a:p>
          </p:txBody>
        </p:sp>
        <p:sp>
          <p:nvSpPr>
            <p:cNvPr id="51239" name="Text Box 37"/>
            <p:cNvSpPr txBox="1">
              <a:spLocks noChangeArrowheads="1"/>
            </p:cNvSpPr>
            <p:nvPr/>
          </p:nvSpPr>
          <p:spPr bwMode="auto">
            <a:xfrm>
              <a:off x="679" y="2572"/>
              <a:ext cx="630" cy="460"/>
            </a:xfrm>
            <a:prstGeom prst="rect">
              <a:avLst/>
            </a:prstGeom>
            <a:noFill/>
            <a:ln w="12700">
              <a:noFill/>
              <a:miter lim="800000"/>
              <a:headEnd/>
              <a:tailEnd/>
            </a:ln>
          </p:spPr>
          <p:txBody>
            <a:bodyPr>
              <a:spAutoFit/>
            </a:bodyPr>
            <a:lstStyle/>
            <a:p>
              <a:pPr defTabSz="762000" eaLnBrk="0" hangingPunct="0"/>
              <a:r>
                <a:rPr lang="en-US" sz="1400" b="1">
                  <a:solidFill>
                    <a:srgbClr val="000000"/>
                  </a:solidFill>
                </a:rPr>
                <a:t>Projected on-hand inventory</a:t>
              </a:r>
            </a:p>
          </p:txBody>
        </p:sp>
        <p:sp>
          <p:nvSpPr>
            <p:cNvPr id="51240" name="Text Box 38"/>
            <p:cNvSpPr txBox="1">
              <a:spLocks noChangeArrowheads="1"/>
            </p:cNvSpPr>
            <p:nvPr/>
          </p:nvSpPr>
          <p:spPr bwMode="auto">
            <a:xfrm>
              <a:off x="679" y="3070"/>
              <a:ext cx="568" cy="326"/>
            </a:xfrm>
            <a:prstGeom prst="rect">
              <a:avLst/>
            </a:prstGeom>
            <a:noFill/>
            <a:ln w="12700">
              <a:noFill/>
              <a:miter lim="800000"/>
              <a:headEnd/>
              <a:tailEnd/>
            </a:ln>
          </p:spPr>
          <p:txBody>
            <a:bodyPr>
              <a:spAutoFit/>
            </a:bodyPr>
            <a:lstStyle/>
            <a:p>
              <a:pPr defTabSz="762000" eaLnBrk="0" hangingPunct="0"/>
              <a:r>
                <a:rPr lang="en-US" sz="1400" b="1">
                  <a:solidFill>
                    <a:srgbClr val="000000"/>
                  </a:solidFill>
                </a:rPr>
                <a:t>Planned receipts</a:t>
              </a:r>
            </a:p>
          </p:txBody>
        </p:sp>
        <p:sp>
          <p:nvSpPr>
            <p:cNvPr id="51241" name="Text Box 39"/>
            <p:cNvSpPr txBox="1">
              <a:spLocks noChangeArrowheads="1"/>
            </p:cNvSpPr>
            <p:nvPr/>
          </p:nvSpPr>
          <p:spPr bwMode="auto">
            <a:xfrm>
              <a:off x="679" y="3501"/>
              <a:ext cx="905" cy="326"/>
            </a:xfrm>
            <a:prstGeom prst="rect">
              <a:avLst/>
            </a:prstGeom>
            <a:noFill/>
            <a:ln w="12700">
              <a:noFill/>
              <a:miter lim="800000"/>
              <a:headEnd/>
              <a:tailEnd/>
            </a:ln>
          </p:spPr>
          <p:txBody>
            <a:bodyPr>
              <a:spAutoFit/>
            </a:bodyPr>
            <a:lstStyle/>
            <a:p>
              <a:pPr defTabSz="762000" eaLnBrk="0" hangingPunct="0"/>
              <a:r>
                <a:rPr lang="en-US" sz="1400" b="1">
                  <a:solidFill>
                    <a:srgbClr val="000000"/>
                  </a:solidFill>
                </a:rPr>
                <a:t>Planned order releases</a:t>
              </a:r>
            </a:p>
          </p:txBody>
        </p:sp>
        <p:sp>
          <p:nvSpPr>
            <p:cNvPr id="51242" name="Text Box 40"/>
            <p:cNvSpPr txBox="1">
              <a:spLocks noChangeArrowheads="1"/>
            </p:cNvSpPr>
            <p:nvPr/>
          </p:nvSpPr>
          <p:spPr bwMode="auto">
            <a:xfrm>
              <a:off x="1367" y="2711"/>
              <a:ext cx="240" cy="192"/>
            </a:xfrm>
            <a:prstGeom prst="rect">
              <a:avLst/>
            </a:prstGeom>
            <a:solidFill>
              <a:schemeClr val="bg1"/>
            </a:solidFill>
            <a:ln w="28575">
              <a:noFill/>
              <a:miter lim="800000"/>
              <a:headEnd/>
              <a:tailEnd/>
            </a:ln>
          </p:spPr>
          <p:txBody>
            <a:bodyPr wrap="none">
              <a:spAutoFit/>
            </a:bodyPr>
            <a:lstStyle/>
            <a:p>
              <a:pPr defTabSz="762000" eaLnBrk="0" hangingPunct="0"/>
              <a:r>
                <a:rPr lang="en-US" sz="1400" b="1"/>
                <a:t>37</a:t>
              </a:r>
            </a:p>
          </p:txBody>
        </p:sp>
        <p:sp>
          <p:nvSpPr>
            <p:cNvPr id="51243" name="Text Box 41"/>
            <p:cNvSpPr txBox="1">
              <a:spLocks noChangeArrowheads="1"/>
            </p:cNvSpPr>
            <p:nvPr/>
          </p:nvSpPr>
          <p:spPr bwMode="auto">
            <a:xfrm>
              <a:off x="3306" y="1218"/>
              <a:ext cx="408" cy="192"/>
            </a:xfrm>
            <a:prstGeom prst="rect">
              <a:avLst/>
            </a:prstGeom>
            <a:noFill/>
            <a:ln w="12700">
              <a:noFill/>
              <a:miter lim="800000"/>
              <a:headEnd/>
              <a:tailEnd/>
            </a:ln>
          </p:spPr>
          <p:txBody>
            <a:bodyPr wrap="none">
              <a:spAutoFit/>
            </a:bodyPr>
            <a:lstStyle/>
            <a:p>
              <a:pPr defTabSz="762000" eaLnBrk="0" hangingPunct="0"/>
              <a:r>
                <a:rPr lang="en-US" sz="1400" b="1">
                  <a:solidFill>
                    <a:srgbClr val="000000"/>
                  </a:solidFill>
                </a:rPr>
                <a:t>Week</a:t>
              </a:r>
            </a:p>
          </p:txBody>
        </p:sp>
        <p:sp>
          <p:nvSpPr>
            <p:cNvPr id="51244" name="Rectangle 42"/>
            <p:cNvSpPr>
              <a:spLocks noChangeArrowheads="1"/>
            </p:cNvSpPr>
            <p:nvPr/>
          </p:nvSpPr>
          <p:spPr bwMode="auto">
            <a:xfrm>
              <a:off x="672" y="803"/>
              <a:ext cx="4635" cy="3085"/>
            </a:xfrm>
            <a:prstGeom prst="rect">
              <a:avLst/>
            </a:prstGeom>
            <a:noFill/>
            <a:ln w="25400">
              <a:solidFill>
                <a:srgbClr val="000000"/>
              </a:solidFill>
              <a:miter lim="800000"/>
              <a:headEnd/>
              <a:tailEnd/>
            </a:ln>
          </p:spPr>
          <p:txBody>
            <a:bodyPr wrap="none" anchor="ctr"/>
            <a:lstStyle/>
            <a:p>
              <a:endParaRPr lang="en-NZ"/>
            </a:p>
          </p:txBody>
        </p:sp>
        <p:sp>
          <p:nvSpPr>
            <p:cNvPr id="51245" name="Rectangle 43"/>
            <p:cNvSpPr>
              <a:spLocks noChangeArrowheads="1"/>
            </p:cNvSpPr>
            <p:nvPr/>
          </p:nvSpPr>
          <p:spPr bwMode="auto">
            <a:xfrm>
              <a:off x="2235" y="2718"/>
              <a:ext cx="300" cy="190"/>
            </a:xfrm>
            <a:prstGeom prst="rect">
              <a:avLst/>
            </a:prstGeom>
            <a:noFill/>
            <a:ln w="12700">
              <a:noFill/>
              <a:miter lim="800000"/>
              <a:headEnd/>
              <a:tailEnd/>
            </a:ln>
          </p:spPr>
          <p:txBody>
            <a:bodyPr wrap="none" lIns="90487" tIns="44450" rIns="90487" bIns="44450">
              <a:spAutoFit/>
            </a:bodyPr>
            <a:lstStyle/>
            <a:p>
              <a:pPr defTabSz="762000" eaLnBrk="0" hangingPunct="0"/>
              <a:r>
                <a:rPr lang="en-US" sz="1400" b="1"/>
                <a:t>117</a:t>
              </a:r>
            </a:p>
          </p:txBody>
        </p:sp>
        <p:sp>
          <p:nvSpPr>
            <p:cNvPr id="51246" name="Rectangle 44"/>
            <p:cNvSpPr>
              <a:spLocks noChangeArrowheads="1"/>
            </p:cNvSpPr>
            <p:nvPr/>
          </p:nvSpPr>
          <p:spPr bwMode="auto">
            <a:xfrm>
              <a:off x="2678" y="2716"/>
              <a:ext cx="300" cy="190"/>
            </a:xfrm>
            <a:prstGeom prst="rect">
              <a:avLst/>
            </a:prstGeom>
            <a:noFill/>
            <a:ln w="12700">
              <a:noFill/>
              <a:miter lim="800000"/>
              <a:headEnd/>
              <a:tailEnd/>
            </a:ln>
          </p:spPr>
          <p:txBody>
            <a:bodyPr wrap="none" lIns="90487" tIns="44450" rIns="90487" bIns="44450">
              <a:spAutoFit/>
            </a:bodyPr>
            <a:lstStyle/>
            <a:p>
              <a:pPr defTabSz="762000" eaLnBrk="0" hangingPunct="0"/>
              <a:r>
                <a:rPr lang="en-US" sz="1400" b="1"/>
                <a:t>117</a:t>
              </a:r>
            </a:p>
          </p:txBody>
        </p:sp>
        <p:sp>
          <p:nvSpPr>
            <p:cNvPr id="51247" name="Text Box 45"/>
            <p:cNvSpPr txBox="1">
              <a:spLocks noChangeArrowheads="1"/>
            </p:cNvSpPr>
            <p:nvPr/>
          </p:nvSpPr>
          <p:spPr bwMode="auto">
            <a:xfrm>
              <a:off x="2296" y="1853"/>
              <a:ext cx="178" cy="192"/>
            </a:xfrm>
            <a:prstGeom prst="rect">
              <a:avLst/>
            </a:prstGeom>
            <a:noFill/>
            <a:ln w="12700">
              <a:noFill/>
              <a:miter lim="800000"/>
              <a:headEnd/>
              <a:tailEnd/>
            </a:ln>
          </p:spPr>
          <p:txBody>
            <a:bodyPr wrap="none">
              <a:spAutoFit/>
            </a:bodyPr>
            <a:lstStyle/>
            <a:p>
              <a:pPr defTabSz="762000" eaLnBrk="0" hangingPunct="0"/>
              <a:r>
                <a:rPr lang="en-US" sz="1400" b="1"/>
                <a:t>0</a:t>
              </a:r>
            </a:p>
          </p:txBody>
        </p:sp>
        <p:sp>
          <p:nvSpPr>
            <p:cNvPr id="51248" name="Text Box 46"/>
            <p:cNvSpPr txBox="1">
              <a:spLocks noChangeArrowheads="1"/>
            </p:cNvSpPr>
            <p:nvPr/>
          </p:nvSpPr>
          <p:spPr bwMode="auto">
            <a:xfrm>
              <a:off x="3654" y="1853"/>
              <a:ext cx="178" cy="192"/>
            </a:xfrm>
            <a:prstGeom prst="rect">
              <a:avLst/>
            </a:prstGeom>
            <a:noFill/>
            <a:ln w="12700">
              <a:noFill/>
              <a:miter lim="800000"/>
              <a:headEnd/>
              <a:tailEnd/>
            </a:ln>
          </p:spPr>
          <p:txBody>
            <a:bodyPr wrap="none">
              <a:spAutoFit/>
            </a:bodyPr>
            <a:lstStyle/>
            <a:p>
              <a:pPr defTabSz="762000" eaLnBrk="0" hangingPunct="0"/>
              <a:r>
                <a:rPr lang="en-US" sz="1400" b="1"/>
                <a:t>0</a:t>
              </a:r>
            </a:p>
          </p:txBody>
        </p:sp>
        <p:sp>
          <p:nvSpPr>
            <p:cNvPr id="51249" name="Text Box 47"/>
            <p:cNvSpPr txBox="1">
              <a:spLocks noChangeArrowheads="1"/>
            </p:cNvSpPr>
            <p:nvPr/>
          </p:nvSpPr>
          <p:spPr bwMode="auto">
            <a:xfrm>
              <a:off x="2745" y="1853"/>
              <a:ext cx="178" cy="192"/>
            </a:xfrm>
            <a:prstGeom prst="rect">
              <a:avLst/>
            </a:prstGeom>
            <a:noFill/>
            <a:ln w="12700">
              <a:noFill/>
              <a:miter lim="800000"/>
              <a:headEnd/>
              <a:tailEnd/>
            </a:ln>
          </p:spPr>
          <p:txBody>
            <a:bodyPr wrap="none">
              <a:spAutoFit/>
            </a:bodyPr>
            <a:lstStyle/>
            <a:p>
              <a:pPr defTabSz="762000" eaLnBrk="0" hangingPunct="0"/>
              <a:r>
                <a:rPr lang="en-US" sz="1400" b="1"/>
                <a:t>0</a:t>
              </a:r>
            </a:p>
          </p:txBody>
        </p:sp>
        <p:sp>
          <p:nvSpPr>
            <p:cNvPr id="51250" name="Text Box 48"/>
            <p:cNvSpPr txBox="1">
              <a:spLocks noChangeArrowheads="1"/>
            </p:cNvSpPr>
            <p:nvPr/>
          </p:nvSpPr>
          <p:spPr bwMode="auto">
            <a:xfrm>
              <a:off x="4993" y="1853"/>
              <a:ext cx="178" cy="192"/>
            </a:xfrm>
            <a:prstGeom prst="rect">
              <a:avLst/>
            </a:prstGeom>
            <a:noFill/>
            <a:ln w="12700">
              <a:noFill/>
              <a:miter lim="800000"/>
              <a:headEnd/>
              <a:tailEnd/>
            </a:ln>
          </p:spPr>
          <p:txBody>
            <a:bodyPr wrap="none">
              <a:spAutoFit/>
            </a:bodyPr>
            <a:lstStyle/>
            <a:p>
              <a:pPr defTabSz="762000" eaLnBrk="0" hangingPunct="0"/>
              <a:r>
                <a:rPr lang="en-US" sz="1400" b="1"/>
                <a:t>0</a:t>
              </a:r>
            </a:p>
          </p:txBody>
        </p:sp>
        <p:sp>
          <p:nvSpPr>
            <p:cNvPr id="51251" name="Rectangle 49"/>
            <p:cNvSpPr>
              <a:spLocks noChangeArrowheads="1"/>
            </p:cNvSpPr>
            <p:nvPr/>
          </p:nvSpPr>
          <p:spPr bwMode="auto">
            <a:xfrm>
              <a:off x="3198" y="2283"/>
              <a:ext cx="176" cy="190"/>
            </a:xfrm>
            <a:prstGeom prst="rect">
              <a:avLst/>
            </a:prstGeom>
            <a:noFill/>
            <a:ln w="12700">
              <a:noFill/>
              <a:miter lim="800000"/>
              <a:headEnd/>
              <a:tailEnd/>
            </a:ln>
          </p:spPr>
          <p:txBody>
            <a:bodyPr wrap="none" lIns="90487" tIns="44450" rIns="90487" bIns="44450">
              <a:spAutoFit/>
            </a:bodyPr>
            <a:lstStyle/>
            <a:p>
              <a:pPr defTabSz="762000" eaLnBrk="0" hangingPunct="0"/>
              <a:r>
                <a:rPr lang="en-US" sz="1400" b="1"/>
                <a:t>0</a:t>
              </a:r>
            </a:p>
          </p:txBody>
        </p:sp>
        <p:sp>
          <p:nvSpPr>
            <p:cNvPr id="51252" name="Rectangle 50"/>
            <p:cNvSpPr>
              <a:spLocks noChangeArrowheads="1"/>
            </p:cNvSpPr>
            <p:nvPr/>
          </p:nvSpPr>
          <p:spPr bwMode="auto">
            <a:xfrm>
              <a:off x="4101" y="2283"/>
              <a:ext cx="176" cy="190"/>
            </a:xfrm>
            <a:prstGeom prst="rect">
              <a:avLst/>
            </a:prstGeom>
            <a:noFill/>
            <a:ln w="12700">
              <a:noFill/>
              <a:miter lim="800000"/>
              <a:headEnd/>
              <a:tailEnd/>
            </a:ln>
          </p:spPr>
          <p:txBody>
            <a:bodyPr wrap="none" lIns="90487" tIns="44450" rIns="90487" bIns="44450">
              <a:spAutoFit/>
            </a:bodyPr>
            <a:lstStyle/>
            <a:p>
              <a:pPr defTabSz="762000" eaLnBrk="0" hangingPunct="0"/>
              <a:r>
                <a:rPr lang="en-US" sz="1400" b="1"/>
                <a:t>0</a:t>
              </a:r>
            </a:p>
          </p:txBody>
        </p:sp>
        <p:sp>
          <p:nvSpPr>
            <p:cNvPr id="51253" name="Rectangle 51"/>
            <p:cNvSpPr>
              <a:spLocks noChangeArrowheads="1"/>
            </p:cNvSpPr>
            <p:nvPr/>
          </p:nvSpPr>
          <p:spPr bwMode="auto">
            <a:xfrm>
              <a:off x="4548" y="2283"/>
              <a:ext cx="176" cy="190"/>
            </a:xfrm>
            <a:prstGeom prst="rect">
              <a:avLst/>
            </a:prstGeom>
            <a:noFill/>
            <a:ln w="12700">
              <a:noFill/>
              <a:miter lim="800000"/>
              <a:headEnd/>
              <a:tailEnd/>
            </a:ln>
          </p:spPr>
          <p:txBody>
            <a:bodyPr wrap="none" lIns="90487" tIns="44450" rIns="90487" bIns="44450">
              <a:spAutoFit/>
            </a:bodyPr>
            <a:lstStyle/>
            <a:p>
              <a:pPr defTabSz="762000" eaLnBrk="0" hangingPunct="0"/>
              <a:r>
                <a:rPr lang="en-US" sz="1400" b="1"/>
                <a:t>0</a:t>
              </a:r>
            </a:p>
          </p:txBody>
        </p:sp>
        <p:sp>
          <p:nvSpPr>
            <p:cNvPr id="51254" name="Text Box 52"/>
            <p:cNvSpPr txBox="1">
              <a:spLocks noChangeArrowheads="1"/>
            </p:cNvSpPr>
            <p:nvPr/>
          </p:nvSpPr>
          <p:spPr bwMode="auto">
            <a:xfrm>
              <a:off x="2278" y="2281"/>
              <a:ext cx="178" cy="192"/>
            </a:xfrm>
            <a:prstGeom prst="rect">
              <a:avLst/>
            </a:prstGeom>
            <a:noFill/>
            <a:ln w="12700">
              <a:noFill/>
              <a:miter lim="800000"/>
              <a:headEnd/>
              <a:tailEnd/>
            </a:ln>
          </p:spPr>
          <p:txBody>
            <a:bodyPr wrap="none">
              <a:spAutoFit/>
            </a:bodyPr>
            <a:lstStyle/>
            <a:p>
              <a:pPr defTabSz="762000" eaLnBrk="0" hangingPunct="0"/>
              <a:r>
                <a:rPr lang="en-US" sz="1400" b="1"/>
                <a:t>0</a:t>
              </a:r>
            </a:p>
          </p:txBody>
        </p:sp>
        <p:sp>
          <p:nvSpPr>
            <p:cNvPr id="51255" name="Text Box 53"/>
            <p:cNvSpPr txBox="1">
              <a:spLocks noChangeArrowheads="1"/>
            </p:cNvSpPr>
            <p:nvPr/>
          </p:nvSpPr>
          <p:spPr bwMode="auto">
            <a:xfrm>
              <a:off x="3636" y="2281"/>
              <a:ext cx="178" cy="192"/>
            </a:xfrm>
            <a:prstGeom prst="rect">
              <a:avLst/>
            </a:prstGeom>
            <a:noFill/>
            <a:ln w="12700">
              <a:noFill/>
              <a:miter lim="800000"/>
              <a:headEnd/>
              <a:tailEnd/>
            </a:ln>
          </p:spPr>
          <p:txBody>
            <a:bodyPr wrap="none">
              <a:spAutoFit/>
            </a:bodyPr>
            <a:lstStyle/>
            <a:p>
              <a:pPr defTabSz="762000" eaLnBrk="0" hangingPunct="0"/>
              <a:r>
                <a:rPr lang="en-US" sz="1400" b="1"/>
                <a:t>0</a:t>
              </a:r>
            </a:p>
          </p:txBody>
        </p:sp>
        <p:sp>
          <p:nvSpPr>
            <p:cNvPr id="51256" name="Text Box 54"/>
            <p:cNvSpPr txBox="1">
              <a:spLocks noChangeArrowheads="1"/>
            </p:cNvSpPr>
            <p:nvPr/>
          </p:nvSpPr>
          <p:spPr bwMode="auto">
            <a:xfrm>
              <a:off x="2727" y="2281"/>
              <a:ext cx="178" cy="192"/>
            </a:xfrm>
            <a:prstGeom prst="rect">
              <a:avLst/>
            </a:prstGeom>
            <a:noFill/>
            <a:ln w="12700">
              <a:noFill/>
              <a:miter lim="800000"/>
              <a:headEnd/>
              <a:tailEnd/>
            </a:ln>
          </p:spPr>
          <p:txBody>
            <a:bodyPr wrap="none">
              <a:spAutoFit/>
            </a:bodyPr>
            <a:lstStyle/>
            <a:p>
              <a:pPr defTabSz="762000" eaLnBrk="0" hangingPunct="0"/>
              <a:r>
                <a:rPr lang="en-US" sz="1400" b="1"/>
                <a:t>0</a:t>
              </a:r>
            </a:p>
          </p:txBody>
        </p:sp>
        <p:sp>
          <p:nvSpPr>
            <p:cNvPr id="51257" name="Text Box 55"/>
            <p:cNvSpPr txBox="1">
              <a:spLocks noChangeArrowheads="1"/>
            </p:cNvSpPr>
            <p:nvPr/>
          </p:nvSpPr>
          <p:spPr bwMode="auto">
            <a:xfrm>
              <a:off x="4975" y="2281"/>
              <a:ext cx="178" cy="192"/>
            </a:xfrm>
            <a:prstGeom prst="rect">
              <a:avLst/>
            </a:prstGeom>
            <a:noFill/>
            <a:ln w="12700">
              <a:noFill/>
              <a:miter lim="800000"/>
              <a:headEnd/>
              <a:tailEnd/>
            </a:ln>
          </p:spPr>
          <p:txBody>
            <a:bodyPr wrap="none">
              <a:spAutoFit/>
            </a:bodyPr>
            <a:lstStyle/>
            <a:p>
              <a:pPr defTabSz="762000" eaLnBrk="0" hangingPunct="0"/>
              <a:r>
                <a:rPr lang="en-US" sz="1400" b="1"/>
                <a:t>0</a:t>
              </a:r>
            </a:p>
          </p:txBody>
        </p:sp>
        <p:sp>
          <p:nvSpPr>
            <p:cNvPr id="51258" name="Text Box 56"/>
            <p:cNvSpPr txBox="1">
              <a:spLocks noChangeArrowheads="1"/>
            </p:cNvSpPr>
            <p:nvPr/>
          </p:nvSpPr>
          <p:spPr bwMode="auto">
            <a:xfrm>
              <a:off x="3142" y="2716"/>
              <a:ext cx="302" cy="192"/>
            </a:xfrm>
            <a:prstGeom prst="rect">
              <a:avLst/>
            </a:prstGeom>
            <a:noFill/>
            <a:ln w="12700">
              <a:noFill/>
              <a:miter lim="800000"/>
              <a:headEnd/>
              <a:tailEnd/>
            </a:ln>
          </p:spPr>
          <p:txBody>
            <a:bodyPr wrap="none">
              <a:spAutoFit/>
            </a:bodyPr>
            <a:lstStyle/>
            <a:p>
              <a:pPr defTabSz="762000" eaLnBrk="0" hangingPunct="0"/>
              <a:r>
                <a:rPr lang="en-US" sz="1400" b="1"/>
                <a:t>227</a:t>
              </a:r>
            </a:p>
          </p:txBody>
        </p:sp>
        <p:sp>
          <p:nvSpPr>
            <p:cNvPr id="51259" name="Text Box 57"/>
            <p:cNvSpPr txBox="1">
              <a:spLocks noChangeArrowheads="1"/>
            </p:cNvSpPr>
            <p:nvPr/>
          </p:nvSpPr>
          <p:spPr bwMode="auto">
            <a:xfrm>
              <a:off x="3592" y="2716"/>
              <a:ext cx="302" cy="192"/>
            </a:xfrm>
            <a:prstGeom prst="rect">
              <a:avLst/>
            </a:prstGeom>
            <a:noFill/>
            <a:ln w="12700">
              <a:noFill/>
              <a:miter lim="800000"/>
              <a:headEnd/>
              <a:tailEnd/>
            </a:ln>
          </p:spPr>
          <p:txBody>
            <a:bodyPr wrap="none">
              <a:spAutoFit/>
            </a:bodyPr>
            <a:lstStyle/>
            <a:p>
              <a:pPr defTabSz="762000" eaLnBrk="0" hangingPunct="0"/>
              <a:r>
                <a:rPr lang="en-US" sz="1400" b="1"/>
                <a:t>227</a:t>
              </a:r>
            </a:p>
          </p:txBody>
        </p:sp>
        <p:sp>
          <p:nvSpPr>
            <p:cNvPr id="51260" name="Text Box 58"/>
            <p:cNvSpPr txBox="1">
              <a:spLocks noChangeArrowheads="1"/>
            </p:cNvSpPr>
            <p:nvPr/>
          </p:nvSpPr>
          <p:spPr bwMode="auto">
            <a:xfrm>
              <a:off x="4068" y="2716"/>
              <a:ext cx="240" cy="192"/>
            </a:xfrm>
            <a:prstGeom prst="rect">
              <a:avLst/>
            </a:prstGeom>
            <a:noFill/>
            <a:ln w="12700">
              <a:noFill/>
              <a:miter lim="800000"/>
              <a:headEnd/>
              <a:tailEnd/>
            </a:ln>
          </p:spPr>
          <p:txBody>
            <a:bodyPr wrap="none">
              <a:spAutoFit/>
            </a:bodyPr>
            <a:lstStyle/>
            <a:p>
              <a:pPr defTabSz="762000" eaLnBrk="0" hangingPunct="0"/>
              <a:r>
                <a:rPr lang="en-US" sz="1400" b="1"/>
                <a:t>77</a:t>
              </a:r>
            </a:p>
          </p:txBody>
        </p:sp>
        <p:sp>
          <p:nvSpPr>
            <p:cNvPr id="51261" name="Text Box 59"/>
            <p:cNvSpPr txBox="1">
              <a:spLocks noChangeArrowheads="1"/>
            </p:cNvSpPr>
            <p:nvPr/>
          </p:nvSpPr>
          <p:spPr bwMode="auto">
            <a:xfrm>
              <a:off x="4486" y="2716"/>
              <a:ext cx="302" cy="192"/>
            </a:xfrm>
            <a:prstGeom prst="rect">
              <a:avLst/>
            </a:prstGeom>
            <a:noFill/>
            <a:ln w="12700">
              <a:noFill/>
              <a:miter lim="800000"/>
              <a:headEnd/>
              <a:tailEnd/>
            </a:ln>
          </p:spPr>
          <p:txBody>
            <a:bodyPr wrap="none">
              <a:spAutoFit/>
            </a:bodyPr>
            <a:lstStyle/>
            <a:p>
              <a:pPr defTabSz="762000" eaLnBrk="0" hangingPunct="0"/>
              <a:r>
                <a:rPr lang="en-US" sz="1400" b="1"/>
                <a:t>187</a:t>
              </a:r>
            </a:p>
          </p:txBody>
        </p:sp>
        <p:sp>
          <p:nvSpPr>
            <p:cNvPr id="51262" name="Text Box 60"/>
            <p:cNvSpPr txBox="1">
              <a:spLocks noChangeArrowheads="1"/>
            </p:cNvSpPr>
            <p:nvPr/>
          </p:nvSpPr>
          <p:spPr bwMode="auto">
            <a:xfrm>
              <a:off x="4926" y="2716"/>
              <a:ext cx="302" cy="192"/>
            </a:xfrm>
            <a:prstGeom prst="rect">
              <a:avLst/>
            </a:prstGeom>
            <a:noFill/>
            <a:ln w="12700">
              <a:noFill/>
              <a:miter lim="800000"/>
              <a:headEnd/>
              <a:tailEnd/>
            </a:ln>
          </p:spPr>
          <p:txBody>
            <a:bodyPr wrap="none">
              <a:spAutoFit/>
            </a:bodyPr>
            <a:lstStyle/>
            <a:p>
              <a:pPr defTabSz="762000" eaLnBrk="0" hangingPunct="0"/>
              <a:r>
                <a:rPr lang="en-US" sz="1400" b="1"/>
                <a:t>187</a:t>
              </a:r>
            </a:p>
          </p:txBody>
        </p:sp>
        <p:sp>
          <p:nvSpPr>
            <p:cNvPr id="51263" name="Text Box 61"/>
            <p:cNvSpPr txBox="1">
              <a:spLocks noChangeArrowheads="1"/>
            </p:cNvSpPr>
            <p:nvPr/>
          </p:nvSpPr>
          <p:spPr bwMode="auto">
            <a:xfrm>
              <a:off x="4493" y="3146"/>
              <a:ext cx="302" cy="192"/>
            </a:xfrm>
            <a:prstGeom prst="rect">
              <a:avLst/>
            </a:prstGeom>
            <a:noFill/>
            <a:ln w="12700">
              <a:noFill/>
              <a:miter lim="800000"/>
              <a:headEnd/>
              <a:tailEnd/>
            </a:ln>
          </p:spPr>
          <p:txBody>
            <a:bodyPr wrap="none">
              <a:spAutoFit/>
            </a:bodyPr>
            <a:lstStyle/>
            <a:p>
              <a:pPr defTabSz="762000" eaLnBrk="0" hangingPunct="0"/>
              <a:r>
                <a:rPr lang="en-US" sz="1400" b="1"/>
                <a:t>230</a:t>
              </a:r>
            </a:p>
          </p:txBody>
        </p:sp>
        <p:sp>
          <p:nvSpPr>
            <p:cNvPr id="51264" name="Text Box 62"/>
            <p:cNvSpPr txBox="1">
              <a:spLocks noChangeArrowheads="1"/>
            </p:cNvSpPr>
            <p:nvPr/>
          </p:nvSpPr>
          <p:spPr bwMode="auto">
            <a:xfrm>
              <a:off x="3140" y="3146"/>
              <a:ext cx="302" cy="192"/>
            </a:xfrm>
            <a:prstGeom prst="rect">
              <a:avLst/>
            </a:prstGeom>
            <a:noFill/>
            <a:ln w="12700">
              <a:noFill/>
              <a:miter lim="800000"/>
              <a:headEnd/>
              <a:tailEnd/>
            </a:ln>
          </p:spPr>
          <p:txBody>
            <a:bodyPr wrap="none">
              <a:spAutoFit/>
            </a:bodyPr>
            <a:lstStyle/>
            <a:p>
              <a:pPr defTabSz="762000" eaLnBrk="0" hangingPunct="0"/>
              <a:r>
                <a:rPr lang="en-US" sz="1400" b="1"/>
                <a:t>230</a:t>
              </a:r>
            </a:p>
          </p:txBody>
        </p:sp>
        <p:sp>
          <p:nvSpPr>
            <p:cNvPr id="51265" name="Text Box 63"/>
            <p:cNvSpPr txBox="1">
              <a:spLocks noChangeArrowheads="1"/>
            </p:cNvSpPr>
            <p:nvPr/>
          </p:nvSpPr>
          <p:spPr bwMode="auto">
            <a:xfrm>
              <a:off x="3585" y="3574"/>
              <a:ext cx="302" cy="192"/>
            </a:xfrm>
            <a:prstGeom prst="rect">
              <a:avLst/>
            </a:prstGeom>
            <a:solidFill>
              <a:srgbClr val="FF7C80"/>
            </a:solidFill>
            <a:ln w="12700">
              <a:noFill/>
              <a:miter lim="800000"/>
              <a:headEnd/>
              <a:tailEnd/>
            </a:ln>
          </p:spPr>
          <p:txBody>
            <a:bodyPr wrap="none">
              <a:spAutoFit/>
            </a:bodyPr>
            <a:lstStyle/>
            <a:p>
              <a:pPr defTabSz="762000" eaLnBrk="0" hangingPunct="0"/>
              <a:r>
                <a:rPr lang="en-US" sz="1400" b="1"/>
                <a:t>230</a:t>
              </a:r>
            </a:p>
          </p:txBody>
        </p:sp>
        <p:sp>
          <p:nvSpPr>
            <p:cNvPr id="51266" name="Text Box 64"/>
            <p:cNvSpPr txBox="1">
              <a:spLocks noChangeArrowheads="1"/>
            </p:cNvSpPr>
            <p:nvPr/>
          </p:nvSpPr>
          <p:spPr bwMode="auto">
            <a:xfrm>
              <a:off x="2232" y="3574"/>
              <a:ext cx="302" cy="192"/>
            </a:xfrm>
            <a:prstGeom prst="rect">
              <a:avLst/>
            </a:prstGeom>
            <a:solidFill>
              <a:srgbClr val="FF7C80"/>
            </a:solidFill>
            <a:ln w="12700">
              <a:noFill/>
              <a:miter lim="800000"/>
              <a:headEnd/>
              <a:tailEnd/>
            </a:ln>
          </p:spPr>
          <p:txBody>
            <a:bodyPr wrap="none">
              <a:spAutoFit/>
            </a:bodyPr>
            <a:lstStyle/>
            <a:p>
              <a:pPr defTabSz="762000" eaLnBrk="0" hangingPunct="0"/>
              <a:r>
                <a:rPr lang="en-US" sz="1400" b="1"/>
                <a:t>230</a:t>
              </a:r>
            </a:p>
          </p:txBody>
        </p:sp>
      </p:grpSp>
      <p:sp>
        <p:nvSpPr>
          <p:cNvPr id="474179" name="Rectangle 67"/>
          <p:cNvSpPr>
            <a:spLocks noGrp="1" noChangeArrowheads="1"/>
          </p:cNvSpPr>
          <p:nvPr>
            <p:ph type="title"/>
          </p:nvPr>
        </p:nvSpPr>
        <p:spPr/>
        <p:txBody>
          <a:bodyPr/>
          <a:lstStyle/>
          <a:p>
            <a:pPr eaLnBrk="1" hangingPunct="1">
              <a:defRPr/>
            </a:pPr>
            <a:r>
              <a:rPr lang="en-US" sz="4000" dirty="0"/>
              <a:t>MRP Explosion</a:t>
            </a:r>
          </a:p>
        </p:txBody>
      </p:sp>
      <p:sp>
        <p:nvSpPr>
          <p:cNvPr id="474181" name="Rectangle 69"/>
          <p:cNvSpPr>
            <a:spLocks noChangeArrowheads="1"/>
          </p:cNvSpPr>
          <p:nvPr/>
        </p:nvSpPr>
        <p:spPr bwMode="auto">
          <a:xfrm>
            <a:off x="1089124" y="6082953"/>
            <a:ext cx="5499100" cy="292100"/>
          </a:xfrm>
          <a:prstGeom prst="rect">
            <a:avLst/>
          </a:prstGeom>
          <a:noFill/>
          <a:ln w="9525">
            <a:noFill/>
            <a:miter lim="800000"/>
            <a:headEnd/>
            <a:tailEnd/>
          </a:ln>
        </p:spPr>
        <p:txBody>
          <a:bodyPr/>
          <a:lstStyle/>
          <a:p>
            <a:pPr marL="1714500" lvl="1" indent="-1257300">
              <a:lnSpc>
                <a:spcPct val="90000"/>
              </a:lnSpc>
              <a:spcBef>
                <a:spcPct val="40000"/>
              </a:spcBef>
              <a:buClr>
                <a:srgbClr val="B20019"/>
              </a:buClr>
              <a:buFont typeface="Wingdings" pitchFamily="2" charset="2"/>
              <a:buNone/>
            </a:pPr>
            <a:r>
              <a:rPr lang="en-US" sz="1400" b="1" dirty="0">
                <a:solidFill>
                  <a:schemeClr val="tx2"/>
                </a:solidFill>
                <a:cs typeface="Arial" charset="0"/>
              </a:rPr>
              <a:t>MRP Explosion of Seat Assembly Components</a:t>
            </a:r>
          </a:p>
        </p:txBody>
      </p:sp>
      <p:sp>
        <p:nvSpPr>
          <p:cNvPr id="3" name="Rectangle 2"/>
          <p:cNvSpPr/>
          <p:nvPr/>
        </p:nvSpPr>
        <p:spPr>
          <a:xfrm>
            <a:off x="2820988" y="3932684"/>
            <a:ext cx="5618162" cy="1915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7141949"/>
      </p:ext>
    </p:extLst>
  </p:cSld>
  <p:clrMapOvr>
    <a:masterClrMapping/>
  </p:clrMapOvr>
  <p:transition spd="med">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par>
                          <p:cTn id="8" fill="hold">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474181"/>
                                        </p:tgtEl>
                                        <p:attrNameLst>
                                          <p:attrName>style.visibility</p:attrName>
                                        </p:attrNameLst>
                                      </p:cBhvr>
                                      <p:to>
                                        <p:strVal val="visible"/>
                                      </p:to>
                                    </p:set>
                                    <p:animEffect transition="in" filter="strips(downRight)">
                                      <p:cBhvr>
                                        <p:cTn id="11" dur="1000"/>
                                        <p:tgtEl>
                                          <p:spTgt spid="474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18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7" name="Group 50"/>
          <p:cNvGrpSpPr>
            <a:grpSpLocks/>
          </p:cNvGrpSpPr>
          <p:nvPr/>
        </p:nvGrpSpPr>
        <p:grpSpPr bwMode="auto">
          <a:xfrm>
            <a:off x="2606675" y="755650"/>
            <a:ext cx="4003675" cy="2146300"/>
            <a:chOff x="1642" y="476"/>
            <a:chExt cx="2522" cy="1352"/>
          </a:xfrm>
        </p:grpSpPr>
        <p:sp>
          <p:nvSpPr>
            <p:cNvPr id="52230" name="Freeform 4"/>
            <p:cNvSpPr>
              <a:spLocks/>
            </p:cNvSpPr>
            <p:nvPr/>
          </p:nvSpPr>
          <p:spPr bwMode="auto">
            <a:xfrm>
              <a:off x="1642" y="486"/>
              <a:ext cx="2518" cy="887"/>
            </a:xfrm>
            <a:custGeom>
              <a:avLst/>
              <a:gdLst>
                <a:gd name="T0" fmla="*/ 0 w 2518"/>
                <a:gd name="T1" fmla="*/ 787 h 887"/>
                <a:gd name="T2" fmla="*/ 0 w 2518"/>
                <a:gd name="T3" fmla="*/ 0 h 887"/>
                <a:gd name="T4" fmla="*/ 2518 w 2518"/>
                <a:gd name="T5" fmla="*/ 0 h 887"/>
                <a:gd name="T6" fmla="*/ 2518 w 2518"/>
                <a:gd name="T7" fmla="*/ 784 h 887"/>
                <a:gd name="T8" fmla="*/ 2355 w 2518"/>
                <a:gd name="T9" fmla="*/ 887 h 887"/>
                <a:gd name="T10" fmla="*/ 2147 w 2518"/>
                <a:gd name="T11" fmla="*/ 794 h 887"/>
                <a:gd name="T12" fmla="*/ 1962 w 2518"/>
                <a:gd name="T13" fmla="*/ 845 h 887"/>
                <a:gd name="T14" fmla="*/ 1792 w 2518"/>
                <a:gd name="T15" fmla="*/ 781 h 887"/>
                <a:gd name="T16" fmla="*/ 1613 w 2518"/>
                <a:gd name="T17" fmla="*/ 829 h 887"/>
                <a:gd name="T18" fmla="*/ 1440 w 2518"/>
                <a:gd name="T19" fmla="*/ 755 h 887"/>
                <a:gd name="T20" fmla="*/ 1206 w 2518"/>
                <a:gd name="T21" fmla="*/ 842 h 887"/>
                <a:gd name="T22" fmla="*/ 970 w 2518"/>
                <a:gd name="T23" fmla="*/ 762 h 887"/>
                <a:gd name="T24" fmla="*/ 781 w 2518"/>
                <a:gd name="T25" fmla="*/ 819 h 887"/>
                <a:gd name="T26" fmla="*/ 566 w 2518"/>
                <a:gd name="T27" fmla="*/ 743 h 887"/>
                <a:gd name="T28" fmla="*/ 384 w 2518"/>
                <a:gd name="T29" fmla="*/ 797 h 887"/>
                <a:gd name="T30" fmla="*/ 189 w 2518"/>
                <a:gd name="T31" fmla="*/ 749 h 887"/>
                <a:gd name="T32" fmla="*/ 0 w 2518"/>
                <a:gd name="T33" fmla="*/ 787 h 8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18"/>
                <a:gd name="T52" fmla="*/ 0 h 887"/>
                <a:gd name="T53" fmla="*/ 2518 w 2518"/>
                <a:gd name="T54" fmla="*/ 887 h 8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18" h="887">
                  <a:moveTo>
                    <a:pt x="0" y="787"/>
                  </a:moveTo>
                  <a:lnTo>
                    <a:pt x="0" y="0"/>
                  </a:lnTo>
                  <a:lnTo>
                    <a:pt x="2518" y="0"/>
                  </a:lnTo>
                  <a:lnTo>
                    <a:pt x="2518" y="784"/>
                  </a:lnTo>
                  <a:lnTo>
                    <a:pt x="2355" y="887"/>
                  </a:lnTo>
                  <a:lnTo>
                    <a:pt x="2147" y="794"/>
                  </a:lnTo>
                  <a:lnTo>
                    <a:pt x="1962" y="845"/>
                  </a:lnTo>
                  <a:lnTo>
                    <a:pt x="1792" y="781"/>
                  </a:lnTo>
                  <a:lnTo>
                    <a:pt x="1613" y="829"/>
                  </a:lnTo>
                  <a:lnTo>
                    <a:pt x="1440" y="755"/>
                  </a:lnTo>
                  <a:lnTo>
                    <a:pt x="1206" y="842"/>
                  </a:lnTo>
                  <a:lnTo>
                    <a:pt x="970" y="762"/>
                  </a:lnTo>
                  <a:lnTo>
                    <a:pt x="781" y="819"/>
                  </a:lnTo>
                  <a:lnTo>
                    <a:pt x="566" y="743"/>
                  </a:lnTo>
                  <a:lnTo>
                    <a:pt x="384" y="797"/>
                  </a:lnTo>
                  <a:lnTo>
                    <a:pt x="189" y="749"/>
                  </a:lnTo>
                  <a:lnTo>
                    <a:pt x="0" y="787"/>
                  </a:lnTo>
                  <a:close/>
                </a:path>
              </a:pathLst>
            </a:custGeom>
            <a:solidFill>
              <a:srgbClr val="E1C687"/>
            </a:solidFill>
            <a:ln w="12700">
              <a:noFill/>
              <a:round/>
              <a:headEnd/>
              <a:tailEnd/>
            </a:ln>
          </p:spPr>
          <p:txBody>
            <a:bodyPr wrap="none" anchor="ctr"/>
            <a:lstStyle/>
            <a:p>
              <a:endParaRPr lang="en-NZ"/>
            </a:p>
          </p:txBody>
        </p:sp>
        <p:sp>
          <p:nvSpPr>
            <p:cNvPr id="52231" name="Freeform 5"/>
            <p:cNvSpPr>
              <a:spLocks/>
            </p:cNvSpPr>
            <p:nvPr/>
          </p:nvSpPr>
          <p:spPr bwMode="auto">
            <a:xfrm>
              <a:off x="2208" y="1014"/>
              <a:ext cx="1949" cy="359"/>
            </a:xfrm>
            <a:custGeom>
              <a:avLst/>
              <a:gdLst>
                <a:gd name="T0" fmla="*/ 0 w 1949"/>
                <a:gd name="T1" fmla="*/ 215 h 359"/>
                <a:gd name="T2" fmla="*/ 0 w 1949"/>
                <a:gd name="T3" fmla="*/ 0 h 359"/>
                <a:gd name="T4" fmla="*/ 1949 w 1949"/>
                <a:gd name="T5" fmla="*/ 0 h 359"/>
                <a:gd name="T6" fmla="*/ 1949 w 1949"/>
                <a:gd name="T7" fmla="*/ 256 h 359"/>
                <a:gd name="T8" fmla="*/ 1792 w 1949"/>
                <a:gd name="T9" fmla="*/ 359 h 359"/>
                <a:gd name="T10" fmla="*/ 1574 w 1949"/>
                <a:gd name="T11" fmla="*/ 263 h 359"/>
                <a:gd name="T12" fmla="*/ 1395 w 1949"/>
                <a:gd name="T13" fmla="*/ 314 h 359"/>
                <a:gd name="T14" fmla="*/ 1226 w 1949"/>
                <a:gd name="T15" fmla="*/ 253 h 359"/>
                <a:gd name="T16" fmla="*/ 1050 w 1949"/>
                <a:gd name="T17" fmla="*/ 304 h 359"/>
                <a:gd name="T18" fmla="*/ 874 w 1949"/>
                <a:gd name="T19" fmla="*/ 224 h 359"/>
                <a:gd name="T20" fmla="*/ 640 w 1949"/>
                <a:gd name="T21" fmla="*/ 314 h 359"/>
                <a:gd name="T22" fmla="*/ 403 w 1949"/>
                <a:gd name="T23" fmla="*/ 228 h 359"/>
                <a:gd name="T24" fmla="*/ 218 w 1949"/>
                <a:gd name="T25" fmla="*/ 288 h 359"/>
                <a:gd name="T26" fmla="*/ 0 w 1949"/>
                <a:gd name="T27" fmla="*/ 215 h 3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49"/>
                <a:gd name="T43" fmla="*/ 0 h 359"/>
                <a:gd name="T44" fmla="*/ 1949 w 1949"/>
                <a:gd name="T45" fmla="*/ 359 h 3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49" h="359">
                  <a:moveTo>
                    <a:pt x="0" y="215"/>
                  </a:moveTo>
                  <a:lnTo>
                    <a:pt x="0" y="0"/>
                  </a:lnTo>
                  <a:lnTo>
                    <a:pt x="1949" y="0"/>
                  </a:lnTo>
                  <a:lnTo>
                    <a:pt x="1949" y="256"/>
                  </a:lnTo>
                  <a:lnTo>
                    <a:pt x="1792" y="359"/>
                  </a:lnTo>
                  <a:lnTo>
                    <a:pt x="1574" y="263"/>
                  </a:lnTo>
                  <a:lnTo>
                    <a:pt x="1395" y="314"/>
                  </a:lnTo>
                  <a:lnTo>
                    <a:pt x="1226" y="253"/>
                  </a:lnTo>
                  <a:lnTo>
                    <a:pt x="1050" y="304"/>
                  </a:lnTo>
                  <a:lnTo>
                    <a:pt x="874" y="224"/>
                  </a:lnTo>
                  <a:lnTo>
                    <a:pt x="640" y="314"/>
                  </a:lnTo>
                  <a:lnTo>
                    <a:pt x="403" y="228"/>
                  </a:lnTo>
                  <a:lnTo>
                    <a:pt x="218" y="288"/>
                  </a:lnTo>
                  <a:lnTo>
                    <a:pt x="0" y="215"/>
                  </a:lnTo>
                  <a:close/>
                </a:path>
              </a:pathLst>
            </a:custGeom>
            <a:solidFill>
              <a:schemeClr val="accent2"/>
            </a:solidFill>
            <a:ln w="12700">
              <a:noFill/>
              <a:round/>
              <a:headEnd/>
              <a:tailEnd/>
            </a:ln>
          </p:spPr>
          <p:txBody>
            <a:bodyPr wrap="none" anchor="ctr"/>
            <a:lstStyle/>
            <a:p>
              <a:endParaRPr lang="en-NZ"/>
            </a:p>
          </p:txBody>
        </p:sp>
        <p:sp>
          <p:nvSpPr>
            <p:cNvPr id="52232" name="Freeform 6"/>
            <p:cNvSpPr>
              <a:spLocks/>
            </p:cNvSpPr>
            <p:nvPr/>
          </p:nvSpPr>
          <p:spPr bwMode="auto">
            <a:xfrm>
              <a:off x="1645" y="1270"/>
              <a:ext cx="567" cy="541"/>
            </a:xfrm>
            <a:custGeom>
              <a:avLst/>
              <a:gdLst>
                <a:gd name="T0" fmla="*/ 0 w 567"/>
                <a:gd name="T1" fmla="*/ 42 h 541"/>
                <a:gd name="T2" fmla="*/ 0 w 567"/>
                <a:gd name="T3" fmla="*/ 541 h 541"/>
                <a:gd name="T4" fmla="*/ 567 w 567"/>
                <a:gd name="T5" fmla="*/ 541 h 541"/>
                <a:gd name="T6" fmla="*/ 567 w 567"/>
                <a:gd name="T7" fmla="*/ 0 h 541"/>
                <a:gd name="T8" fmla="*/ 378 w 567"/>
                <a:gd name="T9" fmla="*/ 51 h 541"/>
                <a:gd name="T10" fmla="*/ 189 w 567"/>
                <a:gd name="T11" fmla="*/ 3 h 541"/>
                <a:gd name="T12" fmla="*/ 0 w 567"/>
                <a:gd name="T13" fmla="*/ 42 h 541"/>
                <a:gd name="T14" fmla="*/ 0 60000 65536"/>
                <a:gd name="T15" fmla="*/ 0 60000 65536"/>
                <a:gd name="T16" fmla="*/ 0 60000 65536"/>
                <a:gd name="T17" fmla="*/ 0 60000 65536"/>
                <a:gd name="T18" fmla="*/ 0 60000 65536"/>
                <a:gd name="T19" fmla="*/ 0 60000 65536"/>
                <a:gd name="T20" fmla="*/ 0 60000 65536"/>
                <a:gd name="T21" fmla="*/ 0 w 567"/>
                <a:gd name="T22" fmla="*/ 0 h 541"/>
                <a:gd name="T23" fmla="*/ 567 w 567"/>
                <a:gd name="T24" fmla="*/ 541 h 5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 h="541">
                  <a:moveTo>
                    <a:pt x="0" y="42"/>
                  </a:moveTo>
                  <a:lnTo>
                    <a:pt x="0" y="541"/>
                  </a:lnTo>
                  <a:lnTo>
                    <a:pt x="567" y="541"/>
                  </a:lnTo>
                  <a:lnTo>
                    <a:pt x="567" y="0"/>
                  </a:lnTo>
                  <a:lnTo>
                    <a:pt x="378" y="51"/>
                  </a:lnTo>
                  <a:lnTo>
                    <a:pt x="189" y="3"/>
                  </a:lnTo>
                  <a:lnTo>
                    <a:pt x="0" y="42"/>
                  </a:lnTo>
                  <a:close/>
                </a:path>
              </a:pathLst>
            </a:custGeom>
            <a:solidFill>
              <a:srgbClr val="E1C687"/>
            </a:solidFill>
            <a:ln w="12700">
              <a:noFill/>
              <a:round/>
              <a:headEnd/>
              <a:tailEnd/>
            </a:ln>
          </p:spPr>
          <p:txBody>
            <a:bodyPr wrap="none" anchor="ctr"/>
            <a:lstStyle/>
            <a:p>
              <a:endParaRPr lang="en-NZ"/>
            </a:p>
          </p:txBody>
        </p:sp>
        <p:sp>
          <p:nvSpPr>
            <p:cNvPr id="52233" name="Freeform 7"/>
            <p:cNvSpPr>
              <a:spLocks/>
            </p:cNvSpPr>
            <p:nvPr/>
          </p:nvSpPr>
          <p:spPr bwMode="auto">
            <a:xfrm>
              <a:off x="2205" y="1264"/>
              <a:ext cx="1959" cy="547"/>
            </a:xfrm>
            <a:custGeom>
              <a:avLst/>
              <a:gdLst>
                <a:gd name="T0" fmla="*/ 0 w 1959"/>
                <a:gd name="T1" fmla="*/ 6 h 547"/>
                <a:gd name="T2" fmla="*/ 0 w 1959"/>
                <a:gd name="T3" fmla="*/ 547 h 547"/>
                <a:gd name="T4" fmla="*/ 1959 w 1959"/>
                <a:gd name="T5" fmla="*/ 547 h 547"/>
                <a:gd name="T6" fmla="*/ 1959 w 1959"/>
                <a:gd name="T7" fmla="*/ 45 h 547"/>
                <a:gd name="T8" fmla="*/ 1792 w 1959"/>
                <a:gd name="T9" fmla="*/ 144 h 547"/>
                <a:gd name="T10" fmla="*/ 1584 w 1959"/>
                <a:gd name="T11" fmla="*/ 48 h 547"/>
                <a:gd name="T12" fmla="*/ 1399 w 1959"/>
                <a:gd name="T13" fmla="*/ 105 h 547"/>
                <a:gd name="T14" fmla="*/ 1232 w 1959"/>
                <a:gd name="T15" fmla="*/ 41 h 547"/>
                <a:gd name="T16" fmla="*/ 1059 w 1959"/>
                <a:gd name="T17" fmla="*/ 93 h 547"/>
                <a:gd name="T18" fmla="*/ 883 w 1959"/>
                <a:gd name="T19" fmla="*/ 13 h 547"/>
                <a:gd name="T20" fmla="*/ 643 w 1959"/>
                <a:gd name="T21" fmla="*/ 102 h 547"/>
                <a:gd name="T22" fmla="*/ 407 w 1959"/>
                <a:gd name="T23" fmla="*/ 16 h 547"/>
                <a:gd name="T24" fmla="*/ 215 w 1959"/>
                <a:gd name="T25" fmla="*/ 80 h 547"/>
                <a:gd name="T26" fmla="*/ 23 w 1959"/>
                <a:gd name="T27" fmla="*/ 0 h 547"/>
                <a:gd name="T28" fmla="*/ 0 w 1959"/>
                <a:gd name="T29" fmla="*/ 6 h 5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59"/>
                <a:gd name="T46" fmla="*/ 0 h 547"/>
                <a:gd name="T47" fmla="*/ 1959 w 1959"/>
                <a:gd name="T48" fmla="*/ 547 h 5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59" h="547">
                  <a:moveTo>
                    <a:pt x="0" y="6"/>
                  </a:moveTo>
                  <a:lnTo>
                    <a:pt x="0" y="547"/>
                  </a:lnTo>
                  <a:lnTo>
                    <a:pt x="1959" y="547"/>
                  </a:lnTo>
                  <a:lnTo>
                    <a:pt x="1959" y="45"/>
                  </a:lnTo>
                  <a:lnTo>
                    <a:pt x="1792" y="144"/>
                  </a:lnTo>
                  <a:lnTo>
                    <a:pt x="1584" y="48"/>
                  </a:lnTo>
                  <a:lnTo>
                    <a:pt x="1399" y="105"/>
                  </a:lnTo>
                  <a:lnTo>
                    <a:pt x="1232" y="41"/>
                  </a:lnTo>
                  <a:lnTo>
                    <a:pt x="1059" y="93"/>
                  </a:lnTo>
                  <a:lnTo>
                    <a:pt x="883" y="13"/>
                  </a:lnTo>
                  <a:lnTo>
                    <a:pt x="643" y="102"/>
                  </a:lnTo>
                  <a:lnTo>
                    <a:pt x="407" y="16"/>
                  </a:lnTo>
                  <a:lnTo>
                    <a:pt x="215" y="80"/>
                  </a:lnTo>
                  <a:lnTo>
                    <a:pt x="23" y="0"/>
                  </a:lnTo>
                  <a:lnTo>
                    <a:pt x="0" y="6"/>
                  </a:lnTo>
                  <a:close/>
                </a:path>
              </a:pathLst>
            </a:custGeom>
            <a:solidFill>
              <a:schemeClr val="accent2"/>
            </a:solidFill>
            <a:ln w="12700">
              <a:noFill/>
              <a:round/>
              <a:headEnd/>
              <a:tailEnd/>
            </a:ln>
          </p:spPr>
          <p:txBody>
            <a:bodyPr wrap="none" anchor="ctr"/>
            <a:lstStyle/>
            <a:p>
              <a:endParaRPr lang="en-NZ"/>
            </a:p>
          </p:txBody>
        </p:sp>
        <p:sp>
          <p:nvSpPr>
            <p:cNvPr id="52234" name="Line 8"/>
            <p:cNvSpPr>
              <a:spLocks noChangeShapeType="1"/>
            </p:cNvSpPr>
            <p:nvPr/>
          </p:nvSpPr>
          <p:spPr bwMode="auto">
            <a:xfrm>
              <a:off x="3675" y="861"/>
              <a:ext cx="0" cy="938"/>
            </a:xfrm>
            <a:prstGeom prst="line">
              <a:avLst/>
            </a:prstGeom>
            <a:noFill/>
            <a:ln w="25400">
              <a:solidFill>
                <a:srgbClr val="000000"/>
              </a:solidFill>
              <a:round/>
              <a:headEnd/>
              <a:tailEnd/>
            </a:ln>
          </p:spPr>
          <p:txBody>
            <a:bodyPr wrap="none" anchor="ctr"/>
            <a:lstStyle/>
            <a:p>
              <a:endParaRPr lang="en-US"/>
            </a:p>
          </p:txBody>
        </p:sp>
        <p:sp>
          <p:nvSpPr>
            <p:cNvPr id="52235" name="Line 9"/>
            <p:cNvSpPr>
              <a:spLocks noChangeShapeType="1"/>
            </p:cNvSpPr>
            <p:nvPr/>
          </p:nvSpPr>
          <p:spPr bwMode="auto">
            <a:xfrm>
              <a:off x="2943" y="860"/>
              <a:ext cx="0" cy="938"/>
            </a:xfrm>
            <a:prstGeom prst="line">
              <a:avLst/>
            </a:prstGeom>
            <a:noFill/>
            <a:ln w="25400">
              <a:solidFill>
                <a:srgbClr val="000000"/>
              </a:solidFill>
              <a:round/>
              <a:headEnd/>
              <a:tailEnd/>
            </a:ln>
          </p:spPr>
          <p:txBody>
            <a:bodyPr wrap="none" anchor="ctr"/>
            <a:lstStyle/>
            <a:p>
              <a:endParaRPr lang="en-US"/>
            </a:p>
          </p:txBody>
        </p:sp>
        <p:sp>
          <p:nvSpPr>
            <p:cNvPr id="52236" name="Line 10"/>
            <p:cNvSpPr>
              <a:spLocks noChangeShapeType="1"/>
            </p:cNvSpPr>
            <p:nvPr/>
          </p:nvSpPr>
          <p:spPr bwMode="auto">
            <a:xfrm>
              <a:off x="3919" y="865"/>
              <a:ext cx="0" cy="934"/>
            </a:xfrm>
            <a:prstGeom prst="line">
              <a:avLst/>
            </a:prstGeom>
            <a:noFill/>
            <a:ln w="25400">
              <a:solidFill>
                <a:srgbClr val="000000"/>
              </a:solidFill>
              <a:round/>
              <a:headEnd/>
              <a:tailEnd/>
            </a:ln>
          </p:spPr>
          <p:txBody>
            <a:bodyPr wrap="none" anchor="ctr"/>
            <a:lstStyle/>
            <a:p>
              <a:endParaRPr lang="en-US"/>
            </a:p>
          </p:txBody>
        </p:sp>
        <p:sp>
          <p:nvSpPr>
            <p:cNvPr id="52237" name="Line 11"/>
            <p:cNvSpPr>
              <a:spLocks noChangeShapeType="1"/>
            </p:cNvSpPr>
            <p:nvPr/>
          </p:nvSpPr>
          <p:spPr bwMode="auto">
            <a:xfrm>
              <a:off x="1646" y="1555"/>
              <a:ext cx="2509" cy="0"/>
            </a:xfrm>
            <a:prstGeom prst="line">
              <a:avLst/>
            </a:prstGeom>
            <a:noFill/>
            <a:ln w="25400">
              <a:solidFill>
                <a:srgbClr val="000000"/>
              </a:solidFill>
              <a:round/>
              <a:headEnd/>
              <a:tailEnd/>
            </a:ln>
          </p:spPr>
          <p:txBody>
            <a:bodyPr wrap="none" anchor="ctr"/>
            <a:lstStyle/>
            <a:p>
              <a:endParaRPr lang="en-US"/>
            </a:p>
          </p:txBody>
        </p:sp>
        <p:sp>
          <p:nvSpPr>
            <p:cNvPr id="52238" name="Line 12"/>
            <p:cNvSpPr>
              <a:spLocks noChangeShapeType="1"/>
            </p:cNvSpPr>
            <p:nvPr/>
          </p:nvSpPr>
          <p:spPr bwMode="auto">
            <a:xfrm>
              <a:off x="1649" y="1014"/>
              <a:ext cx="2510" cy="0"/>
            </a:xfrm>
            <a:prstGeom prst="line">
              <a:avLst/>
            </a:prstGeom>
            <a:noFill/>
            <a:ln w="25400">
              <a:solidFill>
                <a:srgbClr val="000000"/>
              </a:solidFill>
              <a:round/>
              <a:headEnd/>
              <a:tailEnd/>
            </a:ln>
          </p:spPr>
          <p:txBody>
            <a:bodyPr wrap="none" anchor="ctr"/>
            <a:lstStyle/>
            <a:p>
              <a:endParaRPr lang="en-US"/>
            </a:p>
          </p:txBody>
        </p:sp>
        <p:sp>
          <p:nvSpPr>
            <p:cNvPr id="52239" name="Line 13"/>
            <p:cNvSpPr>
              <a:spLocks noChangeShapeType="1"/>
            </p:cNvSpPr>
            <p:nvPr/>
          </p:nvSpPr>
          <p:spPr bwMode="auto">
            <a:xfrm>
              <a:off x="2212" y="857"/>
              <a:ext cx="1946" cy="0"/>
            </a:xfrm>
            <a:prstGeom prst="line">
              <a:avLst/>
            </a:prstGeom>
            <a:noFill/>
            <a:ln w="25400">
              <a:solidFill>
                <a:srgbClr val="000000"/>
              </a:solidFill>
              <a:round/>
              <a:headEnd/>
              <a:tailEnd/>
            </a:ln>
          </p:spPr>
          <p:txBody>
            <a:bodyPr wrap="none" anchor="ctr"/>
            <a:lstStyle/>
            <a:p>
              <a:endParaRPr lang="en-US"/>
            </a:p>
          </p:txBody>
        </p:sp>
        <p:sp>
          <p:nvSpPr>
            <p:cNvPr id="52240" name="Freeform 14"/>
            <p:cNvSpPr>
              <a:spLocks/>
            </p:cNvSpPr>
            <p:nvPr/>
          </p:nvSpPr>
          <p:spPr bwMode="auto">
            <a:xfrm>
              <a:off x="2207" y="683"/>
              <a:ext cx="1957" cy="1121"/>
            </a:xfrm>
            <a:custGeom>
              <a:avLst/>
              <a:gdLst>
                <a:gd name="T0" fmla="*/ 0 w 3608"/>
                <a:gd name="T1" fmla="*/ 1121 h 2696"/>
                <a:gd name="T2" fmla="*/ 0 w 3608"/>
                <a:gd name="T3" fmla="*/ 0 h 2696"/>
                <a:gd name="T4" fmla="*/ 1956 w 3608"/>
                <a:gd name="T5" fmla="*/ 0 h 2696"/>
                <a:gd name="T6" fmla="*/ 0 60000 65536"/>
                <a:gd name="T7" fmla="*/ 0 60000 65536"/>
                <a:gd name="T8" fmla="*/ 0 60000 65536"/>
                <a:gd name="T9" fmla="*/ 0 w 3608"/>
                <a:gd name="T10" fmla="*/ 0 h 2696"/>
                <a:gd name="T11" fmla="*/ 3608 w 3608"/>
                <a:gd name="T12" fmla="*/ 2696 h 2696"/>
              </a:gdLst>
              <a:ahLst/>
              <a:cxnLst>
                <a:cxn ang="T6">
                  <a:pos x="T0" y="T1"/>
                </a:cxn>
                <a:cxn ang="T7">
                  <a:pos x="T2" y="T3"/>
                </a:cxn>
                <a:cxn ang="T8">
                  <a:pos x="T4" y="T5"/>
                </a:cxn>
              </a:cxnLst>
              <a:rect l="T9" t="T10" r="T11" b="T12"/>
              <a:pathLst>
                <a:path w="3608" h="2696">
                  <a:moveTo>
                    <a:pt x="0" y="2695"/>
                  </a:moveTo>
                  <a:lnTo>
                    <a:pt x="0" y="0"/>
                  </a:lnTo>
                  <a:lnTo>
                    <a:pt x="3607" y="0"/>
                  </a:lnTo>
                </a:path>
              </a:pathLst>
            </a:custGeom>
            <a:noFill/>
            <a:ln w="25400" cap="rnd">
              <a:solidFill>
                <a:srgbClr val="000000"/>
              </a:solidFill>
              <a:round/>
              <a:headEnd/>
              <a:tailEnd/>
            </a:ln>
          </p:spPr>
          <p:txBody>
            <a:bodyPr/>
            <a:lstStyle/>
            <a:p>
              <a:endParaRPr lang="en-NZ"/>
            </a:p>
          </p:txBody>
        </p:sp>
        <p:sp>
          <p:nvSpPr>
            <p:cNvPr id="52241" name="Rectangle 15"/>
            <p:cNvSpPr>
              <a:spLocks noChangeArrowheads="1"/>
            </p:cNvSpPr>
            <p:nvPr/>
          </p:nvSpPr>
          <p:spPr bwMode="auto">
            <a:xfrm>
              <a:off x="1662" y="476"/>
              <a:ext cx="847" cy="518"/>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Item: Seat subassembly</a:t>
              </a:r>
            </a:p>
            <a:p>
              <a:pPr defTabSz="762000" eaLnBrk="0" hangingPunct="0"/>
              <a:r>
                <a:rPr lang="en-US" sz="800" b="1">
                  <a:solidFill>
                    <a:srgbClr val="000000"/>
                  </a:solidFill>
                </a:rPr>
                <a:t>Lot size: 230 units</a:t>
              </a:r>
            </a:p>
            <a:p>
              <a:pPr defTabSz="762000" eaLnBrk="0" hangingPunct="0"/>
              <a:endParaRPr lang="en-US" sz="800" b="1">
                <a:solidFill>
                  <a:srgbClr val="000000"/>
                </a:solidFill>
              </a:endParaRPr>
            </a:p>
            <a:p>
              <a:pPr defTabSz="762000" eaLnBrk="0" hangingPunct="0"/>
              <a:endParaRPr lang="en-US" sz="800" b="1">
                <a:solidFill>
                  <a:srgbClr val="000000"/>
                </a:solidFill>
              </a:endParaRPr>
            </a:p>
            <a:p>
              <a:pPr defTabSz="762000" eaLnBrk="0" hangingPunct="0"/>
              <a:r>
                <a:rPr lang="en-US" sz="800" b="1">
                  <a:solidFill>
                    <a:srgbClr val="000000"/>
                  </a:solidFill>
                </a:rPr>
                <a:t>Lead </a:t>
              </a:r>
            </a:p>
            <a:p>
              <a:pPr defTabSz="762000" eaLnBrk="0" hangingPunct="0"/>
              <a:r>
                <a:rPr lang="en-US" sz="800" b="1">
                  <a:solidFill>
                    <a:srgbClr val="000000"/>
                  </a:solidFill>
                </a:rPr>
                <a:t>time: 2 weeks</a:t>
              </a:r>
            </a:p>
          </p:txBody>
        </p:sp>
        <p:sp>
          <p:nvSpPr>
            <p:cNvPr id="52242" name="Rectangle 16"/>
            <p:cNvSpPr>
              <a:spLocks noChangeArrowheads="1"/>
            </p:cNvSpPr>
            <p:nvPr/>
          </p:nvSpPr>
          <p:spPr bwMode="auto">
            <a:xfrm>
              <a:off x="1649" y="1034"/>
              <a:ext cx="532" cy="210"/>
            </a:xfrm>
            <a:prstGeom prst="rect">
              <a:avLst/>
            </a:prstGeom>
            <a:noFill/>
            <a:ln w="12700">
              <a:noFill/>
              <a:miter lim="800000"/>
              <a:headEnd/>
              <a:tailEnd/>
            </a:ln>
          </p:spPr>
          <p:txBody>
            <a:bodyPr lIns="90487" tIns="44450" rIns="90487" bIns="44450">
              <a:spAutoFit/>
            </a:bodyPr>
            <a:lstStyle/>
            <a:p>
              <a:pPr defTabSz="762000" eaLnBrk="0" hangingPunct="0"/>
              <a:r>
                <a:rPr lang="en-US" sz="800" b="1">
                  <a:solidFill>
                    <a:srgbClr val="000000"/>
                  </a:solidFill>
                </a:rPr>
                <a:t>Gross requirements</a:t>
              </a:r>
            </a:p>
          </p:txBody>
        </p:sp>
        <p:sp>
          <p:nvSpPr>
            <p:cNvPr id="476177" name="Rectangle 17"/>
            <p:cNvSpPr>
              <a:spLocks noChangeArrowheads="1"/>
            </p:cNvSpPr>
            <p:nvPr/>
          </p:nvSpPr>
          <p:spPr bwMode="auto">
            <a:xfrm>
              <a:off x="2218" y="1076"/>
              <a:ext cx="222"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150</a:t>
              </a:r>
            </a:p>
          </p:txBody>
        </p:sp>
        <p:sp>
          <p:nvSpPr>
            <p:cNvPr id="52244" name="Rectangle 18"/>
            <p:cNvSpPr>
              <a:spLocks noChangeArrowheads="1"/>
            </p:cNvSpPr>
            <p:nvPr/>
          </p:nvSpPr>
          <p:spPr bwMode="auto">
            <a:xfrm>
              <a:off x="2257" y="883"/>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1</a:t>
              </a:r>
            </a:p>
          </p:txBody>
        </p:sp>
        <p:sp>
          <p:nvSpPr>
            <p:cNvPr id="52245" name="Rectangle 19"/>
            <p:cNvSpPr>
              <a:spLocks noChangeArrowheads="1"/>
            </p:cNvSpPr>
            <p:nvPr/>
          </p:nvSpPr>
          <p:spPr bwMode="auto">
            <a:xfrm>
              <a:off x="2502" y="883"/>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2</a:t>
              </a:r>
            </a:p>
          </p:txBody>
        </p:sp>
        <p:sp>
          <p:nvSpPr>
            <p:cNvPr id="52246" name="Rectangle 20"/>
            <p:cNvSpPr>
              <a:spLocks noChangeArrowheads="1"/>
            </p:cNvSpPr>
            <p:nvPr/>
          </p:nvSpPr>
          <p:spPr bwMode="auto">
            <a:xfrm>
              <a:off x="2748" y="883"/>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3</a:t>
              </a:r>
            </a:p>
          </p:txBody>
        </p:sp>
        <p:sp>
          <p:nvSpPr>
            <p:cNvPr id="476181" name="Rectangle 21"/>
            <p:cNvSpPr>
              <a:spLocks noChangeArrowheads="1"/>
            </p:cNvSpPr>
            <p:nvPr/>
          </p:nvSpPr>
          <p:spPr bwMode="auto">
            <a:xfrm>
              <a:off x="2956" y="1076"/>
              <a:ext cx="222"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120</a:t>
              </a:r>
            </a:p>
          </p:txBody>
        </p:sp>
        <p:sp>
          <p:nvSpPr>
            <p:cNvPr id="52248" name="Rectangle 22"/>
            <p:cNvSpPr>
              <a:spLocks noChangeArrowheads="1"/>
            </p:cNvSpPr>
            <p:nvPr/>
          </p:nvSpPr>
          <p:spPr bwMode="auto">
            <a:xfrm>
              <a:off x="2992" y="883"/>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4</a:t>
              </a:r>
            </a:p>
          </p:txBody>
        </p:sp>
        <p:sp>
          <p:nvSpPr>
            <p:cNvPr id="52249" name="Rectangle 23"/>
            <p:cNvSpPr>
              <a:spLocks noChangeArrowheads="1"/>
            </p:cNvSpPr>
            <p:nvPr/>
          </p:nvSpPr>
          <p:spPr bwMode="auto">
            <a:xfrm>
              <a:off x="3238" y="883"/>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5</a:t>
              </a:r>
            </a:p>
          </p:txBody>
        </p:sp>
        <p:sp>
          <p:nvSpPr>
            <p:cNvPr id="476184" name="Rectangle 24"/>
            <p:cNvSpPr>
              <a:spLocks noChangeArrowheads="1"/>
            </p:cNvSpPr>
            <p:nvPr/>
          </p:nvSpPr>
          <p:spPr bwMode="auto">
            <a:xfrm>
              <a:off x="3441" y="1076"/>
              <a:ext cx="222"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150</a:t>
              </a:r>
            </a:p>
          </p:txBody>
        </p:sp>
        <p:sp>
          <p:nvSpPr>
            <p:cNvPr id="52251" name="Rectangle 25"/>
            <p:cNvSpPr>
              <a:spLocks noChangeArrowheads="1"/>
            </p:cNvSpPr>
            <p:nvPr/>
          </p:nvSpPr>
          <p:spPr bwMode="auto">
            <a:xfrm>
              <a:off x="3480" y="883"/>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6</a:t>
              </a:r>
            </a:p>
          </p:txBody>
        </p:sp>
        <p:sp>
          <p:nvSpPr>
            <p:cNvPr id="476186" name="Rectangle 26"/>
            <p:cNvSpPr>
              <a:spLocks noChangeArrowheads="1"/>
            </p:cNvSpPr>
            <p:nvPr/>
          </p:nvSpPr>
          <p:spPr bwMode="auto">
            <a:xfrm>
              <a:off x="3685" y="1076"/>
              <a:ext cx="222"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120</a:t>
              </a:r>
            </a:p>
          </p:txBody>
        </p:sp>
        <p:sp>
          <p:nvSpPr>
            <p:cNvPr id="52253" name="Rectangle 27"/>
            <p:cNvSpPr>
              <a:spLocks noChangeArrowheads="1"/>
            </p:cNvSpPr>
            <p:nvPr/>
          </p:nvSpPr>
          <p:spPr bwMode="auto">
            <a:xfrm>
              <a:off x="3724" y="883"/>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7</a:t>
              </a:r>
            </a:p>
          </p:txBody>
        </p:sp>
        <p:sp>
          <p:nvSpPr>
            <p:cNvPr id="52254" name="Rectangle 28"/>
            <p:cNvSpPr>
              <a:spLocks noChangeArrowheads="1"/>
            </p:cNvSpPr>
            <p:nvPr/>
          </p:nvSpPr>
          <p:spPr bwMode="auto">
            <a:xfrm>
              <a:off x="3965" y="883"/>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8</a:t>
              </a:r>
            </a:p>
          </p:txBody>
        </p:sp>
        <p:sp>
          <p:nvSpPr>
            <p:cNvPr id="52255" name="Text Box 29"/>
            <p:cNvSpPr txBox="1">
              <a:spLocks noChangeArrowheads="1"/>
            </p:cNvSpPr>
            <p:nvPr/>
          </p:nvSpPr>
          <p:spPr bwMode="auto">
            <a:xfrm>
              <a:off x="1649" y="1325"/>
              <a:ext cx="516" cy="212"/>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Planned receipts</a:t>
              </a:r>
            </a:p>
          </p:txBody>
        </p:sp>
        <p:sp>
          <p:nvSpPr>
            <p:cNvPr id="52256" name="Text Box 30"/>
            <p:cNvSpPr txBox="1">
              <a:spLocks noChangeArrowheads="1"/>
            </p:cNvSpPr>
            <p:nvPr/>
          </p:nvSpPr>
          <p:spPr bwMode="auto">
            <a:xfrm>
              <a:off x="1649" y="1539"/>
              <a:ext cx="491" cy="289"/>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Planned order releases</a:t>
              </a:r>
            </a:p>
          </p:txBody>
        </p:sp>
        <p:sp>
          <p:nvSpPr>
            <p:cNvPr id="52257" name="Text Box 31"/>
            <p:cNvSpPr txBox="1">
              <a:spLocks noChangeArrowheads="1"/>
            </p:cNvSpPr>
            <p:nvPr/>
          </p:nvSpPr>
          <p:spPr bwMode="auto">
            <a:xfrm>
              <a:off x="3074" y="709"/>
              <a:ext cx="28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Week</a:t>
              </a:r>
            </a:p>
          </p:txBody>
        </p:sp>
        <p:sp>
          <p:nvSpPr>
            <p:cNvPr id="52258" name="Rectangle 32"/>
            <p:cNvSpPr>
              <a:spLocks noChangeArrowheads="1"/>
            </p:cNvSpPr>
            <p:nvPr/>
          </p:nvSpPr>
          <p:spPr bwMode="auto">
            <a:xfrm>
              <a:off x="1645" y="484"/>
              <a:ext cx="2514" cy="1327"/>
            </a:xfrm>
            <a:prstGeom prst="rect">
              <a:avLst/>
            </a:prstGeom>
            <a:noFill/>
            <a:ln w="25400">
              <a:solidFill>
                <a:srgbClr val="000000"/>
              </a:solidFill>
              <a:miter lim="800000"/>
              <a:headEnd/>
              <a:tailEnd/>
            </a:ln>
          </p:spPr>
          <p:txBody>
            <a:bodyPr wrap="none" anchor="ctr"/>
            <a:lstStyle/>
            <a:p>
              <a:endParaRPr lang="en-NZ"/>
            </a:p>
          </p:txBody>
        </p:sp>
        <p:sp>
          <p:nvSpPr>
            <p:cNvPr id="52259" name="Text Box 33"/>
            <p:cNvSpPr txBox="1">
              <a:spLocks noChangeArrowheads="1"/>
            </p:cNvSpPr>
            <p:nvPr/>
          </p:nvSpPr>
          <p:spPr bwMode="auto">
            <a:xfrm>
              <a:off x="2496" y="1074"/>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2260" name="Text Box 34"/>
            <p:cNvSpPr txBox="1">
              <a:spLocks noChangeArrowheads="1"/>
            </p:cNvSpPr>
            <p:nvPr/>
          </p:nvSpPr>
          <p:spPr bwMode="auto">
            <a:xfrm>
              <a:off x="3234" y="1074"/>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2261" name="Text Box 35"/>
            <p:cNvSpPr txBox="1">
              <a:spLocks noChangeArrowheads="1"/>
            </p:cNvSpPr>
            <p:nvPr/>
          </p:nvSpPr>
          <p:spPr bwMode="auto">
            <a:xfrm>
              <a:off x="2747" y="1074"/>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2262" name="Text Box 36"/>
            <p:cNvSpPr txBox="1">
              <a:spLocks noChangeArrowheads="1"/>
            </p:cNvSpPr>
            <p:nvPr/>
          </p:nvSpPr>
          <p:spPr bwMode="auto">
            <a:xfrm>
              <a:off x="3964" y="1074"/>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2263" name="Text Box 37"/>
            <p:cNvSpPr txBox="1">
              <a:spLocks noChangeArrowheads="1"/>
            </p:cNvSpPr>
            <p:nvPr/>
          </p:nvSpPr>
          <p:spPr bwMode="auto">
            <a:xfrm>
              <a:off x="3687" y="1361"/>
              <a:ext cx="22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230</a:t>
              </a:r>
            </a:p>
          </p:txBody>
        </p:sp>
        <p:sp>
          <p:nvSpPr>
            <p:cNvPr id="52264" name="Text Box 38"/>
            <p:cNvSpPr txBox="1">
              <a:spLocks noChangeArrowheads="1"/>
            </p:cNvSpPr>
            <p:nvPr/>
          </p:nvSpPr>
          <p:spPr bwMode="auto">
            <a:xfrm>
              <a:off x="3198" y="1616"/>
              <a:ext cx="224" cy="135"/>
            </a:xfrm>
            <a:prstGeom prst="rect">
              <a:avLst/>
            </a:prstGeom>
            <a:solidFill>
              <a:srgbClr val="FF7C80"/>
            </a:solidFill>
            <a:ln w="12700">
              <a:noFill/>
              <a:miter lim="800000"/>
              <a:headEnd/>
              <a:tailEnd/>
            </a:ln>
          </p:spPr>
          <p:txBody>
            <a:bodyPr wrap="none">
              <a:spAutoFit/>
            </a:bodyPr>
            <a:lstStyle/>
            <a:p>
              <a:pPr defTabSz="762000" eaLnBrk="0" hangingPunct="0"/>
              <a:r>
                <a:rPr lang="en-US" sz="800" b="1">
                  <a:solidFill>
                    <a:srgbClr val="000000"/>
                  </a:solidFill>
                </a:rPr>
                <a:t>230</a:t>
              </a:r>
            </a:p>
          </p:txBody>
        </p:sp>
        <p:sp>
          <p:nvSpPr>
            <p:cNvPr id="52265" name="Text Box 39"/>
            <p:cNvSpPr txBox="1">
              <a:spLocks noChangeArrowheads="1"/>
            </p:cNvSpPr>
            <p:nvPr/>
          </p:nvSpPr>
          <p:spPr bwMode="auto">
            <a:xfrm>
              <a:off x="2948" y="1361"/>
              <a:ext cx="22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230</a:t>
              </a:r>
            </a:p>
          </p:txBody>
        </p:sp>
        <p:sp>
          <p:nvSpPr>
            <p:cNvPr id="52266" name="Text Box 40"/>
            <p:cNvSpPr txBox="1">
              <a:spLocks noChangeArrowheads="1"/>
            </p:cNvSpPr>
            <p:nvPr/>
          </p:nvSpPr>
          <p:spPr bwMode="auto">
            <a:xfrm>
              <a:off x="2459" y="1616"/>
              <a:ext cx="224" cy="135"/>
            </a:xfrm>
            <a:prstGeom prst="rect">
              <a:avLst/>
            </a:prstGeom>
            <a:solidFill>
              <a:srgbClr val="FF7C80"/>
            </a:solidFill>
            <a:ln w="12700">
              <a:noFill/>
              <a:miter lim="800000"/>
              <a:headEnd/>
              <a:tailEnd/>
            </a:ln>
          </p:spPr>
          <p:txBody>
            <a:bodyPr wrap="none">
              <a:spAutoFit/>
            </a:bodyPr>
            <a:lstStyle/>
            <a:p>
              <a:pPr defTabSz="762000" eaLnBrk="0" hangingPunct="0"/>
              <a:r>
                <a:rPr lang="en-US" sz="800" b="1">
                  <a:solidFill>
                    <a:srgbClr val="000000"/>
                  </a:solidFill>
                </a:rPr>
                <a:t>230</a:t>
              </a:r>
            </a:p>
          </p:txBody>
        </p:sp>
        <p:sp>
          <p:nvSpPr>
            <p:cNvPr id="52267" name="Freeform 41"/>
            <p:cNvSpPr>
              <a:spLocks/>
            </p:cNvSpPr>
            <p:nvPr/>
          </p:nvSpPr>
          <p:spPr bwMode="auto">
            <a:xfrm>
              <a:off x="1655" y="1267"/>
              <a:ext cx="2505" cy="144"/>
            </a:xfrm>
            <a:custGeom>
              <a:avLst/>
              <a:gdLst>
                <a:gd name="T0" fmla="*/ 0 w 2505"/>
                <a:gd name="T1" fmla="*/ 45 h 144"/>
                <a:gd name="T2" fmla="*/ 179 w 2505"/>
                <a:gd name="T3" fmla="*/ 9 h 144"/>
                <a:gd name="T4" fmla="*/ 368 w 2505"/>
                <a:gd name="T5" fmla="*/ 54 h 144"/>
                <a:gd name="T6" fmla="*/ 569 w 2505"/>
                <a:gd name="T7" fmla="*/ 0 h 144"/>
                <a:gd name="T8" fmla="*/ 768 w 2505"/>
                <a:gd name="T9" fmla="*/ 77 h 144"/>
                <a:gd name="T10" fmla="*/ 957 w 2505"/>
                <a:gd name="T11" fmla="*/ 16 h 144"/>
                <a:gd name="T12" fmla="*/ 1197 w 2505"/>
                <a:gd name="T13" fmla="*/ 99 h 144"/>
                <a:gd name="T14" fmla="*/ 1427 w 2505"/>
                <a:gd name="T15" fmla="*/ 9 h 144"/>
                <a:gd name="T16" fmla="*/ 1603 w 2505"/>
                <a:gd name="T17" fmla="*/ 89 h 144"/>
                <a:gd name="T18" fmla="*/ 1782 w 2505"/>
                <a:gd name="T19" fmla="*/ 38 h 144"/>
                <a:gd name="T20" fmla="*/ 1949 w 2505"/>
                <a:gd name="T21" fmla="*/ 102 h 144"/>
                <a:gd name="T22" fmla="*/ 2134 w 2505"/>
                <a:gd name="T23" fmla="*/ 48 h 144"/>
                <a:gd name="T24" fmla="*/ 2342 w 2505"/>
                <a:gd name="T25" fmla="*/ 144 h 144"/>
                <a:gd name="T26" fmla="*/ 2505 w 2505"/>
                <a:gd name="T27" fmla="*/ 41 h 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05"/>
                <a:gd name="T43" fmla="*/ 0 h 144"/>
                <a:gd name="T44" fmla="*/ 2505 w 2505"/>
                <a:gd name="T45" fmla="*/ 144 h 1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05" h="144">
                  <a:moveTo>
                    <a:pt x="0" y="45"/>
                  </a:moveTo>
                  <a:lnTo>
                    <a:pt x="179" y="9"/>
                  </a:lnTo>
                  <a:lnTo>
                    <a:pt x="368" y="54"/>
                  </a:lnTo>
                  <a:lnTo>
                    <a:pt x="569" y="0"/>
                  </a:lnTo>
                  <a:lnTo>
                    <a:pt x="768" y="77"/>
                  </a:lnTo>
                  <a:lnTo>
                    <a:pt x="957" y="16"/>
                  </a:lnTo>
                  <a:lnTo>
                    <a:pt x="1197" y="99"/>
                  </a:lnTo>
                  <a:lnTo>
                    <a:pt x="1427" y="9"/>
                  </a:lnTo>
                  <a:lnTo>
                    <a:pt x="1603" y="89"/>
                  </a:lnTo>
                  <a:lnTo>
                    <a:pt x="1782" y="38"/>
                  </a:lnTo>
                  <a:lnTo>
                    <a:pt x="1949" y="102"/>
                  </a:lnTo>
                  <a:lnTo>
                    <a:pt x="2134" y="48"/>
                  </a:lnTo>
                  <a:lnTo>
                    <a:pt x="2342" y="144"/>
                  </a:lnTo>
                  <a:lnTo>
                    <a:pt x="2505" y="41"/>
                  </a:lnTo>
                </a:path>
              </a:pathLst>
            </a:custGeom>
            <a:noFill/>
            <a:ln w="28575">
              <a:solidFill>
                <a:srgbClr val="000000"/>
              </a:solidFill>
              <a:round/>
              <a:headEnd/>
              <a:tailEnd/>
            </a:ln>
          </p:spPr>
          <p:txBody>
            <a:bodyPr wrap="none" anchor="ctr"/>
            <a:lstStyle/>
            <a:p>
              <a:endParaRPr lang="en-NZ"/>
            </a:p>
          </p:txBody>
        </p:sp>
        <p:sp>
          <p:nvSpPr>
            <p:cNvPr id="52268" name="Freeform 42"/>
            <p:cNvSpPr>
              <a:spLocks/>
            </p:cNvSpPr>
            <p:nvPr/>
          </p:nvSpPr>
          <p:spPr bwMode="auto">
            <a:xfrm>
              <a:off x="1652" y="1232"/>
              <a:ext cx="2505" cy="144"/>
            </a:xfrm>
            <a:custGeom>
              <a:avLst/>
              <a:gdLst>
                <a:gd name="T0" fmla="*/ 0 w 2505"/>
                <a:gd name="T1" fmla="*/ 45 h 144"/>
                <a:gd name="T2" fmla="*/ 179 w 2505"/>
                <a:gd name="T3" fmla="*/ 9 h 144"/>
                <a:gd name="T4" fmla="*/ 368 w 2505"/>
                <a:gd name="T5" fmla="*/ 54 h 144"/>
                <a:gd name="T6" fmla="*/ 569 w 2505"/>
                <a:gd name="T7" fmla="*/ 0 h 144"/>
                <a:gd name="T8" fmla="*/ 768 w 2505"/>
                <a:gd name="T9" fmla="*/ 77 h 144"/>
                <a:gd name="T10" fmla="*/ 957 w 2505"/>
                <a:gd name="T11" fmla="*/ 16 h 144"/>
                <a:gd name="T12" fmla="*/ 1197 w 2505"/>
                <a:gd name="T13" fmla="*/ 99 h 144"/>
                <a:gd name="T14" fmla="*/ 1427 w 2505"/>
                <a:gd name="T15" fmla="*/ 9 h 144"/>
                <a:gd name="T16" fmla="*/ 1603 w 2505"/>
                <a:gd name="T17" fmla="*/ 89 h 144"/>
                <a:gd name="T18" fmla="*/ 1782 w 2505"/>
                <a:gd name="T19" fmla="*/ 38 h 144"/>
                <a:gd name="T20" fmla="*/ 1949 w 2505"/>
                <a:gd name="T21" fmla="*/ 102 h 144"/>
                <a:gd name="T22" fmla="*/ 2134 w 2505"/>
                <a:gd name="T23" fmla="*/ 48 h 144"/>
                <a:gd name="T24" fmla="*/ 2342 w 2505"/>
                <a:gd name="T25" fmla="*/ 144 h 144"/>
                <a:gd name="T26" fmla="*/ 2505 w 2505"/>
                <a:gd name="T27" fmla="*/ 41 h 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05"/>
                <a:gd name="T43" fmla="*/ 0 h 144"/>
                <a:gd name="T44" fmla="*/ 2505 w 2505"/>
                <a:gd name="T45" fmla="*/ 144 h 1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05" h="144">
                  <a:moveTo>
                    <a:pt x="0" y="45"/>
                  </a:moveTo>
                  <a:lnTo>
                    <a:pt x="179" y="9"/>
                  </a:lnTo>
                  <a:lnTo>
                    <a:pt x="368" y="54"/>
                  </a:lnTo>
                  <a:lnTo>
                    <a:pt x="569" y="0"/>
                  </a:lnTo>
                  <a:lnTo>
                    <a:pt x="768" y="77"/>
                  </a:lnTo>
                  <a:lnTo>
                    <a:pt x="957" y="16"/>
                  </a:lnTo>
                  <a:lnTo>
                    <a:pt x="1197" y="99"/>
                  </a:lnTo>
                  <a:lnTo>
                    <a:pt x="1427" y="9"/>
                  </a:lnTo>
                  <a:lnTo>
                    <a:pt x="1603" y="89"/>
                  </a:lnTo>
                  <a:lnTo>
                    <a:pt x="1782" y="38"/>
                  </a:lnTo>
                  <a:lnTo>
                    <a:pt x="1949" y="102"/>
                  </a:lnTo>
                  <a:lnTo>
                    <a:pt x="2134" y="48"/>
                  </a:lnTo>
                  <a:lnTo>
                    <a:pt x="2342" y="144"/>
                  </a:lnTo>
                  <a:lnTo>
                    <a:pt x="2505" y="41"/>
                  </a:lnTo>
                </a:path>
              </a:pathLst>
            </a:custGeom>
            <a:noFill/>
            <a:ln w="28575">
              <a:solidFill>
                <a:srgbClr val="000000"/>
              </a:solidFill>
              <a:round/>
              <a:headEnd/>
              <a:tailEnd/>
            </a:ln>
          </p:spPr>
          <p:txBody>
            <a:bodyPr wrap="none" anchor="ctr"/>
            <a:lstStyle/>
            <a:p>
              <a:endParaRPr lang="en-NZ"/>
            </a:p>
          </p:txBody>
        </p:sp>
        <p:sp>
          <p:nvSpPr>
            <p:cNvPr id="52269" name="Line 43"/>
            <p:cNvSpPr>
              <a:spLocks noChangeShapeType="1"/>
            </p:cNvSpPr>
            <p:nvPr/>
          </p:nvSpPr>
          <p:spPr bwMode="auto">
            <a:xfrm>
              <a:off x="2452" y="859"/>
              <a:ext cx="0" cy="940"/>
            </a:xfrm>
            <a:prstGeom prst="line">
              <a:avLst/>
            </a:prstGeom>
            <a:noFill/>
            <a:ln w="25400">
              <a:solidFill>
                <a:srgbClr val="000000"/>
              </a:solidFill>
              <a:round/>
              <a:headEnd/>
              <a:tailEnd/>
            </a:ln>
          </p:spPr>
          <p:txBody>
            <a:bodyPr wrap="none" anchor="ctr"/>
            <a:lstStyle/>
            <a:p>
              <a:endParaRPr lang="en-US"/>
            </a:p>
          </p:txBody>
        </p:sp>
        <p:sp>
          <p:nvSpPr>
            <p:cNvPr id="52270" name="Line 44"/>
            <p:cNvSpPr>
              <a:spLocks noChangeShapeType="1"/>
            </p:cNvSpPr>
            <p:nvPr/>
          </p:nvSpPr>
          <p:spPr bwMode="auto">
            <a:xfrm>
              <a:off x="2696" y="863"/>
              <a:ext cx="0" cy="937"/>
            </a:xfrm>
            <a:prstGeom prst="line">
              <a:avLst/>
            </a:prstGeom>
            <a:noFill/>
            <a:ln w="25400">
              <a:solidFill>
                <a:srgbClr val="000000"/>
              </a:solidFill>
              <a:round/>
              <a:headEnd/>
              <a:tailEnd/>
            </a:ln>
          </p:spPr>
          <p:txBody>
            <a:bodyPr wrap="none" anchor="ctr"/>
            <a:lstStyle/>
            <a:p>
              <a:endParaRPr lang="en-US"/>
            </a:p>
          </p:txBody>
        </p:sp>
        <p:sp>
          <p:nvSpPr>
            <p:cNvPr id="52271" name="Line 45"/>
            <p:cNvSpPr>
              <a:spLocks noChangeShapeType="1"/>
            </p:cNvSpPr>
            <p:nvPr/>
          </p:nvSpPr>
          <p:spPr bwMode="auto">
            <a:xfrm>
              <a:off x="3187" y="863"/>
              <a:ext cx="0" cy="936"/>
            </a:xfrm>
            <a:prstGeom prst="line">
              <a:avLst/>
            </a:prstGeom>
            <a:noFill/>
            <a:ln w="25400">
              <a:solidFill>
                <a:srgbClr val="000000"/>
              </a:solidFill>
              <a:round/>
              <a:headEnd/>
              <a:tailEnd/>
            </a:ln>
          </p:spPr>
          <p:txBody>
            <a:bodyPr wrap="none" anchor="ctr"/>
            <a:lstStyle/>
            <a:p>
              <a:endParaRPr lang="en-US"/>
            </a:p>
          </p:txBody>
        </p:sp>
        <p:sp>
          <p:nvSpPr>
            <p:cNvPr id="52272" name="Line 46"/>
            <p:cNvSpPr>
              <a:spLocks noChangeShapeType="1"/>
            </p:cNvSpPr>
            <p:nvPr/>
          </p:nvSpPr>
          <p:spPr bwMode="auto">
            <a:xfrm>
              <a:off x="3432" y="858"/>
              <a:ext cx="0" cy="941"/>
            </a:xfrm>
            <a:prstGeom prst="line">
              <a:avLst/>
            </a:prstGeom>
            <a:noFill/>
            <a:ln w="25400">
              <a:solidFill>
                <a:srgbClr val="000000"/>
              </a:solidFill>
              <a:round/>
              <a:headEnd/>
              <a:tailEnd/>
            </a:ln>
          </p:spPr>
          <p:txBody>
            <a:bodyPr wrap="none" anchor="ctr"/>
            <a:lstStyle/>
            <a:p>
              <a:endParaRPr lang="en-US"/>
            </a:p>
          </p:txBody>
        </p:sp>
      </p:grpSp>
      <p:sp>
        <p:nvSpPr>
          <p:cNvPr id="476209" name="Rectangle 49"/>
          <p:cNvSpPr>
            <a:spLocks noGrp="1" noChangeArrowheads="1"/>
          </p:cNvSpPr>
          <p:nvPr>
            <p:ph type="title"/>
          </p:nvPr>
        </p:nvSpPr>
        <p:spPr/>
        <p:txBody>
          <a:bodyPr/>
          <a:lstStyle/>
          <a:p>
            <a:pPr eaLnBrk="1" hangingPunct="1">
              <a:defRPr/>
            </a:pPr>
            <a:r>
              <a:rPr lang="en-US" sz="3200" dirty="0"/>
              <a:t>MRP Explosion</a:t>
            </a:r>
          </a:p>
        </p:txBody>
      </p:sp>
      <p:sp>
        <p:nvSpPr>
          <p:cNvPr id="52229" name="Rectangle 51"/>
          <p:cNvSpPr>
            <a:spLocks noChangeArrowheads="1"/>
          </p:cNvSpPr>
          <p:nvPr/>
        </p:nvSpPr>
        <p:spPr bwMode="auto">
          <a:xfrm>
            <a:off x="1460500" y="6118226"/>
            <a:ext cx="5499100" cy="292100"/>
          </a:xfrm>
          <a:prstGeom prst="rect">
            <a:avLst/>
          </a:prstGeom>
          <a:noFill/>
          <a:ln w="9525">
            <a:noFill/>
            <a:miter lim="800000"/>
            <a:headEnd/>
            <a:tailEnd/>
          </a:ln>
        </p:spPr>
        <p:txBody>
          <a:bodyPr/>
          <a:lstStyle/>
          <a:p>
            <a:pPr marL="1257300" indent="-1257300">
              <a:lnSpc>
                <a:spcPct val="90000"/>
              </a:lnSpc>
              <a:spcBef>
                <a:spcPct val="40000"/>
              </a:spcBef>
              <a:buClr>
                <a:srgbClr val="B20019"/>
              </a:buClr>
              <a:buFont typeface="Wingdings" pitchFamily="2" charset="2"/>
              <a:buNone/>
            </a:pPr>
            <a:r>
              <a:rPr lang="en-US" sz="1400" b="1" dirty="0">
                <a:solidFill>
                  <a:schemeClr val="tx2"/>
                </a:solidFill>
                <a:cs typeface="Arial" charset="0"/>
              </a:rPr>
              <a:t>MRP Explosion of Seat Assembly Components</a:t>
            </a:r>
          </a:p>
        </p:txBody>
      </p:sp>
    </p:spTree>
    <p:extLst>
      <p:ext uri="{BB962C8B-B14F-4D97-AF65-F5344CB8AC3E}">
        <p14:creationId xmlns:p14="http://schemas.microsoft.com/office/powerpoint/2010/main" val="405287574"/>
      </p:ext>
    </p:extLst>
  </p:cSld>
  <p:clrMapOvr>
    <a:masterClrMapping/>
  </p:clrMapOvr>
  <p:transition spd="med" advTm="3000">
    <p:wipe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1" name="Group 177"/>
          <p:cNvGrpSpPr>
            <a:grpSpLocks/>
          </p:cNvGrpSpPr>
          <p:nvPr/>
        </p:nvGrpSpPr>
        <p:grpSpPr bwMode="auto">
          <a:xfrm>
            <a:off x="565150" y="3443288"/>
            <a:ext cx="8218488" cy="2936875"/>
            <a:chOff x="356" y="2169"/>
            <a:chExt cx="5177" cy="1850"/>
          </a:xfrm>
        </p:grpSpPr>
        <p:sp>
          <p:nvSpPr>
            <p:cNvPr id="53298" name="Freeform 48"/>
            <p:cNvSpPr>
              <a:spLocks/>
            </p:cNvSpPr>
            <p:nvPr/>
          </p:nvSpPr>
          <p:spPr bwMode="auto">
            <a:xfrm>
              <a:off x="356" y="2169"/>
              <a:ext cx="2523" cy="1833"/>
            </a:xfrm>
            <a:custGeom>
              <a:avLst/>
              <a:gdLst>
                <a:gd name="T0" fmla="*/ 0 w 4652"/>
                <a:gd name="T1" fmla="*/ 1833 h 3085"/>
                <a:gd name="T2" fmla="*/ 0 w 4652"/>
                <a:gd name="T3" fmla="*/ 0 h 3085"/>
                <a:gd name="T4" fmla="*/ 2522 w 4652"/>
                <a:gd name="T5" fmla="*/ 0 h 3085"/>
                <a:gd name="T6" fmla="*/ 2523 w 4652"/>
                <a:gd name="T7" fmla="*/ 549 h 3085"/>
                <a:gd name="T8" fmla="*/ 566 w 4652"/>
                <a:gd name="T9" fmla="*/ 548 h 3085"/>
                <a:gd name="T10" fmla="*/ 566 w 4652"/>
                <a:gd name="T11" fmla="*/ 1833 h 3085"/>
                <a:gd name="T12" fmla="*/ 0 w 4652"/>
                <a:gd name="T13" fmla="*/ 1833 h 3085"/>
                <a:gd name="T14" fmla="*/ 0 60000 65536"/>
                <a:gd name="T15" fmla="*/ 0 60000 65536"/>
                <a:gd name="T16" fmla="*/ 0 60000 65536"/>
                <a:gd name="T17" fmla="*/ 0 60000 65536"/>
                <a:gd name="T18" fmla="*/ 0 60000 65536"/>
                <a:gd name="T19" fmla="*/ 0 60000 65536"/>
                <a:gd name="T20" fmla="*/ 0 60000 65536"/>
                <a:gd name="T21" fmla="*/ 0 w 4652"/>
                <a:gd name="T22" fmla="*/ 0 h 3085"/>
                <a:gd name="T23" fmla="*/ 4652 w 4652"/>
                <a:gd name="T24" fmla="*/ 3085 h 30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52" h="3085">
                  <a:moveTo>
                    <a:pt x="0" y="3085"/>
                  </a:moveTo>
                  <a:lnTo>
                    <a:pt x="0" y="0"/>
                  </a:lnTo>
                  <a:lnTo>
                    <a:pt x="4651" y="0"/>
                  </a:lnTo>
                  <a:lnTo>
                    <a:pt x="4652" y="924"/>
                  </a:lnTo>
                  <a:lnTo>
                    <a:pt x="1044" y="922"/>
                  </a:lnTo>
                  <a:lnTo>
                    <a:pt x="1044" y="3085"/>
                  </a:lnTo>
                  <a:lnTo>
                    <a:pt x="0" y="3085"/>
                  </a:lnTo>
                </a:path>
              </a:pathLst>
            </a:custGeom>
            <a:solidFill>
              <a:srgbClr val="E1C687"/>
            </a:solidFill>
            <a:ln w="12700" cap="rnd">
              <a:noFill/>
              <a:round/>
              <a:headEnd/>
              <a:tailEnd/>
            </a:ln>
          </p:spPr>
          <p:txBody>
            <a:bodyPr/>
            <a:lstStyle/>
            <a:p>
              <a:endParaRPr lang="en-NZ"/>
            </a:p>
          </p:txBody>
        </p:sp>
        <p:sp>
          <p:nvSpPr>
            <p:cNvPr id="53299" name="Rectangle 49"/>
            <p:cNvSpPr>
              <a:spLocks noChangeArrowheads="1"/>
            </p:cNvSpPr>
            <p:nvPr/>
          </p:nvSpPr>
          <p:spPr bwMode="auto">
            <a:xfrm>
              <a:off x="920" y="2713"/>
              <a:ext cx="1955" cy="1289"/>
            </a:xfrm>
            <a:prstGeom prst="rect">
              <a:avLst/>
            </a:prstGeom>
            <a:solidFill>
              <a:schemeClr val="accent2"/>
            </a:solidFill>
            <a:ln w="12700">
              <a:noFill/>
              <a:miter lim="800000"/>
              <a:headEnd/>
              <a:tailEnd/>
            </a:ln>
          </p:spPr>
          <p:txBody>
            <a:bodyPr wrap="none" anchor="ctr"/>
            <a:lstStyle/>
            <a:p>
              <a:endParaRPr lang="en-NZ"/>
            </a:p>
          </p:txBody>
        </p:sp>
        <p:sp>
          <p:nvSpPr>
            <p:cNvPr id="53300" name="Line 50"/>
            <p:cNvSpPr>
              <a:spLocks noChangeShapeType="1"/>
            </p:cNvSpPr>
            <p:nvPr/>
          </p:nvSpPr>
          <p:spPr bwMode="auto">
            <a:xfrm>
              <a:off x="1902" y="2562"/>
              <a:ext cx="0" cy="1428"/>
            </a:xfrm>
            <a:prstGeom prst="line">
              <a:avLst/>
            </a:prstGeom>
            <a:noFill/>
            <a:ln w="25400">
              <a:solidFill>
                <a:srgbClr val="000000"/>
              </a:solidFill>
              <a:round/>
              <a:headEnd/>
              <a:tailEnd/>
            </a:ln>
          </p:spPr>
          <p:txBody>
            <a:bodyPr wrap="none" anchor="ctr"/>
            <a:lstStyle/>
            <a:p>
              <a:endParaRPr lang="en-US"/>
            </a:p>
          </p:txBody>
        </p:sp>
        <p:sp>
          <p:nvSpPr>
            <p:cNvPr id="53301" name="Line 51"/>
            <p:cNvSpPr>
              <a:spLocks noChangeShapeType="1"/>
            </p:cNvSpPr>
            <p:nvPr/>
          </p:nvSpPr>
          <p:spPr bwMode="auto">
            <a:xfrm>
              <a:off x="1411" y="2565"/>
              <a:ext cx="0" cy="1426"/>
            </a:xfrm>
            <a:prstGeom prst="line">
              <a:avLst/>
            </a:prstGeom>
            <a:noFill/>
            <a:ln w="25400">
              <a:solidFill>
                <a:srgbClr val="000000"/>
              </a:solidFill>
              <a:round/>
              <a:headEnd/>
              <a:tailEnd/>
            </a:ln>
          </p:spPr>
          <p:txBody>
            <a:bodyPr wrap="none" anchor="ctr"/>
            <a:lstStyle/>
            <a:p>
              <a:endParaRPr lang="en-US"/>
            </a:p>
          </p:txBody>
        </p:sp>
        <p:sp>
          <p:nvSpPr>
            <p:cNvPr id="53302" name="Line 52"/>
            <p:cNvSpPr>
              <a:spLocks noChangeShapeType="1"/>
            </p:cNvSpPr>
            <p:nvPr/>
          </p:nvSpPr>
          <p:spPr bwMode="auto">
            <a:xfrm>
              <a:off x="2390" y="2560"/>
              <a:ext cx="0" cy="1430"/>
            </a:xfrm>
            <a:prstGeom prst="line">
              <a:avLst/>
            </a:prstGeom>
            <a:noFill/>
            <a:ln w="25400">
              <a:solidFill>
                <a:srgbClr val="000000"/>
              </a:solidFill>
              <a:round/>
              <a:headEnd/>
              <a:tailEnd/>
            </a:ln>
          </p:spPr>
          <p:txBody>
            <a:bodyPr wrap="none" anchor="ctr"/>
            <a:lstStyle/>
            <a:p>
              <a:endParaRPr lang="en-US"/>
            </a:p>
          </p:txBody>
        </p:sp>
        <p:sp>
          <p:nvSpPr>
            <p:cNvPr id="53303" name="Line 53"/>
            <p:cNvSpPr>
              <a:spLocks noChangeShapeType="1"/>
            </p:cNvSpPr>
            <p:nvPr/>
          </p:nvSpPr>
          <p:spPr bwMode="auto">
            <a:xfrm>
              <a:off x="2147" y="2560"/>
              <a:ext cx="0" cy="1430"/>
            </a:xfrm>
            <a:prstGeom prst="line">
              <a:avLst/>
            </a:prstGeom>
            <a:noFill/>
            <a:ln w="25400">
              <a:solidFill>
                <a:srgbClr val="000000"/>
              </a:solidFill>
              <a:round/>
              <a:headEnd/>
              <a:tailEnd/>
            </a:ln>
          </p:spPr>
          <p:txBody>
            <a:bodyPr wrap="none" anchor="ctr"/>
            <a:lstStyle/>
            <a:p>
              <a:endParaRPr lang="en-US"/>
            </a:p>
          </p:txBody>
        </p:sp>
        <p:sp>
          <p:nvSpPr>
            <p:cNvPr id="53304" name="Line 54"/>
            <p:cNvSpPr>
              <a:spLocks noChangeShapeType="1"/>
            </p:cNvSpPr>
            <p:nvPr/>
          </p:nvSpPr>
          <p:spPr bwMode="auto">
            <a:xfrm>
              <a:off x="1658" y="2559"/>
              <a:ext cx="0" cy="1430"/>
            </a:xfrm>
            <a:prstGeom prst="line">
              <a:avLst/>
            </a:prstGeom>
            <a:noFill/>
            <a:ln w="25400">
              <a:solidFill>
                <a:srgbClr val="000000"/>
              </a:solidFill>
              <a:round/>
              <a:headEnd/>
              <a:tailEnd/>
            </a:ln>
          </p:spPr>
          <p:txBody>
            <a:bodyPr wrap="none" anchor="ctr"/>
            <a:lstStyle/>
            <a:p>
              <a:endParaRPr lang="en-US"/>
            </a:p>
          </p:txBody>
        </p:sp>
        <p:sp>
          <p:nvSpPr>
            <p:cNvPr id="53305" name="Line 55"/>
            <p:cNvSpPr>
              <a:spLocks noChangeShapeType="1"/>
            </p:cNvSpPr>
            <p:nvPr/>
          </p:nvSpPr>
          <p:spPr bwMode="auto">
            <a:xfrm>
              <a:off x="2634" y="2560"/>
              <a:ext cx="0" cy="1430"/>
            </a:xfrm>
            <a:prstGeom prst="line">
              <a:avLst/>
            </a:prstGeom>
            <a:noFill/>
            <a:ln w="25400">
              <a:solidFill>
                <a:srgbClr val="000000"/>
              </a:solidFill>
              <a:round/>
              <a:headEnd/>
              <a:tailEnd/>
            </a:ln>
          </p:spPr>
          <p:txBody>
            <a:bodyPr wrap="none" anchor="ctr"/>
            <a:lstStyle/>
            <a:p>
              <a:endParaRPr lang="en-US"/>
            </a:p>
          </p:txBody>
        </p:sp>
        <p:sp>
          <p:nvSpPr>
            <p:cNvPr id="53306" name="Line 56"/>
            <p:cNvSpPr>
              <a:spLocks noChangeShapeType="1"/>
            </p:cNvSpPr>
            <p:nvPr/>
          </p:nvSpPr>
          <p:spPr bwMode="auto">
            <a:xfrm>
              <a:off x="1167" y="2566"/>
              <a:ext cx="0" cy="1424"/>
            </a:xfrm>
            <a:prstGeom prst="line">
              <a:avLst/>
            </a:prstGeom>
            <a:noFill/>
            <a:ln w="25400">
              <a:solidFill>
                <a:srgbClr val="000000"/>
              </a:solidFill>
              <a:round/>
              <a:headEnd/>
              <a:tailEnd/>
            </a:ln>
          </p:spPr>
          <p:txBody>
            <a:bodyPr wrap="none" anchor="ctr"/>
            <a:lstStyle/>
            <a:p>
              <a:endParaRPr lang="en-US"/>
            </a:p>
          </p:txBody>
        </p:sp>
        <p:sp>
          <p:nvSpPr>
            <p:cNvPr id="53307" name="Line 57"/>
            <p:cNvSpPr>
              <a:spLocks noChangeShapeType="1"/>
            </p:cNvSpPr>
            <p:nvPr/>
          </p:nvSpPr>
          <p:spPr bwMode="auto">
            <a:xfrm>
              <a:off x="365" y="2976"/>
              <a:ext cx="2508" cy="0"/>
            </a:xfrm>
            <a:prstGeom prst="line">
              <a:avLst/>
            </a:prstGeom>
            <a:noFill/>
            <a:ln w="25400">
              <a:solidFill>
                <a:srgbClr val="000000"/>
              </a:solidFill>
              <a:round/>
              <a:headEnd/>
              <a:tailEnd/>
            </a:ln>
          </p:spPr>
          <p:txBody>
            <a:bodyPr wrap="none" anchor="ctr"/>
            <a:lstStyle/>
            <a:p>
              <a:endParaRPr lang="en-US"/>
            </a:p>
          </p:txBody>
        </p:sp>
        <p:sp>
          <p:nvSpPr>
            <p:cNvPr id="53308" name="Line 58"/>
            <p:cNvSpPr>
              <a:spLocks noChangeShapeType="1"/>
            </p:cNvSpPr>
            <p:nvPr/>
          </p:nvSpPr>
          <p:spPr bwMode="auto">
            <a:xfrm>
              <a:off x="361" y="3232"/>
              <a:ext cx="2512" cy="0"/>
            </a:xfrm>
            <a:prstGeom prst="line">
              <a:avLst/>
            </a:prstGeom>
            <a:noFill/>
            <a:ln w="25400">
              <a:solidFill>
                <a:srgbClr val="000000"/>
              </a:solidFill>
              <a:round/>
              <a:headEnd/>
              <a:tailEnd/>
            </a:ln>
          </p:spPr>
          <p:txBody>
            <a:bodyPr wrap="none" anchor="ctr"/>
            <a:lstStyle/>
            <a:p>
              <a:endParaRPr lang="en-US"/>
            </a:p>
          </p:txBody>
        </p:sp>
        <p:sp>
          <p:nvSpPr>
            <p:cNvPr id="53309" name="Line 59"/>
            <p:cNvSpPr>
              <a:spLocks noChangeShapeType="1"/>
            </p:cNvSpPr>
            <p:nvPr/>
          </p:nvSpPr>
          <p:spPr bwMode="auto">
            <a:xfrm>
              <a:off x="365" y="3489"/>
              <a:ext cx="2506" cy="0"/>
            </a:xfrm>
            <a:prstGeom prst="line">
              <a:avLst/>
            </a:prstGeom>
            <a:noFill/>
            <a:ln w="25400">
              <a:solidFill>
                <a:srgbClr val="000000"/>
              </a:solidFill>
              <a:round/>
              <a:headEnd/>
              <a:tailEnd/>
            </a:ln>
          </p:spPr>
          <p:txBody>
            <a:bodyPr wrap="none" anchor="ctr"/>
            <a:lstStyle/>
            <a:p>
              <a:endParaRPr lang="en-US"/>
            </a:p>
          </p:txBody>
        </p:sp>
        <p:sp>
          <p:nvSpPr>
            <p:cNvPr id="53310" name="Line 60"/>
            <p:cNvSpPr>
              <a:spLocks noChangeShapeType="1"/>
            </p:cNvSpPr>
            <p:nvPr/>
          </p:nvSpPr>
          <p:spPr bwMode="auto">
            <a:xfrm>
              <a:off x="361" y="3746"/>
              <a:ext cx="2509" cy="0"/>
            </a:xfrm>
            <a:prstGeom prst="line">
              <a:avLst/>
            </a:prstGeom>
            <a:noFill/>
            <a:ln w="25400">
              <a:solidFill>
                <a:srgbClr val="000000"/>
              </a:solidFill>
              <a:round/>
              <a:headEnd/>
              <a:tailEnd/>
            </a:ln>
          </p:spPr>
          <p:txBody>
            <a:bodyPr wrap="none" anchor="ctr"/>
            <a:lstStyle/>
            <a:p>
              <a:endParaRPr lang="en-US"/>
            </a:p>
          </p:txBody>
        </p:sp>
        <p:sp>
          <p:nvSpPr>
            <p:cNvPr id="53311" name="Line 61"/>
            <p:cNvSpPr>
              <a:spLocks noChangeShapeType="1"/>
            </p:cNvSpPr>
            <p:nvPr/>
          </p:nvSpPr>
          <p:spPr bwMode="auto">
            <a:xfrm>
              <a:off x="364" y="2719"/>
              <a:ext cx="2510" cy="0"/>
            </a:xfrm>
            <a:prstGeom prst="line">
              <a:avLst/>
            </a:prstGeom>
            <a:noFill/>
            <a:ln w="25400">
              <a:solidFill>
                <a:srgbClr val="000000"/>
              </a:solidFill>
              <a:round/>
              <a:headEnd/>
              <a:tailEnd/>
            </a:ln>
          </p:spPr>
          <p:txBody>
            <a:bodyPr wrap="none" anchor="ctr"/>
            <a:lstStyle/>
            <a:p>
              <a:endParaRPr lang="en-US"/>
            </a:p>
          </p:txBody>
        </p:sp>
        <p:sp>
          <p:nvSpPr>
            <p:cNvPr id="53312" name="Line 62"/>
            <p:cNvSpPr>
              <a:spLocks noChangeShapeType="1"/>
            </p:cNvSpPr>
            <p:nvPr/>
          </p:nvSpPr>
          <p:spPr bwMode="auto">
            <a:xfrm>
              <a:off x="927" y="2562"/>
              <a:ext cx="1946" cy="0"/>
            </a:xfrm>
            <a:prstGeom prst="line">
              <a:avLst/>
            </a:prstGeom>
            <a:noFill/>
            <a:ln w="25400">
              <a:solidFill>
                <a:srgbClr val="000000"/>
              </a:solidFill>
              <a:round/>
              <a:headEnd/>
              <a:tailEnd/>
            </a:ln>
          </p:spPr>
          <p:txBody>
            <a:bodyPr wrap="none" anchor="ctr"/>
            <a:lstStyle/>
            <a:p>
              <a:endParaRPr lang="en-US"/>
            </a:p>
          </p:txBody>
        </p:sp>
        <p:sp>
          <p:nvSpPr>
            <p:cNvPr id="53313" name="Freeform 63"/>
            <p:cNvSpPr>
              <a:spLocks/>
            </p:cNvSpPr>
            <p:nvPr/>
          </p:nvSpPr>
          <p:spPr bwMode="auto">
            <a:xfrm>
              <a:off x="922" y="2394"/>
              <a:ext cx="1957" cy="1601"/>
            </a:xfrm>
            <a:custGeom>
              <a:avLst/>
              <a:gdLst>
                <a:gd name="T0" fmla="*/ 0 w 3608"/>
                <a:gd name="T1" fmla="*/ 1600 h 2696"/>
                <a:gd name="T2" fmla="*/ 0 w 3608"/>
                <a:gd name="T3" fmla="*/ 0 h 2696"/>
                <a:gd name="T4" fmla="*/ 1956 w 3608"/>
                <a:gd name="T5" fmla="*/ 0 h 2696"/>
                <a:gd name="T6" fmla="*/ 0 60000 65536"/>
                <a:gd name="T7" fmla="*/ 0 60000 65536"/>
                <a:gd name="T8" fmla="*/ 0 60000 65536"/>
                <a:gd name="T9" fmla="*/ 0 w 3608"/>
                <a:gd name="T10" fmla="*/ 0 h 2696"/>
                <a:gd name="T11" fmla="*/ 3608 w 3608"/>
                <a:gd name="T12" fmla="*/ 2696 h 2696"/>
              </a:gdLst>
              <a:ahLst/>
              <a:cxnLst>
                <a:cxn ang="T6">
                  <a:pos x="T0" y="T1"/>
                </a:cxn>
                <a:cxn ang="T7">
                  <a:pos x="T2" y="T3"/>
                </a:cxn>
                <a:cxn ang="T8">
                  <a:pos x="T4" y="T5"/>
                </a:cxn>
              </a:cxnLst>
              <a:rect l="T9" t="T10" r="T11" b="T12"/>
              <a:pathLst>
                <a:path w="3608" h="2696">
                  <a:moveTo>
                    <a:pt x="0" y="2695"/>
                  </a:moveTo>
                  <a:lnTo>
                    <a:pt x="0" y="0"/>
                  </a:lnTo>
                  <a:lnTo>
                    <a:pt x="3607" y="0"/>
                  </a:lnTo>
                </a:path>
              </a:pathLst>
            </a:custGeom>
            <a:noFill/>
            <a:ln w="25400" cap="rnd">
              <a:solidFill>
                <a:srgbClr val="000000"/>
              </a:solidFill>
              <a:round/>
              <a:headEnd/>
              <a:tailEnd/>
            </a:ln>
          </p:spPr>
          <p:txBody>
            <a:bodyPr/>
            <a:lstStyle/>
            <a:p>
              <a:endParaRPr lang="en-NZ"/>
            </a:p>
          </p:txBody>
        </p:sp>
        <p:sp>
          <p:nvSpPr>
            <p:cNvPr id="53314" name="Rectangle 64"/>
            <p:cNvSpPr>
              <a:spLocks noChangeArrowheads="1"/>
            </p:cNvSpPr>
            <p:nvPr/>
          </p:nvSpPr>
          <p:spPr bwMode="auto">
            <a:xfrm>
              <a:off x="398" y="2181"/>
              <a:ext cx="671" cy="518"/>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Item: Seat frames</a:t>
              </a:r>
            </a:p>
            <a:p>
              <a:pPr defTabSz="762000" eaLnBrk="0" hangingPunct="0"/>
              <a:r>
                <a:rPr lang="en-US" sz="800" b="1">
                  <a:solidFill>
                    <a:srgbClr val="000000"/>
                  </a:solidFill>
                </a:rPr>
                <a:t>Lot size: 300 units</a:t>
              </a:r>
            </a:p>
            <a:p>
              <a:pPr defTabSz="762000" eaLnBrk="0" hangingPunct="0"/>
              <a:endParaRPr lang="en-US" sz="800" b="1">
                <a:solidFill>
                  <a:srgbClr val="000000"/>
                </a:solidFill>
              </a:endParaRPr>
            </a:p>
            <a:p>
              <a:pPr defTabSz="762000" eaLnBrk="0" hangingPunct="0"/>
              <a:endParaRPr lang="en-US" sz="800" b="1">
                <a:solidFill>
                  <a:srgbClr val="000000"/>
                </a:solidFill>
              </a:endParaRPr>
            </a:p>
            <a:p>
              <a:pPr defTabSz="762000" eaLnBrk="0" hangingPunct="0"/>
              <a:r>
                <a:rPr lang="en-US" sz="800" b="1">
                  <a:solidFill>
                    <a:srgbClr val="000000"/>
                  </a:solidFill>
                </a:rPr>
                <a:t>Lead </a:t>
              </a:r>
            </a:p>
            <a:p>
              <a:pPr defTabSz="762000" eaLnBrk="0" hangingPunct="0"/>
              <a:r>
                <a:rPr lang="en-US" sz="800" b="1">
                  <a:solidFill>
                    <a:srgbClr val="000000"/>
                  </a:solidFill>
                </a:rPr>
                <a:t>time: 1 week</a:t>
              </a:r>
            </a:p>
          </p:txBody>
        </p:sp>
        <p:sp>
          <p:nvSpPr>
            <p:cNvPr id="53315" name="Rectangle 65"/>
            <p:cNvSpPr>
              <a:spLocks noChangeArrowheads="1"/>
            </p:cNvSpPr>
            <p:nvPr/>
          </p:nvSpPr>
          <p:spPr bwMode="auto">
            <a:xfrm>
              <a:off x="364" y="2739"/>
              <a:ext cx="532" cy="210"/>
            </a:xfrm>
            <a:prstGeom prst="rect">
              <a:avLst/>
            </a:prstGeom>
            <a:noFill/>
            <a:ln w="12700">
              <a:noFill/>
              <a:miter lim="800000"/>
              <a:headEnd/>
              <a:tailEnd/>
            </a:ln>
          </p:spPr>
          <p:txBody>
            <a:bodyPr lIns="90487" tIns="44450" rIns="90487" bIns="44450">
              <a:spAutoFit/>
            </a:bodyPr>
            <a:lstStyle/>
            <a:p>
              <a:pPr defTabSz="762000" eaLnBrk="0" hangingPunct="0"/>
              <a:r>
                <a:rPr lang="en-US" sz="800" b="1">
                  <a:solidFill>
                    <a:srgbClr val="000000"/>
                  </a:solidFill>
                </a:rPr>
                <a:t>Gross requirements</a:t>
              </a:r>
            </a:p>
          </p:txBody>
        </p:sp>
        <p:sp>
          <p:nvSpPr>
            <p:cNvPr id="53316" name="Rectangle 66"/>
            <p:cNvSpPr>
              <a:spLocks noChangeArrowheads="1"/>
            </p:cNvSpPr>
            <p:nvPr/>
          </p:nvSpPr>
          <p:spPr bwMode="auto">
            <a:xfrm>
              <a:off x="972"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1</a:t>
              </a:r>
            </a:p>
          </p:txBody>
        </p:sp>
        <p:sp>
          <p:nvSpPr>
            <p:cNvPr id="478275" name="Rectangle 67"/>
            <p:cNvSpPr>
              <a:spLocks noChangeArrowheads="1"/>
            </p:cNvSpPr>
            <p:nvPr/>
          </p:nvSpPr>
          <p:spPr bwMode="auto">
            <a:xfrm>
              <a:off x="972" y="3038"/>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3318" name="Rectangle 68"/>
            <p:cNvSpPr>
              <a:spLocks noChangeArrowheads="1"/>
            </p:cNvSpPr>
            <p:nvPr/>
          </p:nvSpPr>
          <p:spPr bwMode="auto">
            <a:xfrm>
              <a:off x="1217"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2</a:t>
              </a:r>
            </a:p>
          </p:txBody>
        </p:sp>
        <p:sp>
          <p:nvSpPr>
            <p:cNvPr id="53319" name="Rectangle 69"/>
            <p:cNvSpPr>
              <a:spLocks noChangeArrowheads="1"/>
            </p:cNvSpPr>
            <p:nvPr/>
          </p:nvSpPr>
          <p:spPr bwMode="auto">
            <a:xfrm>
              <a:off x="1463"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3</a:t>
              </a:r>
            </a:p>
          </p:txBody>
        </p:sp>
        <p:sp>
          <p:nvSpPr>
            <p:cNvPr id="53320" name="Rectangle 70"/>
            <p:cNvSpPr>
              <a:spLocks noChangeArrowheads="1"/>
            </p:cNvSpPr>
            <p:nvPr/>
          </p:nvSpPr>
          <p:spPr bwMode="auto">
            <a:xfrm>
              <a:off x="1707"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4</a:t>
              </a:r>
            </a:p>
          </p:txBody>
        </p:sp>
        <p:sp>
          <p:nvSpPr>
            <p:cNvPr id="53321" name="Rectangle 71"/>
            <p:cNvSpPr>
              <a:spLocks noChangeArrowheads="1"/>
            </p:cNvSpPr>
            <p:nvPr/>
          </p:nvSpPr>
          <p:spPr bwMode="auto">
            <a:xfrm>
              <a:off x="1953"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5</a:t>
              </a:r>
            </a:p>
          </p:txBody>
        </p:sp>
        <p:sp>
          <p:nvSpPr>
            <p:cNvPr id="53322" name="Rectangle 72"/>
            <p:cNvSpPr>
              <a:spLocks noChangeArrowheads="1"/>
            </p:cNvSpPr>
            <p:nvPr/>
          </p:nvSpPr>
          <p:spPr bwMode="auto">
            <a:xfrm>
              <a:off x="2195"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6</a:t>
              </a:r>
            </a:p>
          </p:txBody>
        </p:sp>
        <p:sp>
          <p:nvSpPr>
            <p:cNvPr id="53323" name="Rectangle 73"/>
            <p:cNvSpPr>
              <a:spLocks noChangeArrowheads="1"/>
            </p:cNvSpPr>
            <p:nvPr/>
          </p:nvSpPr>
          <p:spPr bwMode="auto">
            <a:xfrm>
              <a:off x="2439"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7</a:t>
              </a:r>
            </a:p>
          </p:txBody>
        </p:sp>
        <p:sp>
          <p:nvSpPr>
            <p:cNvPr id="53324" name="Rectangle 74"/>
            <p:cNvSpPr>
              <a:spLocks noChangeArrowheads="1"/>
            </p:cNvSpPr>
            <p:nvPr/>
          </p:nvSpPr>
          <p:spPr bwMode="auto">
            <a:xfrm>
              <a:off x="2680"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8</a:t>
              </a:r>
            </a:p>
          </p:txBody>
        </p:sp>
        <p:sp>
          <p:nvSpPr>
            <p:cNvPr id="53325" name="Text Box 75"/>
            <p:cNvSpPr txBox="1">
              <a:spLocks noChangeArrowheads="1"/>
            </p:cNvSpPr>
            <p:nvPr/>
          </p:nvSpPr>
          <p:spPr bwMode="auto">
            <a:xfrm>
              <a:off x="364" y="2993"/>
              <a:ext cx="523" cy="212"/>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Scheduled receipts</a:t>
              </a:r>
            </a:p>
          </p:txBody>
        </p:sp>
        <p:sp>
          <p:nvSpPr>
            <p:cNvPr id="53326" name="Text Box 76"/>
            <p:cNvSpPr txBox="1">
              <a:spLocks noChangeArrowheads="1"/>
            </p:cNvSpPr>
            <p:nvPr/>
          </p:nvSpPr>
          <p:spPr bwMode="auto">
            <a:xfrm>
              <a:off x="364" y="3220"/>
              <a:ext cx="432" cy="289"/>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Projected on-hand inventory</a:t>
              </a:r>
            </a:p>
          </p:txBody>
        </p:sp>
        <p:sp>
          <p:nvSpPr>
            <p:cNvPr id="53327" name="Text Box 77"/>
            <p:cNvSpPr txBox="1">
              <a:spLocks noChangeArrowheads="1"/>
            </p:cNvSpPr>
            <p:nvPr/>
          </p:nvSpPr>
          <p:spPr bwMode="auto">
            <a:xfrm>
              <a:off x="364" y="3516"/>
              <a:ext cx="516" cy="212"/>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Planned receipts</a:t>
              </a:r>
            </a:p>
          </p:txBody>
        </p:sp>
        <p:sp>
          <p:nvSpPr>
            <p:cNvPr id="53328" name="Text Box 78"/>
            <p:cNvSpPr txBox="1">
              <a:spLocks noChangeArrowheads="1"/>
            </p:cNvSpPr>
            <p:nvPr/>
          </p:nvSpPr>
          <p:spPr bwMode="auto">
            <a:xfrm>
              <a:off x="364" y="3730"/>
              <a:ext cx="491" cy="289"/>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Planned order releases</a:t>
              </a:r>
            </a:p>
          </p:txBody>
        </p:sp>
        <p:sp>
          <p:nvSpPr>
            <p:cNvPr id="53329" name="Text Box 79"/>
            <p:cNvSpPr txBox="1">
              <a:spLocks noChangeArrowheads="1"/>
            </p:cNvSpPr>
            <p:nvPr/>
          </p:nvSpPr>
          <p:spPr bwMode="auto">
            <a:xfrm>
              <a:off x="711" y="3292"/>
              <a:ext cx="188" cy="135"/>
            </a:xfrm>
            <a:prstGeom prst="rect">
              <a:avLst/>
            </a:prstGeom>
            <a:solidFill>
              <a:schemeClr val="bg1"/>
            </a:solidFill>
            <a:ln w="12700">
              <a:noFill/>
              <a:miter lim="800000"/>
              <a:headEnd/>
              <a:tailEnd/>
            </a:ln>
          </p:spPr>
          <p:txBody>
            <a:bodyPr wrap="none">
              <a:spAutoFit/>
            </a:bodyPr>
            <a:lstStyle/>
            <a:p>
              <a:pPr defTabSz="762000" eaLnBrk="0" hangingPunct="0"/>
              <a:r>
                <a:rPr lang="en-US" sz="800" b="1">
                  <a:solidFill>
                    <a:srgbClr val="000000"/>
                  </a:solidFill>
                </a:rPr>
                <a:t>40</a:t>
              </a:r>
            </a:p>
          </p:txBody>
        </p:sp>
        <p:sp>
          <p:nvSpPr>
            <p:cNvPr id="53330" name="Text Box 80"/>
            <p:cNvSpPr txBox="1">
              <a:spLocks noChangeArrowheads="1"/>
            </p:cNvSpPr>
            <p:nvPr/>
          </p:nvSpPr>
          <p:spPr bwMode="auto">
            <a:xfrm>
              <a:off x="1789" y="2406"/>
              <a:ext cx="28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Week</a:t>
              </a:r>
            </a:p>
          </p:txBody>
        </p:sp>
        <p:sp>
          <p:nvSpPr>
            <p:cNvPr id="53331" name="Rectangle 81"/>
            <p:cNvSpPr>
              <a:spLocks noChangeArrowheads="1"/>
            </p:cNvSpPr>
            <p:nvPr/>
          </p:nvSpPr>
          <p:spPr bwMode="auto">
            <a:xfrm>
              <a:off x="360" y="2170"/>
              <a:ext cx="2514" cy="1832"/>
            </a:xfrm>
            <a:prstGeom prst="rect">
              <a:avLst/>
            </a:prstGeom>
            <a:noFill/>
            <a:ln w="25400">
              <a:solidFill>
                <a:srgbClr val="000000"/>
              </a:solidFill>
              <a:miter lim="800000"/>
              <a:headEnd/>
              <a:tailEnd/>
            </a:ln>
          </p:spPr>
          <p:txBody>
            <a:bodyPr wrap="none" anchor="ctr"/>
            <a:lstStyle/>
            <a:p>
              <a:endParaRPr lang="en-NZ"/>
            </a:p>
          </p:txBody>
        </p:sp>
        <p:sp>
          <p:nvSpPr>
            <p:cNvPr id="478290" name="Rectangle 82"/>
            <p:cNvSpPr>
              <a:spLocks noChangeArrowheads="1"/>
            </p:cNvSpPr>
            <p:nvPr/>
          </p:nvSpPr>
          <p:spPr bwMode="auto">
            <a:xfrm>
              <a:off x="1707" y="3038"/>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478291" name="Rectangle 83"/>
            <p:cNvSpPr>
              <a:spLocks noChangeArrowheads="1"/>
            </p:cNvSpPr>
            <p:nvPr/>
          </p:nvSpPr>
          <p:spPr bwMode="auto">
            <a:xfrm>
              <a:off x="2195" y="3038"/>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478292" name="Rectangle 84"/>
            <p:cNvSpPr>
              <a:spLocks noChangeArrowheads="1"/>
            </p:cNvSpPr>
            <p:nvPr/>
          </p:nvSpPr>
          <p:spPr bwMode="auto">
            <a:xfrm>
              <a:off x="2439" y="3038"/>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3335" name="Text Box 85"/>
            <p:cNvSpPr txBox="1">
              <a:spLocks noChangeArrowheads="1"/>
            </p:cNvSpPr>
            <p:nvPr/>
          </p:nvSpPr>
          <p:spPr bwMode="auto">
            <a:xfrm>
              <a:off x="1181" y="3036"/>
              <a:ext cx="22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300</a:t>
              </a:r>
            </a:p>
          </p:txBody>
        </p:sp>
        <p:sp>
          <p:nvSpPr>
            <p:cNvPr id="53336" name="Text Box 86"/>
            <p:cNvSpPr txBox="1">
              <a:spLocks noChangeArrowheads="1"/>
            </p:cNvSpPr>
            <p:nvPr/>
          </p:nvSpPr>
          <p:spPr bwMode="auto">
            <a:xfrm>
              <a:off x="1952" y="3036"/>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3337" name="Text Box 87"/>
            <p:cNvSpPr txBox="1">
              <a:spLocks noChangeArrowheads="1"/>
            </p:cNvSpPr>
            <p:nvPr/>
          </p:nvSpPr>
          <p:spPr bwMode="auto">
            <a:xfrm>
              <a:off x="1462" y="3036"/>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3338" name="Text Box 88"/>
            <p:cNvSpPr txBox="1">
              <a:spLocks noChangeArrowheads="1"/>
            </p:cNvSpPr>
            <p:nvPr/>
          </p:nvSpPr>
          <p:spPr bwMode="auto">
            <a:xfrm>
              <a:off x="2679" y="3036"/>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3339" name="Freeform 89"/>
            <p:cNvSpPr>
              <a:spLocks/>
            </p:cNvSpPr>
            <p:nvPr/>
          </p:nvSpPr>
          <p:spPr bwMode="auto">
            <a:xfrm>
              <a:off x="3010" y="2169"/>
              <a:ext cx="2523" cy="1833"/>
            </a:xfrm>
            <a:custGeom>
              <a:avLst/>
              <a:gdLst>
                <a:gd name="T0" fmla="*/ 0 w 4652"/>
                <a:gd name="T1" fmla="*/ 1833 h 3085"/>
                <a:gd name="T2" fmla="*/ 0 w 4652"/>
                <a:gd name="T3" fmla="*/ 0 h 3085"/>
                <a:gd name="T4" fmla="*/ 2522 w 4652"/>
                <a:gd name="T5" fmla="*/ 0 h 3085"/>
                <a:gd name="T6" fmla="*/ 2523 w 4652"/>
                <a:gd name="T7" fmla="*/ 549 h 3085"/>
                <a:gd name="T8" fmla="*/ 566 w 4652"/>
                <a:gd name="T9" fmla="*/ 548 h 3085"/>
                <a:gd name="T10" fmla="*/ 566 w 4652"/>
                <a:gd name="T11" fmla="*/ 1833 h 3085"/>
                <a:gd name="T12" fmla="*/ 0 w 4652"/>
                <a:gd name="T13" fmla="*/ 1833 h 3085"/>
                <a:gd name="T14" fmla="*/ 0 60000 65536"/>
                <a:gd name="T15" fmla="*/ 0 60000 65536"/>
                <a:gd name="T16" fmla="*/ 0 60000 65536"/>
                <a:gd name="T17" fmla="*/ 0 60000 65536"/>
                <a:gd name="T18" fmla="*/ 0 60000 65536"/>
                <a:gd name="T19" fmla="*/ 0 60000 65536"/>
                <a:gd name="T20" fmla="*/ 0 60000 65536"/>
                <a:gd name="T21" fmla="*/ 0 w 4652"/>
                <a:gd name="T22" fmla="*/ 0 h 3085"/>
                <a:gd name="T23" fmla="*/ 4652 w 4652"/>
                <a:gd name="T24" fmla="*/ 3085 h 30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52" h="3085">
                  <a:moveTo>
                    <a:pt x="0" y="3085"/>
                  </a:moveTo>
                  <a:lnTo>
                    <a:pt x="0" y="0"/>
                  </a:lnTo>
                  <a:lnTo>
                    <a:pt x="4651" y="0"/>
                  </a:lnTo>
                  <a:lnTo>
                    <a:pt x="4652" y="924"/>
                  </a:lnTo>
                  <a:lnTo>
                    <a:pt x="1044" y="922"/>
                  </a:lnTo>
                  <a:lnTo>
                    <a:pt x="1044" y="3085"/>
                  </a:lnTo>
                  <a:lnTo>
                    <a:pt x="0" y="3085"/>
                  </a:lnTo>
                </a:path>
              </a:pathLst>
            </a:custGeom>
            <a:solidFill>
              <a:srgbClr val="E1C687"/>
            </a:solidFill>
            <a:ln w="12700" cap="rnd">
              <a:noFill/>
              <a:round/>
              <a:headEnd/>
              <a:tailEnd/>
            </a:ln>
          </p:spPr>
          <p:txBody>
            <a:bodyPr/>
            <a:lstStyle/>
            <a:p>
              <a:endParaRPr lang="en-NZ"/>
            </a:p>
          </p:txBody>
        </p:sp>
        <p:sp>
          <p:nvSpPr>
            <p:cNvPr id="53340" name="Rectangle 90"/>
            <p:cNvSpPr>
              <a:spLocks noChangeArrowheads="1"/>
            </p:cNvSpPr>
            <p:nvPr/>
          </p:nvSpPr>
          <p:spPr bwMode="auto">
            <a:xfrm>
              <a:off x="3574" y="2713"/>
              <a:ext cx="1955" cy="1289"/>
            </a:xfrm>
            <a:prstGeom prst="rect">
              <a:avLst/>
            </a:prstGeom>
            <a:solidFill>
              <a:schemeClr val="accent2"/>
            </a:solidFill>
            <a:ln w="12700">
              <a:noFill/>
              <a:miter lim="800000"/>
              <a:headEnd/>
              <a:tailEnd/>
            </a:ln>
          </p:spPr>
          <p:txBody>
            <a:bodyPr wrap="none" anchor="ctr"/>
            <a:lstStyle/>
            <a:p>
              <a:endParaRPr lang="en-NZ"/>
            </a:p>
          </p:txBody>
        </p:sp>
        <p:sp>
          <p:nvSpPr>
            <p:cNvPr id="53341" name="Line 91"/>
            <p:cNvSpPr>
              <a:spLocks noChangeShapeType="1"/>
            </p:cNvSpPr>
            <p:nvPr/>
          </p:nvSpPr>
          <p:spPr bwMode="auto">
            <a:xfrm>
              <a:off x="4556" y="2562"/>
              <a:ext cx="0" cy="1428"/>
            </a:xfrm>
            <a:prstGeom prst="line">
              <a:avLst/>
            </a:prstGeom>
            <a:noFill/>
            <a:ln w="25400">
              <a:solidFill>
                <a:srgbClr val="000000"/>
              </a:solidFill>
              <a:round/>
              <a:headEnd/>
              <a:tailEnd/>
            </a:ln>
          </p:spPr>
          <p:txBody>
            <a:bodyPr wrap="none" anchor="ctr"/>
            <a:lstStyle/>
            <a:p>
              <a:endParaRPr lang="en-US"/>
            </a:p>
          </p:txBody>
        </p:sp>
        <p:sp>
          <p:nvSpPr>
            <p:cNvPr id="53342" name="Line 92"/>
            <p:cNvSpPr>
              <a:spLocks noChangeShapeType="1"/>
            </p:cNvSpPr>
            <p:nvPr/>
          </p:nvSpPr>
          <p:spPr bwMode="auto">
            <a:xfrm>
              <a:off x="4065" y="2565"/>
              <a:ext cx="0" cy="1426"/>
            </a:xfrm>
            <a:prstGeom prst="line">
              <a:avLst/>
            </a:prstGeom>
            <a:noFill/>
            <a:ln w="25400">
              <a:solidFill>
                <a:srgbClr val="000000"/>
              </a:solidFill>
              <a:round/>
              <a:headEnd/>
              <a:tailEnd/>
            </a:ln>
          </p:spPr>
          <p:txBody>
            <a:bodyPr wrap="none" anchor="ctr"/>
            <a:lstStyle/>
            <a:p>
              <a:endParaRPr lang="en-US"/>
            </a:p>
          </p:txBody>
        </p:sp>
        <p:sp>
          <p:nvSpPr>
            <p:cNvPr id="53343" name="Line 93"/>
            <p:cNvSpPr>
              <a:spLocks noChangeShapeType="1"/>
            </p:cNvSpPr>
            <p:nvPr/>
          </p:nvSpPr>
          <p:spPr bwMode="auto">
            <a:xfrm>
              <a:off x="5044" y="2560"/>
              <a:ext cx="0" cy="1430"/>
            </a:xfrm>
            <a:prstGeom prst="line">
              <a:avLst/>
            </a:prstGeom>
            <a:noFill/>
            <a:ln w="25400">
              <a:solidFill>
                <a:srgbClr val="000000"/>
              </a:solidFill>
              <a:round/>
              <a:headEnd/>
              <a:tailEnd/>
            </a:ln>
          </p:spPr>
          <p:txBody>
            <a:bodyPr wrap="none" anchor="ctr"/>
            <a:lstStyle/>
            <a:p>
              <a:endParaRPr lang="en-US"/>
            </a:p>
          </p:txBody>
        </p:sp>
        <p:sp>
          <p:nvSpPr>
            <p:cNvPr id="53344" name="Line 94"/>
            <p:cNvSpPr>
              <a:spLocks noChangeShapeType="1"/>
            </p:cNvSpPr>
            <p:nvPr/>
          </p:nvSpPr>
          <p:spPr bwMode="auto">
            <a:xfrm>
              <a:off x="4801" y="2560"/>
              <a:ext cx="0" cy="1430"/>
            </a:xfrm>
            <a:prstGeom prst="line">
              <a:avLst/>
            </a:prstGeom>
            <a:noFill/>
            <a:ln w="25400">
              <a:solidFill>
                <a:srgbClr val="000000"/>
              </a:solidFill>
              <a:round/>
              <a:headEnd/>
              <a:tailEnd/>
            </a:ln>
          </p:spPr>
          <p:txBody>
            <a:bodyPr wrap="none" anchor="ctr"/>
            <a:lstStyle/>
            <a:p>
              <a:endParaRPr lang="en-US"/>
            </a:p>
          </p:txBody>
        </p:sp>
        <p:sp>
          <p:nvSpPr>
            <p:cNvPr id="53345" name="Line 95"/>
            <p:cNvSpPr>
              <a:spLocks noChangeShapeType="1"/>
            </p:cNvSpPr>
            <p:nvPr/>
          </p:nvSpPr>
          <p:spPr bwMode="auto">
            <a:xfrm>
              <a:off x="4312" y="2559"/>
              <a:ext cx="0" cy="1430"/>
            </a:xfrm>
            <a:prstGeom prst="line">
              <a:avLst/>
            </a:prstGeom>
            <a:noFill/>
            <a:ln w="25400">
              <a:solidFill>
                <a:srgbClr val="000000"/>
              </a:solidFill>
              <a:round/>
              <a:headEnd/>
              <a:tailEnd/>
            </a:ln>
          </p:spPr>
          <p:txBody>
            <a:bodyPr wrap="none" anchor="ctr"/>
            <a:lstStyle/>
            <a:p>
              <a:endParaRPr lang="en-US"/>
            </a:p>
          </p:txBody>
        </p:sp>
        <p:sp>
          <p:nvSpPr>
            <p:cNvPr id="53346" name="Line 96"/>
            <p:cNvSpPr>
              <a:spLocks noChangeShapeType="1"/>
            </p:cNvSpPr>
            <p:nvPr/>
          </p:nvSpPr>
          <p:spPr bwMode="auto">
            <a:xfrm>
              <a:off x="5288" y="2560"/>
              <a:ext cx="0" cy="1430"/>
            </a:xfrm>
            <a:prstGeom prst="line">
              <a:avLst/>
            </a:prstGeom>
            <a:noFill/>
            <a:ln w="25400">
              <a:solidFill>
                <a:srgbClr val="000000"/>
              </a:solidFill>
              <a:round/>
              <a:headEnd/>
              <a:tailEnd/>
            </a:ln>
          </p:spPr>
          <p:txBody>
            <a:bodyPr wrap="none" anchor="ctr"/>
            <a:lstStyle/>
            <a:p>
              <a:endParaRPr lang="en-US"/>
            </a:p>
          </p:txBody>
        </p:sp>
        <p:sp>
          <p:nvSpPr>
            <p:cNvPr id="53347" name="Line 97"/>
            <p:cNvSpPr>
              <a:spLocks noChangeShapeType="1"/>
            </p:cNvSpPr>
            <p:nvPr/>
          </p:nvSpPr>
          <p:spPr bwMode="auto">
            <a:xfrm>
              <a:off x="3821" y="2566"/>
              <a:ext cx="0" cy="1424"/>
            </a:xfrm>
            <a:prstGeom prst="line">
              <a:avLst/>
            </a:prstGeom>
            <a:noFill/>
            <a:ln w="25400">
              <a:solidFill>
                <a:srgbClr val="000000"/>
              </a:solidFill>
              <a:round/>
              <a:headEnd/>
              <a:tailEnd/>
            </a:ln>
          </p:spPr>
          <p:txBody>
            <a:bodyPr wrap="none" anchor="ctr"/>
            <a:lstStyle/>
            <a:p>
              <a:endParaRPr lang="en-US"/>
            </a:p>
          </p:txBody>
        </p:sp>
        <p:sp>
          <p:nvSpPr>
            <p:cNvPr id="53348" name="Line 98"/>
            <p:cNvSpPr>
              <a:spLocks noChangeShapeType="1"/>
            </p:cNvSpPr>
            <p:nvPr/>
          </p:nvSpPr>
          <p:spPr bwMode="auto">
            <a:xfrm>
              <a:off x="3019" y="2976"/>
              <a:ext cx="2508" cy="0"/>
            </a:xfrm>
            <a:prstGeom prst="line">
              <a:avLst/>
            </a:prstGeom>
            <a:noFill/>
            <a:ln w="25400">
              <a:solidFill>
                <a:srgbClr val="000000"/>
              </a:solidFill>
              <a:round/>
              <a:headEnd/>
              <a:tailEnd/>
            </a:ln>
          </p:spPr>
          <p:txBody>
            <a:bodyPr wrap="none" anchor="ctr"/>
            <a:lstStyle/>
            <a:p>
              <a:endParaRPr lang="en-US"/>
            </a:p>
          </p:txBody>
        </p:sp>
        <p:sp>
          <p:nvSpPr>
            <p:cNvPr id="53349" name="Line 99"/>
            <p:cNvSpPr>
              <a:spLocks noChangeShapeType="1"/>
            </p:cNvSpPr>
            <p:nvPr/>
          </p:nvSpPr>
          <p:spPr bwMode="auto">
            <a:xfrm>
              <a:off x="3015" y="3232"/>
              <a:ext cx="2512" cy="0"/>
            </a:xfrm>
            <a:prstGeom prst="line">
              <a:avLst/>
            </a:prstGeom>
            <a:noFill/>
            <a:ln w="25400">
              <a:solidFill>
                <a:srgbClr val="000000"/>
              </a:solidFill>
              <a:round/>
              <a:headEnd/>
              <a:tailEnd/>
            </a:ln>
          </p:spPr>
          <p:txBody>
            <a:bodyPr wrap="none" anchor="ctr"/>
            <a:lstStyle/>
            <a:p>
              <a:endParaRPr lang="en-US"/>
            </a:p>
          </p:txBody>
        </p:sp>
        <p:sp>
          <p:nvSpPr>
            <p:cNvPr id="53350" name="Line 100"/>
            <p:cNvSpPr>
              <a:spLocks noChangeShapeType="1"/>
            </p:cNvSpPr>
            <p:nvPr/>
          </p:nvSpPr>
          <p:spPr bwMode="auto">
            <a:xfrm>
              <a:off x="3019" y="3489"/>
              <a:ext cx="2506" cy="0"/>
            </a:xfrm>
            <a:prstGeom prst="line">
              <a:avLst/>
            </a:prstGeom>
            <a:noFill/>
            <a:ln w="25400">
              <a:solidFill>
                <a:srgbClr val="000000"/>
              </a:solidFill>
              <a:round/>
              <a:headEnd/>
              <a:tailEnd/>
            </a:ln>
          </p:spPr>
          <p:txBody>
            <a:bodyPr wrap="none" anchor="ctr"/>
            <a:lstStyle/>
            <a:p>
              <a:endParaRPr lang="en-US"/>
            </a:p>
          </p:txBody>
        </p:sp>
        <p:sp>
          <p:nvSpPr>
            <p:cNvPr id="53351" name="Line 101"/>
            <p:cNvSpPr>
              <a:spLocks noChangeShapeType="1"/>
            </p:cNvSpPr>
            <p:nvPr/>
          </p:nvSpPr>
          <p:spPr bwMode="auto">
            <a:xfrm>
              <a:off x="3015" y="3746"/>
              <a:ext cx="2509" cy="0"/>
            </a:xfrm>
            <a:prstGeom prst="line">
              <a:avLst/>
            </a:prstGeom>
            <a:noFill/>
            <a:ln w="25400">
              <a:solidFill>
                <a:srgbClr val="000000"/>
              </a:solidFill>
              <a:round/>
              <a:headEnd/>
              <a:tailEnd/>
            </a:ln>
          </p:spPr>
          <p:txBody>
            <a:bodyPr wrap="none" anchor="ctr"/>
            <a:lstStyle/>
            <a:p>
              <a:endParaRPr lang="en-US"/>
            </a:p>
          </p:txBody>
        </p:sp>
        <p:sp>
          <p:nvSpPr>
            <p:cNvPr id="53352" name="Line 102"/>
            <p:cNvSpPr>
              <a:spLocks noChangeShapeType="1"/>
            </p:cNvSpPr>
            <p:nvPr/>
          </p:nvSpPr>
          <p:spPr bwMode="auto">
            <a:xfrm>
              <a:off x="3018" y="2719"/>
              <a:ext cx="2510" cy="0"/>
            </a:xfrm>
            <a:prstGeom prst="line">
              <a:avLst/>
            </a:prstGeom>
            <a:noFill/>
            <a:ln w="25400">
              <a:solidFill>
                <a:srgbClr val="000000"/>
              </a:solidFill>
              <a:round/>
              <a:headEnd/>
              <a:tailEnd/>
            </a:ln>
          </p:spPr>
          <p:txBody>
            <a:bodyPr wrap="none" anchor="ctr"/>
            <a:lstStyle/>
            <a:p>
              <a:endParaRPr lang="en-US"/>
            </a:p>
          </p:txBody>
        </p:sp>
        <p:sp>
          <p:nvSpPr>
            <p:cNvPr id="53353" name="Line 103"/>
            <p:cNvSpPr>
              <a:spLocks noChangeShapeType="1"/>
            </p:cNvSpPr>
            <p:nvPr/>
          </p:nvSpPr>
          <p:spPr bwMode="auto">
            <a:xfrm>
              <a:off x="3581" y="2562"/>
              <a:ext cx="1946" cy="0"/>
            </a:xfrm>
            <a:prstGeom prst="line">
              <a:avLst/>
            </a:prstGeom>
            <a:noFill/>
            <a:ln w="25400">
              <a:solidFill>
                <a:srgbClr val="000000"/>
              </a:solidFill>
              <a:round/>
              <a:headEnd/>
              <a:tailEnd/>
            </a:ln>
          </p:spPr>
          <p:txBody>
            <a:bodyPr wrap="none" anchor="ctr"/>
            <a:lstStyle/>
            <a:p>
              <a:endParaRPr lang="en-US"/>
            </a:p>
          </p:txBody>
        </p:sp>
        <p:sp>
          <p:nvSpPr>
            <p:cNvPr id="53354" name="Freeform 104"/>
            <p:cNvSpPr>
              <a:spLocks/>
            </p:cNvSpPr>
            <p:nvPr/>
          </p:nvSpPr>
          <p:spPr bwMode="auto">
            <a:xfrm>
              <a:off x="3576" y="2394"/>
              <a:ext cx="1957" cy="1601"/>
            </a:xfrm>
            <a:custGeom>
              <a:avLst/>
              <a:gdLst>
                <a:gd name="T0" fmla="*/ 0 w 3608"/>
                <a:gd name="T1" fmla="*/ 1600 h 2696"/>
                <a:gd name="T2" fmla="*/ 0 w 3608"/>
                <a:gd name="T3" fmla="*/ 0 h 2696"/>
                <a:gd name="T4" fmla="*/ 1956 w 3608"/>
                <a:gd name="T5" fmla="*/ 0 h 2696"/>
                <a:gd name="T6" fmla="*/ 0 60000 65536"/>
                <a:gd name="T7" fmla="*/ 0 60000 65536"/>
                <a:gd name="T8" fmla="*/ 0 60000 65536"/>
                <a:gd name="T9" fmla="*/ 0 w 3608"/>
                <a:gd name="T10" fmla="*/ 0 h 2696"/>
                <a:gd name="T11" fmla="*/ 3608 w 3608"/>
                <a:gd name="T12" fmla="*/ 2696 h 2696"/>
              </a:gdLst>
              <a:ahLst/>
              <a:cxnLst>
                <a:cxn ang="T6">
                  <a:pos x="T0" y="T1"/>
                </a:cxn>
                <a:cxn ang="T7">
                  <a:pos x="T2" y="T3"/>
                </a:cxn>
                <a:cxn ang="T8">
                  <a:pos x="T4" y="T5"/>
                </a:cxn>
              </a:cxnLst>
              <a:rect l="T9" t="T10" r="T11" b="T12"/>
              <a:pathLst>
                <a:path w="3608" h="2696">
                  <a:moveTo>
                    <a:pt x="0" y="2695"/>
                  </a:moveTo>
                  <a:lnTo>
                    <a:pt x="0" y="0"/>
                  </a:lnTo>
                  <a:lnTo>
                    <a:pt x="3607" y="0"/>
                  </a:lnTo>
                </a:path>
              </a:pathLst>
            </a:custGeom>
            <a:noFill/>
            <a:ln w="25400" cap="rnd">
              <a:solidFill>
                <a:srgbClr val="000000"/>
              </a:solidFill>
              <a:round/>
              <a:headEnd/>
              <a:tailEnd/>
            </a:ln>
          </p:spPr>
          <p:txBody>
            <a:bodyPr/>
            <a:lstStyle/>
            <a:p>
              <a:endParaRPr lang="en-NZ"/>
            </a:p>
          </p:txBody>
        </p:sp>
        <p:sp>
          <p:nvSpPr>
            <p:cNvPr id="53355" name="Rectangle 105"/>
            <p:cNvSpPr>
              <a:spLocks noChangeArrowheads="1"/>
            </p:cNvSpPr>
            <p:nvPr/>
          </p:nvSpPr>
          <p:spPr bwMode="auto">
            <a:xfrm>
              <a:off x="3052" y="2181"/>
              <a:ext cx="685" cy="518"/>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Item: Seat cushion</a:t>
              </a:r>
            </a:p>
            <a:p>
              <a:pPr defTabSz="762000" eaLnBrk="0" hangingPunct="0"/>
              <a:r>
                <a:rPr lang="en-US" sz="800" b="1">
                  <a:solidFill>
                    <a:srgbClr val="000000"/>
                  </a:solidFill>
                </a:rPr>
                <a:t>Lot size: L4L</a:t>
              </a:r>
            </a:p>
            <a:p>
              <a:pPr defTabSz="762000" eaLnBrk="0" hangingPunct="0"/>
              <a:endParaRPr lang="en-US" sz="800" b="1">
                <a:solidFill>
                  <a:srgbClr val="000000"/>
                </a:solidFill>
              </a:endParaRPr>
            </a:p>
            <a:p>
              <a:pPr defTabSz="762000" eaLnBrk="0" hangingPunct="0"/>
              <a:endParaRPr lang="en-US" sz="800" b="1">
                <a:solidFill>
                  <a:srgbClr val="000000"/>
                </a:solidFill>
              </a:endParaRPr>
            </a:p>
            <a:p>
              <a:pPr defTabSz="762000" eaLnBrk="0" hangingPunct="0"/>
              <a:r>
                <a:rPr lang="en-US" sz="800" b="1">
                  <a:solidFill>
                    <a:srgbClr val="000000"/>
                  </a:solidFill>
                </a:rPr>
                <a:t>Lead </a:t>
              </a:r>
            </a:p>
            <a:p>
              <a:pPr defTabSz="762000" eaLnBrk="0" hangingPunct="0"/>
              <a:r>
                <a:rPr lang="en-US" sz="800" b="1">
                  <a:solidFill>
                    <a:srgbClr val="000000"/>
                  </a:solidFill>
                </a:rPr>
                <a:t>time: 1 week</a:t>
              </a:r>
            </a:p>
          </p:txBody>
        </p:sp>
        <p:sp>
          <p:nvSpPr>
            <p:cNvPr id="53356" name="Rectangle 106"/>
            <p:cNvSpPr>
              <a:spLocks noChangeArrowheads="1"/>
            </p:cNvSpPr>
            <p:nvPr/>
          </p:nvSpPr>
          <p:spPr bwMode="auto">
            <a:xfrm>
              <a:off x="3018" y="2739"/>
              <a:ext cx="532" cy="210"/>
            </a:xfrm>
            <a:prstGeom prst="rect">
              <a:avLst/>
            </a:prstGeom>
            <a:noFill/>
            <a:ln w="12700">
              <a:noFill/>
              <a:miter lim="800000"/>
              <a:headEnd/>
              <a:tailEnd/>
            </a:ln>
          </p:spPr>
          <p:txBody>
            <a:bodyPr lIns="90487" tIns="44450" rIns="90487" bIns="44450">
              <a:spAutoFit/>
            </a:bodyPr>
            <a:lstStyle/>
            <a:p>
              <a:pPr defTabSz="762000" eaLnBrk="0" hangingPunct="0"/>
              <a:r>
                <a:rPr lang="en-US" sz="800" b="1">
                  <a:solidFill>
                    <a:srgbClr val="000000"/>
                  </a:solidFill>
                </a:rPr>
                <a:t>Gross requirements</a:t>
              </a:r>
            </a:p>
          </p:txBody>
        </p:sp>
        <p:sp>
          <p:nvSpPr>
            <p:cNvPr id="53357" name="Rectangle 107"/>
            <p:cNvSpPr>
              <a:spLocks noChangeArrowheads="1"/>
            </p:cNvSpPr>
            <p:nvPr/>
          </p:nvSpPr>
          <p:spPr bwMode="auto">
            <a:xfrm>
              <a:off x="3626"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1</a:t>
              </a:r>
            </a:p>
          </p:txBody>
        </p:sp>
        <p:sp>
          <p:nvSpPr>
            <p:cNvPr id="478316" name="Rectangle 108"/>
            <p:cNvSpPr>
              <a:spLocks noChangeArrowheads="1"/>
            </p:cNvSpPr>
            <p:nvPr/>
          </p:nvSpPr>
          <p:spPr bwMode="auto">
            <a:xfrm>
              <a:off x="3626" y="3038"/>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3359" name="Rectangle 109"/>
            <p:cNvSpPr>
              <a:spLocks noChangeArrowheads="1"/>
            </p:cNvSpPr>
            <p:nvPr/>
          </p:nvSpPr>
          <p:spPr bwMode="auto">
            <a:xfrm>
              <a:off x="3871"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2</a:t>
              </a:r>
            </a:p>
          </p:txBody>
        </p:sp>
        <p:sp>
          <p:nvSpPr>
            <p:cNvPr id="53360" name="Rectangle 110"/>
            <p:cNvSpPr>
              <a:spLocks noChangeArrowheads="1"/>
            </p:cNvSpPr>
            <p:nvPr/>
          </p:nvSpPr>
          <p:spPr bwMode="auto">
            <a:xfrm>
              <a:off x="4117"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3</a:t>
              </a:r>
            </a:p>
          </p:txBody>
        </p:sp>
        <p:sp>
          <p:nvSpPr>
            <p:cNvPr id="53361" name="Rectangle 111"/>
            <p:cNvSpPr>
              <a:spLocks noChangeArrowheads="1"/>
            </p:cNvSpPr>
            <p:nvPr/>
          </p:nvSpPr>
          <p:spPr bwMode="auto">
            <a:xfrm>
              <a:off x="4361"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4</a:t>
              </a:r>
            </a:p>
          </p:txBody>
        </p:sp>
        <p:sp>
          <p:nvSpPr>
            <p:cNvPr id="53362" name="Rectangle 112"/>
            <p:cNvSpPr>
              <a:spLocks noChangeArrowheads="1"/>
            </p:cNvSpPr>
            <p:nvPr/>
          </p:nvSpPr>
          <p:spPr bwMode="auto">
            <a:xfrm>
              <a:off x="4607"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5</a:t>
              </a:r>
            </a:p>
          </p:txBody>
        </p:sp>
        <p:sp>
          <p:nvSpPr>
            <p:cNvPr id="53363" name="Rectangle 113"/>
            <p:cNvSpPr>
              <a:spLocks noChangeArrowheads="1"/>
            </p:cNvSpPr>
            <p:nvPr/>
          </p:nvSpPr>
          <p:spPr bwMode="auto">
            <a:xfrm>
              <a:off x="4849"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6</a:t>
              </a:r>
            </a:p>
          </p:txBody>
        </p:sp>
        <p:sp>
          <p:nvSpPr>
            <p:cNvPr id="53364" name="Rectangle 114"/>
            <p:cNvSpPr>
              <a:spLocks noChangeArrowheads="1"/>
            </p:cNvSpPr>
            <p:nvPr/>
          </p:nvSpPr>
          <p:spPr bwMode="auto">
            <a:xfrm>
              <a:off x="5093"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7</a:t>
              </a:r>
            </a:p>
          </p:txBody>
        </p:sp>
        <p:sp>
          <p:nvSpPr>
            <p:cNvPr id="53365" name="Rectangle 115"/>
            <p:cNvSpPr>
              <a:spLocks noChangeArrowheads="1"/>
            </p:cNvSpPr>
            <p:nvPr/>
          </p:nvSpPr>
          <p:spPr bwMode="auto">
            <a:xfrm>
              <a:off x="5334"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8</a:t>
              </a:r>
            </a:p>
          </p:txBody>
        </p:sp>
        <p:sp>
          <p:nvSpPr>
            <p:cNvPr id="53366" name="Text Box 116"/>
            <p:cNvSpPr txBox="1">
              <a:spLocks noChangeArrowheads="1"/>
            </p:cNvSpPr>
            <p:nvPr/>
          </p:nvSpPr>
          <p:spPr bwMode="auto">
            <a:xfrm>
              <a:off x="3018" y="2993"/>
              <a:ext cx="523" cy="212"/>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Scheduled receipts</a:t>
              </a:r>
            </a:p>
          </p:txBody>
        </p:sp>
        <p:sp>
          <p:nvSpPr>
            <p:cNvPr id="53367" name="Text Box 117"/>
            <p:cNvSpPr txBox="1">
              <a:spLocks noChangeArrowheads="1"/>
            </p:cNvSpPr>
            <p:nvPr/>
          </p:nvSpPr>
          <p:spPr bwMode="auto">
            <a:xfrm>
              <a:off x="3018" y="3220"/>
              <a:ext cx="432" cy="289"/>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Projected on-hand inventory</a:t>
              </a:r>
            </a:p>
          </p:txBody>
        </p:sp>
        <p:sp>
          <p:nvSpPr>
            <p:cNvPr id="53368" name="Text Box 118"/>
            <p:cNvSpPr txBox="1">
              <a:spLocks noChangeArrowheads="1"/>
            </p:cNvSpPr>
            <p:nvPr/>
          </p:nvSpPr>
          <p:spPr bwMode="auto">
            <a:xfrm>
              <a:off x="3018" y="3516"/>
              <a:ext cx="516" cy="212"/>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Planned receipts</a:t>
              </a:r>
            </a:p>
          </p:txBody>
        </p:sp>
        <p:sp>
          <p:nvSpPr>
            <p:cNvPr id="53369" name="Text Box 119"/>
            <p:cNvSpPr txBox="1">
              <a:spLocks noChangeArrowheads="1"/>
            </p:cNvSpPr>
            <p:nvPr/>
          </p:nvSpPr>
          <p:spPr bwMode="auto">
            <a:xfrm>
              <a:off x="3018" y="3730"/>
              <a:ext cx="491" cy="289"/>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Planned order releases</a:t>
              </a:r>
            </a:p>
          </p:txBody>
        </p:sp>
        <p:sp>
          <p:nvSpPr>
            <p:cNvPr id="53370" name="Text Box 120"/>
            <p:cNvSpPr txBox="1">
              <a:spLocks noChangeArrowheads="1"/>
            </p:cNvSpPr>
            <p:nvPr/>
          </p:nvSpPr>
          <p:spPr bwMode="auto">
            <a:xfrm>
              <a:off x="3383" y="3292"/>
              <a:ext cx="152" cy="135"/>
            </a:xfrm>
            <a:prstGeom prst="rect">
              <a:avLst/>
            </a:prstGeom>
            <a:solidFill>
              <a:schemeClr val="bg1"/>
            </a:solid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3371" name="Text Box 121"/>
            <p:cNvSpPr txBox="1">
              <a:spLocks noChangeArrowheads="1"/>
            </p:cNvSpPr>
            <p:nvPr/>
          </p:nvSpPr>
          <p:spPr bwMode="auto">
            <a:xfrm>
              <a:off x="4443" y="2414"/>
              <a:ext cx="28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Week</a:t>
              </a:r>
            </a:p>
          </p:txBody>
        </p:sp>
        <p:sp>
          <p:nvSpPr>
            <p:cNvPr id="53372" name="Rectangle 122"/>
            <p:cNvSpPr>
              <a:spLocks noChangeArrowheads="1"/>
            </p:cNvSpPr>
            <p:nvPr/>
          </p:nvSpPr>
          <p:spPr bwMode="auto">
            <a:xfrm>
              <a:off x="3014" y="2170"/>
              <a:ext cx="2514" cy="1832"/>
            </a:xfrm>
            <a:prstGeom prst="rect">
              <a:avLst/>
            </a:prstGeom>
            <a:noFill/>
            <a:ln w="25400">
              <a:solidFill>
                <a:srgbClr val="000000"/>
              </a:solidFill>
              <a:miter lim="800000"/>
              <a:headEnd/>
              <a:tailEnd/>
            </a:ln>
          </p:spPr>
          <p:txBody>
            <a:bodyPr wrap="none" anchor="ctr"/>
            <a:lstStyle/>
            <a:p>
              <a:endParaRPr lang="en-NZ"/>
            </a:p>
          </p:txBody>
        </p:sp>
        <p:sp>
          <p:nvSpPr>
            <p:cNvPr id="478331" name="Rectangle 123"/>
            <p:cNvSpPr>
              <a:spLocks noChangeArrowheads="1"/>
            </p:cNvSpPr>
            <p:nvPr/>
          </p:nvSpPr>
          <p:spPr bwMode="auto">
            <a:xfrm>
              <a:off x="4361" y="3038"/>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478332" name="Rectangle 124"/>
            <p:cNvSpPr>
              <a:spLocks noChangeArrowheads="1"/>
            </p:cNvSpPr>
            <p:nvPr/>
          </p:nvSpPr>
          <p:spPr bwMode="auto">
            <a:xfrm>
              <a:off x="4849" y="3038"/>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478333" name="Rectangle 125"/>
            <p:cNvSpPr>
              <a:spLocks noChangeArrowheads="1"/>
            </p:cNvSpPr>
            <p:nvPr/>
          </p:nvSpPr>
          <p:spPr bwMode="auto">
            <a:xfrm>
              <a:off x="5093" y="3038"/>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3376" name="Text Box 126"/>
            <p:cNvSpPr txBox="1">
              <a:spLocks noChangeArrowheads="1"/>
            </p:cNvSpPr>
            <p:nvPr/>
          </p:nvSpPr>
          <p:spPr bwMode="auto">
            <a:xfrm>
              <a:off x="3868" y="3036"/>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3377" name="Text Box 127"/>
            <p:cNvSpPr txBox="1">
              <a:spLocks noChangeArrowheads="1"/>
            </p:cNvSpPr>
            <p:nvPr/>
          </p:nvSpPr>
          <p:spPr bwMode="auto">
            <a:xfrm>
              <a:off x="4606" y="3036"/>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3378" name="Text Box 128"/>
            <p:cNvSpPr txBox="1">
              <a:spLocks noChangeArrowheads="1"/>
            </p:cNvSpPr>
            <p:nvPr/>
          </p:nvSpPr>
          <p:spPr bwMode="auto">
            <a:xfrm>
              <a:off x="4116" y="3036"/>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3379" name="Text Box 129"/>
            <p:cNvSpPr txBox="1">
              <a:spLocks noChangeArrowheads="1"/>
            </p:cNvSpPr>
            <p:nvPr/>
          </p:nvSpPr>
          <p:spPr bwMode="auto">
            <a:xfrm>
              <a:off x="5333" y="3036"/>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grpSp>
      <p:sp>
        <p:nvSpPr>
          <p:cNvPr id="478340" name="Rectangle 132"/>
          <p:cNvSpPr>
            <a:spLocks noGrp="1" noChangeArrowheads="1"/>
          </p:cNvSpPr>
          <p:nvPr>
            <p:ph type="title"/>
          </p:nvPr>
        </p:nvSpPr>
        <p:spPr/>
        <p:txBody>
          <a:bodyPr/>
          <a:lstStyle/>
          <a:p>
            <a:pPr eaLnBrk="1" hangingPunct="1">
              <a:defRPr/>
            </a:pPr>
            <a:r>
              <a:rPr lang="en-US" sz="3200" dirty="0"/>
              <a:t>MRP Explosion</a:t>
            </a:r>
          </a:p>
        </p:txBody>
      </p:sp>
      <p:grpSp>
        <p:nvGrpSpPr>
          <p:cNvPr id="53253" name="Group 133"/>
          <p:cNvGrpSpPr>
            <a:grpSpLocks/>
          </p:cNvGrpSpPr>
          <p:nvPr/>
        </p:nvGrpSpPr>
        <p:grpSpPr bwMode="auto">
          <a:xfrm>
            <a:off x="2606675" y="755650"/>
            <a:ext cx="4003675" cy="2146300"/>
            <a:chOff x="1642" y="476"/>
            <a:chExt cx="2522" cy="1352"/>
          </a:xfrm>
        </p:grpSpPr>
        <p:sp>
          <p:nvSpPr>
            <p:cNvPr id="53255" name="Freeform 134"/>
            <p:cNvSpPr>
              <a:spLocks/>
            </p:cNvSpPr>
            <p:nvPr/>
          </p:nvSpPr>
          <p:spPr bwMode="auto">
            <a:xfrm>
              <a:off x="1642" y="486"/>
              <a:ext cx="2518" cy="887"/>
            </a:xfrm>
            <a:custGeom>
              <a:avLst/>
              <a:gdLst>
                <a:gd name="T0" fmla="*/ 0 w 2518"/>
                <a:gd name="T1" fmla="*/ 787 h 887"/>
                <a:gd name="T2" fmla="*/ 0 w 2518"/>
                <a:gd name="T3" fmla="*/ 0 h 887"/>
                <a:gd name="T4" fmla="*/ 2518 w 2518"/>
                <a:gd name="T5" fmla="*/ 0 h 887"/>
                <a:gd name="T6" fmla="*/ 2518 w 2518"/>
                <a:gd name="T7" fmla="*/ 784 h 887"/>
                <a:gd name="T8" fmla="*/ 2355 w 2518"/>
                <a:gd name="T9" fmla="*/ 887 h 887"/>
                <a:gd name="T10" fmla="*/ 2147 w 2518"/>
                <a:gd name="T11" fmla="*/ 794 h 887"/>
                <a:gd name="T12" fmla="*/ 1962 w 2518"/>
                <a:gd name="T13" fmla="*/ 845 h 887"/>
                <a:gd name="T14" fmla="*/ 1792 w 2518"/>
                <a:gd name="T15" fmla="*/ 781 h 887"/>
                <a:gd name="T16" fmla="*/ 1613 w 2518"/>
                <a:gd name="T17" fmla="*/ 829 h 887"/>
                <a:gd name="T18" fmla="*/ 1440 w 2518"/>
                <a:gd name="T19" fmla="*/ 755 h 887"/>
                <a:gd name="T20" fmla="*/ 1206 w 2518"/>
                <a:gd name="T21" fmla="*/ 842 h 887"/>
                <a:gd name="T22" fmla="*/ 970 w 2518"/>
                <a:gd name="T23" fmla="*/ 762 h 887"/>
                <a:gd name="T24" fmla="*/ 781 w 2518"/>
                <a:gd name="T25" fmla="*/ 819 h 887"/>
                <a:gd name="T26" fmla="*/ 566 w 2518"/>
                <a:gd name="T27" fmla="*/ 743 h 887"/>
                <a:gd name="T28" fmla="*/ 384 w 2518"/>
                <a:gd name="T29" fmla="*/ 797 h 887"/>
                <a:gd name="T30" fmla="*/ 189 w 2518"/>
                <a:gd name="T31" fmla="*/ 749 h 887"/>
                <a:gd name="T32" fmla="*/ 0 w 2518"/>
                <a:gd name="T33" fmla="*/ 787 h 8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18"/>
                <a:gd name="T52" fmla="*/ 0 h 887"/>
                <a:gd name="T53" fmla="*/ 2518 w 2518"/>
                <a:gd name="T54" fmla="*/ 887 h 8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18" h="887">
                  <a:moveTo>
                    <a:pt x="0" y="787"/>
                  </a:moveTo>
                  <a:lnTo>
                    <a:pt x="0" y="0"/>
                  </a:lnTo>
                  <a:lnTo>
                    <a:pt x="2518" y="0"/>
                  </a:lnTo>
                  <a:lnTo>
                    <a:pt x="2518" y="784"/>
                  </a:lnTo>
                  <a:lnTo>
                    <a:pt x="2355" y="887"/>
                  </a:lnTo>
                  <a:lnTo>
                    <a:pt x="2147" y="794"/>
                  </a:lnTo>
                  <a:lnTo>
                    <a:pt x="1962" y="845"/>
                  </a:lnTo>
                  <a:lnTo>
                    <a:pt x="1792" y="781"/>
                  </a:lnTo>
                  <a:lnTo>
                    <a:pt x="1613" y="829"/>
                  </a:lnTo>
                  <a:lnTo>
                    <a:pt x="1440" y="755"/>
                  </a:lnTo>
                  <a:lnTo>
                    <a:pt x="1206" y="842"/>
                  </a:lnTo>
                  <a:lnTo>
                    <a:pt x="970" y="762"/>
                  </a:lnTo>
                  <a:lnTo>
                    <a:pt x="781" y="819"/>
                  </a:lnTo>
                  <a:lnTo>
                    <a:pt x="566" y="743"/>
                  </a:lnTo>
                  <a:lnTo>
                    <a:pt x="384" y="797"/>
                  </a:lnTo>
                  <a:lnTo>
                    <a:pt x="189" y="749"/>
                  </a:lnTo>
                  <a:lnTo>
                    <a:pt x="0" y="787"/>
                  </a:lnTo>
                  <a:close/>
                </a:path>
              </a:pathLst>
            </a:custGeom>
            <a:solidFill>
              <a:srgbClr val="E1C687"/>
            </a:solidFill>
            <a:ln w="12700">
              <a:noFill/>
              <a:round/>
              <a:headEnd/>
              <a:tailEnd/>
            </a:ln>
          </p:spPr>
          <p:txBody>
            <a:bodyPr wrap="none" anchor="ctr"/>
            <a:lstStyle/>
            <a:p>
              <a:endParaRPr lang="en-NZ"/>
            </a:p>
          </p:txBody>
        </p:sp>
        <p:sp>
          <p:nvSpPr>
            <p:cNvPr id="53256" name="Freeform 135"/>
            <p:cNvSpPr>
              <a:spLocks/>
            </p:cNvSpPr>
            <p:nvPr/>
          </p:nvSpPr>
          <p:spPr bwMode="auto">
            <a:xfrm>
              <a:off x="2208" y="1014"/>
              <a:ext cx="1949" cy="359"/>
            </a:xfrm>
            <a:custGeom>
              <a:avLst/>
              <a:gdLst>
                <a:gd name="T0" fmla="*/ 0 w 1949"/>
                <a:gd name="T1" fmla="*/ 215 h 359"/>
                <a:gd name="T2" fmla="*/ 0 w 1949"/>
                <a:gd name="T3" fmla="*/ 0 h 359"/>
                <a:gd name="T4" fmla="*/ 1949 w 1949"/>
                <a:gd name="T5" fmla="*/ 0 h 359"/>
                <a:gd name="T6" fmla="*/ 1949 w 1949"/>
                <a:gd name="T7" fmla="*/ 256 h 359"/>
                <a:gd name="T8" fmla="*/ 1792 w 1949"/>
                <a:gd name="T9" fmla="*/ 359 h 359"/>
                <a:gd name="T10" fmla="*/ 1574 w 1949"/>
                <a:gd name="T11" fmla="*/ 263 h 359"/>
                <a:gd name="T12" fmla="*/ 1395 w 1949"/>
                <a:gd name="T13" fmla="*/ 314 h 359"/>
                <a:gd name="T14" fmla="*/ 1226 w 1949"/>
                <a:gd name="T15" fmla="*/ 253 h 359"/>
                <a:gd name="T16" fmla="*/ 1050 w 1949"/>
                <a:gd name="T17" fmla="*/ 304 h 359"/>
                <a:gd name="T18" fmla="*/ 874 w 1949"/>
                <a:gd name="T19" fmla="*/ 224 h 359"/>
                <a:gd name="T20" fmla="*/ 640 w 1949"/>
                <a:gd name="T21" fmla="*/ 314 h 359"/>
                <a:gd name="T22" fmla="*/ 403 w 1949"/>
                <a:gd name="T23" fmla="*/ 228 h 359"/>
                <a:gd name="T24" fmla="*/ 218 w 1949"/>
                <a:gd name="T25" fmla="*/ 288 h 359"/>
                <a:gd name="T26" fmla="*/ 0 w 1949"/>
                <a:gd name="T27" fmla="*/ 215 h 3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49"/>
                <a:gd name="T43" fmla="*/ 0 h 359"/>
                <a:gd name="T44" fmla="*/ 1949 w 1949"/>
                <a:gd name="T45" fmla="*/ 359 h 3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49" h="359">
                  <a:moveTo>
                    <a:pt x="0" y="215"/>
                  </a:moveTo>
                  <a:lnTo>
                    <a:pt x="0" y="0"/>
                  </a:lnTo>
                  <a:lnTo>
                    <a:pt x="1949" y="0"/>
                  </a:lnTo>
                  <a:lnTo>
                    <a:pt x="1949" y="256"/>
                  </a:lnTo>
                  <a:lnTo>
                    <a:pt x="1792" y="359"/>
                  </a:lnTo>
                  <a:lnTo>
                    <a:pt x="1574" y="263"/>
                  </a:lnTo>
                  <a:lnTo>
                    <a:pt x="1395" y="314"/>
                  </a:lnTo>
                  <a:lnTo>
                    <a:pt x="1226" y="253"/>
                  </a:lnTo>
                  <a:lnTo>
                    <a:pt x="1050" y="304"/>
                  </a:lnTo>
                  <a:lnTo>
                    <a:pt x="874" y="224"/>
                  </a:lnTo>
                  <a:lnTo>
                    <a:pt x="640" y="314"/>
                  </a:lnTo>
                  <a:lnTo>
                    <a:pt x="403" y="228"/>
                  </a:lnTo>
                  <a:lnTo>
                    <a:pt x="218" y="288"/>
                  </a:lnTo>
                  <a:lnTo>
                    <a:pt x="0" y="215"/>
                  </a:lnTo>
                  <a:close/>
                </a:path>
              </a:pathLst>
            </a:custGeom>
            <a:solidFill>
              <a:schemeClr val="accent2"/>
            </a:solidFill>
            <a:ln w="12700">
              <a:noFill/>
              <a:round/>
              <a:headEnd/>
              <a:tailEnd/>
            </a:ln>
          </p:spPr>
          <p:txBody>
            <a:bodyPr wrap="none" anchor="ctr"/>
            <a:lstStyle/>
            <a:p>
              <a:endParaRPr lang="en-NZ"/>
            </a:p>
          </p:txBody>
        </p:sp>
        <p:sp>
          <p:nvSpPr>
            <p:cNvPr id="53257" name="Freeform 136"/>
            <p:cNvSpPr>
              <a:spLocks/>
            </p:cNvSpPr>
            <p:nvPr/>
          </p:nvSpPr>
          <p:spPr bwMode="auto">
            <a:xfrm>
              <a:off x="1645" y="1270"/>
              <a:ext cx="567" cy="541"/>
            </a:xfrm>
            <a:custGeom>
              <a:avLst/>
              <a:gdLst>
                <a:gd name="T0" fmla="*/ 0 w 567"/>
                <a:gd name="T1" fmla="*/ 42 h 541"/>
                <a:gd name="T2" fmla="*/ 0 w 567"/>
                <a:gd name="T3" fmla="*/ 541 h 541"/>
                <a:gd name="T4" fmla="*/ 567 w 567"/>
                <a:gd name="T5" fmla="*/ 541 h 541"/>
                <a:gd name="T6" fmla="*/ 567 w 567"/>
                <a:gd name="T7" fmla="*/ 0 h 541"/>
                <a:gd name="T8" fmla="*/ 378 w 567"/>
                <a:gd name="T9" fmla="*/ 51 h 541"/>
                <a:gd name="T10" fmla="*/ 189 w 567"/>
                <a:gd name="T11" fmla="*/ 3 h 541"/>
                <a:gd name="T12" fmla="*/ 0 w 567"/>
                <a:gd name="T13" fmla="*/ 42 h 541"/>
                <a:gd name="T14" fmla="*/ 0 60000 65536"/>
                <a:gd name="T15" fmla="*/ 0 60000 65536"/>
                <a:gd name="T16" fmla="*/ 0 60000 65536"/>
                <a:gd name="T17" fmla="*/ 0 60000 65536"/>
                <a:gd name="T18" fmla="*/ 0 60000 65536"/>
                <a:gd name="T19" fmla="*/ 0 60000 65536"/>
                <a:gd name="T20" fmla="*/ 0 60000 65536"/>
                <a:gd name="T21" fmla="*/ 0 w 567"/>
                <a:gd name="T22" fmla="*/ 0 h 541"/>
                <a:gd name="T23" fmla="*/ 567 w 567"/>
                <a:gd name="T24" fmla="*/ 541 h 5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 h="541">
                  <a:moveTo>
                    <a:pt x="0" y="42"/>
                  </a:moveTo>
                  <a:lnTo>
                    <a:pt x="0" y="541"/>
                  </a:lnTo>
                  <a:lnTo>
                    <a:pt x="567" y="541"/>
                  </a:lnTo>
                  <a:lnTo>
                    <a:pt x="567" y="0"/>
                  </a:lnTo>
                  <a:lnTo>
                    <a:pt x="378" y="51"/>
                  </a:lnTo>
                  <a:lnTo>
                    <a:pt x="189" y="3"/>
                  </a:lnTo>
                  <a:lnTo>
                    <a:pt x="0" y="42"/>
                  </a:lnTo>
                  <a:close/>
                </a:path>
              </a:pathLst>
            </a:custGeom>
            <a:solidFill>
              <a:srgbClr val="E1C687"/>
            </a:solidFill>
            <a:ln w="12700">
              <a:noFill/>
              <a:round/>
              <a:headEnd/>
              <a:tailEnd/>
            </a:ln>
          </p:spPr>
          <p:txBody>
            <a:bodyPr wrap="none" anchor="ctr"/>
            <a:lstStyle/>
            <a:p>
              <a:endParaRPr lang="en-NZ"/>
            </a:p>
          </p:txBody>
        </p:sp>
        <p:sp>
          <p:nvSpPr>
            <p:cNvPr id="53258" name="Freeform 137"/>
            <p:cNvSpPr>
              <a:spLocks/>
            </p:cNvSpPr>
            <p:nvPr/>
          </p:nvSpPr>
          <p:spPr bwMode="auto">
            <a:xfrm>
              <a:off x="2205" y="1264"/>
              <a:ext cx="1959" cy="547"/>
            </a:xfrm>
            <a:custGeom>
              <a:avLst/>
              <a:gdLst>
                <a:gd name="T0" fmla="*/ 0 w 1959"/>
                <a:gd name="T1" fmla="*/ 6 h 547"/>
                <a:gd name="T2" fmla="*/ 0 w 1959"/>
                <a:gd name="T3" fmla="*/ 547 h 547"/>
                <a:gd name="T4" fmla="*/ 1959 w 1959"/>
                <a:gd name="T5" fmla="*/ 547 h 547"/>
                <a:gd name="T6" fmla="*/ 1959 w 1959"/>
                <a:gd name="T7" fmla="*/ 45 h 547"/>
                <a:gd name="T8" fmla="*/ 1792 w 1959"/>
                <a:gd name="T9" fmla="*/ 144 h 547"/>
                <a:gd name="T10" fmla="*/ 1584 w 1959"/>
                <a:gd name="T11" fmla="*/ 48 h 547"/>
                <a:gd name="T12" fmla="*/ 1399 w 1959"/>
                <a:gd name="T13" fmla="*/ 105 h 547"/>
                <a:gd name="T14" fmla="*/ 1232 w 1959"/>
                <a:gd name="T15" fmla="*/ 41 h 547"/>
                <a:gd name="T16" fmla="*/ 1059 w 1959"/>
                <a:gd name="T17" fmla="*/ 93 h 547"/>
                <a:gd name="T18" fmla="*/ 883 w 1959"/>
                <a:gd name="T19" fmla="*/ 13 h 547"/>
                <a:gd name="T20" fmla="*/ 643 w 1959"/>
                <a:gd name="T21" fmla="*/ 102 h 547"/>
                <a:gd name="T22" fmla="*/ 407 w 1959"/>
                <a:gd name="T23" fmla="*/ 16 h 547"/>
                <a:gd name="T24" fmla="*/ 215 w 1959"/>
                <a:gd name="T25" fmla="*/ 80 h 547"/>
                <a:gd name="T26" fmla="*/ 23 w 1959"/>
                <a:gd name="T27" fmla="*/ 0 h 547"/>
                <a:gd name="T28" fmla="*/ 0 w 1959"/>
                <a:gd name="T29" fmla="*/ 6 h 5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59"/>
                <a:gd name="T46" fmla="*/ 0 h 547"/>
                <a:gd name="T47" fmla="*/ 1959 w 1959"/>
                <a:gd name="T48" fmla="*/ 547 h 5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59" h="547">
                  <a:moveTo>
                    <a:pt x="0" y="6"/>
                  </a:moveTo>
                  <a:lnTo>
                    <a:pt x="0" y="547"/>
                  </a:lnTo>
                  <a:lnTo>
                    <a:pt x="1959" y="547"/>
                  </a:lnTo>
                  <a:lnTo>
                    <a:pt x="1959" y="45"/>
                  </a:lnTo>
                  <a:lnTo>
                    <a:pt x="1792" y="144"/>
                  </a:lnTo>
                  <a:lnTo>
                    <a:pt x="1584" y="48"/>
                  </a:lnTo>
                  <a:lnTo>
                    <a:pt x="1399" y="105"/>
                  </a:lnTo>
                  <a:lnTo>
                    <a:pt x="1232" y="41"/>
                  </a:lnTo>
                  <a:lnTo>
                    <a:pt x="1059" y="93"/>
                  </a:lnTo>
                  <a:lnTo>
                    <a:pt x="883" y="13"/>
                  </a:lnTo>
                  <a:lnTo>
                    <a:pt x="643" y="102"/>
                  </a:lnTo>
                  <a:lnTo>
                    <a:pt x="407" y="16"/>
                  </a:lnTo>
                  <a:lnTo>
                    <a:pt x="215" y="80"/>
                  </a:lnTo>
                  <a:lnTo>
                    <a:pt x="23" y="0"/>
                  </a:lnTo>
                  <a:lnTo>
                    <a:pt x="0" y="6"/>
                  </a:lnTo>
                  <a:close/>
                </a:path>
              </a:pathLst>
            </a:custGeom>
            <a:solidFill>
              <a:schemeClr val="accent2"/>
            </a:solidFill>
            <a:ln w="12700">
              <a:noFill/>
              <a:round/>
              <a:headEnd/>
              <a:tailEnd/>
            </a:ln>
          </p:spPr>
          <p:txBody>
            <a:bodyPr wrap="none" anchor="ctr"/>
            <a:lstStyle/>
            <a:p>
              <a:endParaRPr lang="en-NZ"/>
            </a:p>
          </p:txBody>
        </p:sp>
        <p:sp>
          <p:nvSpPr>
            <p:cNvPr id="53259" name="Line 138"/>
            <p:cNvSpPr>
              <a:spLocks noChangeShapeType="1"/>
            </p:cNvSpPr>
            <p:nvPr/>
          </p:nvSpPr>
          <p:spPr bwMode="auto">
            <a:xfrm>
              <a:off x="3675" y="861"/>
              <a:ext cx="0" cy="938"/>
            </a:xfrm>
            <a:prstGeom prst="line">
              <a:avLst/>
            </a:prstGeom>
            <a:noFill/>
            <a:ln w="25400">
              <a:solidFill>
                <a:srgbClr val="000000"/>
              </a:solidFill>
              <a:round/>
              <a:headEnd/>
              <a:tailEnd/>
            </a:ln>
          </p:spPr>
          <p:txBody>
            <a:bodyPr wrap="none" anchor="ctr"/>
            <a:lstStyle/>
            <a:p>
              <a:endParaRPr lang="en-US"/>
            </a:p>
          </p:txBody>
        </p:sp>
        <p:sp>
          <p:nvSpPr>
            <p:cNvPr id="53260" name="Line 139"/>
            <p:cNvSpPr>
              <a:spLocks noChangeShapeType="1"/>
            </p:cNvSpPr>
            <p:nvPr/>
          </p:nvSpPr>
          <p:spPr bwMode="auto">
            <a:xfrm>
              <a:off x="2943" y="860"/>
              <a:ext cx="0" cy="938"/>
            </a:xfrm>
            <a:prstGeom prst="line">
              <a:avLst/>
            </a:prstGeom>
            <a:noFill/>
            <a:ln w="25400">
              <a:solidFill>
                <a:srgbClr val="000000"/>
              </a:solidFill>
              <a:round/>
              <a:headEnd/>
              <a:tailEnd/>
            </a:ln>
          </p:spPr>
          <p:txBody>
            <a:bodyPr wrap="none" anchor="ctr"/>
            <a:lstStyle/>
            <a:p>
              <a:endParaRPr lang="en-US"/>
            </a:p>
          </p:txBody>
        </p:sp>
        <p:sp>
          <p:nvSpPr>
            <p:cNvPr id="53261" name="Line 140"/>
            <p:cNvSpPr>
              <a:spLocks noChangeShapeType="1"/>
            </p:cNvSpPr>
            <p:nvPr/>
          </p:nvSpPr>
          <p:spPr bwMode="auto">
            <a:xfrm>
              <a:off x="3919" y="865"/>
              <a:ext cx="0" cy="934"/>
            </a:xfrm>
            <a:prstGeom prst="line">
              <a:avLst/>
            </a:prstGeom>
            <a:noFill/>
            <a:ln w="25400">
              <a:solidFill>
                <a:srgbClr val="000000"/>
              </a:solidFill>
              <a:round/>
              <a:headEnd/>
              <a:tailEnd/>
            </a:ln>
          </p:spPr>
          <p:txBody>
            <a:bodyPr wrap="none" anchor="ctr"/>
            <a:lstStyle/>
            <a:p>
              <a:endParaRPr lang="en-US"/>
            </a:p>
          </p:txBody>
        </p:sp>
        <p:sp>
          <p:nvSpPr>
            <p:cNvPr id="53262" name="Line 141"/>
            <p:cNvSpPr>
              <a:spLocks noChangeShapeType="1"/>
            </p:cNvSpPr>
            <p:nvPr/>
          </p:nvSpPr>
          <p:spPr bwMode="auto">
            <a:xfrm>
              <a:off x="1646" y="1555"/>
              <a:ext cx="2509" cy="0"/>
            </a:xfrm>
            <a:prstGeom prst="line">
              <a:avLst/>
            </a:prstGeom>
            <a:noFill/>
            <a:ln w="25400">
              <a:solidFill>
                <a:srgbClr val="000000"/>
              </a:solidFill>
              <a:round/>
              <a:headEnd/>
              <a:tailEnd/>
            </a:ln>
          </p:spPr>
          <p:txBody>
            <a:bodyPr wrap="none" anchor="ctr"/>
            <a:lstStyle/>
            <a:p>
              <a:endParaRPr lang="en-US"/>
            </a:p>
          </p:txBody>
        </p:sp>
        <p:sp>
          <p:nvSpPr>
            <p:cNvPr id="53263" name="Line 142"/>
            <p:cNvSpPr>
              <a:spLocks noChangeShapeType="1"/>
            </p:cNvSpPr>
            <p:nvPr/>
          </p:nvSpPr>
          <p:spPr bwMode="auto">
            <a:xfrm>
              <a:off x="1649" y="1014"/>
              <a:ext cx="2510" cy="0"/>
            </a:xfrm>
            <a:prstGeom prst="line">
              <a:avLst/>
            </a:prstGeom>
            <a:noFill/>
            <a:ln w="25400">
              <a:solidFill>
                <a:srgbClr val="000000"/>
              </a:solidFill>
              <a:round/>
              <a:headEnd/>
              <a:tailEnd/>
            </a:ln>
          </p:spPr>
          <p:txBody>
            <a:bodyPr wrap="none" anchor="ctr"/>
            <a:lstStyle/>
            <a:p>
              <a:endParaRPr lang="en-US"/>
            </a:p>
          </p:txBody>
        </p:sp>
        <p:sp>
          <p:nvSpPr>
            <p:cNvPr id="53264" name="Line 143"/>
            <p:cNvSpPr>
              <a:spLocks noChangeShapeType="1"/>
            </p:cNvSpPr>
            <p:nvPr/>
          </p:nvSpPr>
          <p:spPr bwMode="auto">
            <a:xfrm>
              <a:off x="2212" y="857"/>
              <a:ext cx="1946" cy="0"/>
            </a:xfrm>
            <a:prstGeom prst="line">
              <a:avLst/>
            </a:prstGeom>
            <a:noFill/>
            <a:ln w="25400">
              <a:solidFill>
                <a:srgbClr val="000000"/>
              </a:solidFill>
              <a:round/>
              <a:headEnd/>
              <a:tailEnd/>
            </a:ln>
          </p:spPr>
          <p:txBody>
            <a:bodyPr wrap="none" anchor="ctr"/>
            <a:lstStyle/>
            <a:p>
              <a:endParaRPr lang="en-US"/>
            </a:p>
          </p:txBody>
        </p:sp>
        <p:sp>
          <p:nvSpPr>
            <p:cNvPr id="53265" name="Freeform 144"/>
            <p:cNvSpPr>
              <a:spLocks/>
            </p:cNvSpPr>
            <p:nvPr/>
          </p:nvSpPr>
          <p:spPr bwMode="auto">
            <a:xfrm>
              <a:off x="2207" y="683"/>
              <a:ext cx="1957" cy="1121"/>
            </a:xfrm>
            <a:custGeom>
              <a:avLst/>
              <a:gdLst>
                <a:gd name="T0" fmla="*/ 0 w 3608"/>
                <a:gd name="T1" fmla="*/ 1121 h 2696"/>
                <a:gd name="T2" fmla="*/ 0 w 3608"/>
                <a:gd name="T3" fmla="*/ 0 h 2696"/>
                <a:gd name="T4" fmla="*/ 1956 w 3608"/>
                <a:gd name="T5" fmla="*/ 0 h 2696"/>
                <a:gd name="T6" fmla="*/ 0 60000 65536"/>
                <a:gd name="T7" fmla="*/ 0 60000 65536"/>
                <a:gd name="T8" fmla="*/ 0 60000 65536"/>
                <a:gd name="T9" fmla="*/ 0 w 3608"/>
                <a:gd name="T10" fmla="*/ 0 h 2696"/>
                <a:gd name="T11" fmla="*/ 3608 w 3608"/>
                <a:gd name="T12" fmla="*/ 2696 h 2696"/>
              </a:gdLst>
              <a:ahLst/>
              <a:cxnLst>
                <a:cxn ang="T6">
                  <a:pos x="T0" y="T1"/>
                </a:cxn>
                <a:cxn ang="T7">
                  <a:pos x="T2" y="T3"/>
                </a:cxn>
                <a:cxn ang="T8">
                  <a:pos x="T4" y="T5"/>
                </a:cxn>
              </a:cxnLst>
              <a:rect l="T9" t="T10" r="T11" b="T12"/>
              <a:pathLst>
                <a:path w="3608" h="2696">
                  <a:moveTo>
                    <a:pt x="0" y="2695"/>
                  </a:moveTo>
                  <a:lnTo>
                    <a:pt x="0" y="0"/>
                  </a:lnTo>
                  <a:lnTo>
                    <a:pt x="3607" y="0"/>
                  </a:lnTo>
                </a:path>
              </a:pathLst>
            </a:custGeom>
            <a:noFill/>
            <a:ln w="25400" cap="rnd">
              <a:solidFill>
                <a:srgbClr val="000000"/>
              </a:solidFill>
              <a:round/>
              <a:headEnd/>
              <a:tailEnd/>
            </a:ln>
          </p:spPr>
          <p:txBody>
            <a:bodyPr/>
            <a:lstStyle/>
            <a:p>
              <a:endParaRPr lang="en-NZ"/>
            </a:p>
          </p:txBody>
        </p:sp>
        <p:sp>
          <p:nvSpPr>
            <p:cNvPr id="53266" name="Rectangle 145"/>
            <p:cNvSpPr>
              <a:spLocks noChangeArrowheads="1"/>
            </p:cNvSpPr>
            <p:nvPr/>
          </p:nvSpPr>
          <p:spPr bwMode="auto">
            <a:xfrm>
              <a:off x="1662" y="476"/>
              <a:ext cx="847" cy="518"/>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Item: Seat subassembly</a:t>
              </a:r>
            </a:p>
            <a:p>
              <a:pPr defTabSz="762000" eaLnBrk="0" hangingPunct="0"/>
              <a:r>
                <a:rPr lang="en-US" sz="800" b="1">
                  <a:solidFill>
                    <a:srgbClr val="000000"/>
                  </a:solidFill>
                </a:rPr>
                <a:t>Lot size: 230 units</a:t>
              </a:r>
            </a:p>
            <a:p>
              <a:pPr defTabSz="762000" eaLnBrk="0" hangingPunct="0"/>
              <a:endParaRPr lang="en-US" sz="800" b="1">
                <a:solidFill>
                  <a:srgbClr val="000000"/>
                </a:solidFill>
              </a:endParaRPr>
            </a:p>
            <a:p>
              <a:pPr defTabSz="762000" eaLnBrk="0" hangingPunct="0"/>
              <a:endParaRPr lang="en-US" sz="800" b="1">
                <a:solidFill>
                  <a:srgbClr val="000000"/>
                </a:solidFill>
              </a:endParaRPr>
            </a:p>
            <a:p>
              <a:pPr defTabSz="762000" eaLnBrk="0" hangingPunct="0"/>
              <a:r>
                <a:rPr lang="en-US" sz="800" b="1">
                  <a:solidFill>
                    <a:srgbClr val="000000"/>
                  </a:solidFill>
                </a:rPr>
                <a:t>Lead </a:t>
              </a:r>
            </a:p>
            <a:p>
              <a:pPr defTabSz="762000" eaLnBrk="0" hangingPunct="0"/>
              <a:r>
                <a:rPr lang="en-US" sz="800" b="1">
                  <a:solidFill>
                    <a:srgbClr val="000000"/>
                  </a:solidFill>
                </a:rPr>
                <a:t>time: 2 weeks</a:t>
              </a:r>
            </a:p>
          </p:txBody>
        </p:sp>
        <p:sp>
          <p:nvSpPr>
            <p:cNvPr id="53267" name="Rectangle 146"/>
            <p:cNvSpPr>
              <a:spLocks noChangeArrowheads="1"/>
            </p:cNvSpPr>
            <p:nvPr/>
          </p:nvSpPr>
          <p:spPr bwMode="auto">
            <a:xfrm>
              <a:off x="1649" y="1034"/>
              <a:ext cx="532" cy="210"/>
            </a:xfrm>
            <a:prstGeom prst="rect">
              <a:avLst/>
            </a:prstGeom>
            <a:noFill/>
            <a:ln w="12700">
              <a:noFill/>
              <a:miter lim="800000"/>
              <a:headEnd/>
              <a:tailEnd/>
            </a:ln>
          </p:spPr>
          <p:txBody>
            <a:bodyPr lIns="90487" tIns="44450" rIns="90487" bIns="44450">
              <a:spAutoFit/>
            </a:bodyPr>
            <a:lstStyle/>
            <a:p>
              <a:pPr defTabSz="762000" eaLnBrk="0" hangingPunct="0"/>
              <a:r>
                <a:rPr lang="en-US" sz="800" b="1">
                  <a:solidFill>
                    <a:srgbClr val="000000"/>
                  </a:solidFill>
                </a:rPr>
                <a:t>Gross requirements</a:t>
              </a:r>
            </a:p>
          </p:txBody>
        </p:sp>
        <p:sp>
          <p:nvSpPr>
            <p:cNvPr id="478355" name="Rectangle 147"/>
            <p:cNvSpPr>
              <a:spLocks noChangeArrowheads="1"/>
            </p:cNvSpPr>
            <p:nvPr/>
          </p:nvSpPr>
          <p:spPr bwMode="auto">
            <a:xfrm>
              <a:off x="2218" y="1076"/>
              <a:ext cx="222"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150</a:t>
              </a:r>
            </a:p>
          </p:txBody>
        </p:sp>
        <p:sp>
          <p:nvSpPr>
            <p:cNvPr id="53269" name="Rectangle 148"/>
            <p:cNvSpPr>
              <a:spLocks noChangeArrowheads="1"/>
            </p:cNvSpPr>
            <p:nvPr/>
          </p:nvSpPr>
          <p:spPr bwMode="auto">
            <a:xfrm>
              <a:off x="2257" y="883"/>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1</a:t>
              </a:r>
            </a:p>
          </p:txBody>
        </p:sp>
        <p:sp>
          <p:nvSpPr>
            <p:cNvPr id="53270" name="Rectangle 149"/>
            <p:cNvSpPr>
              <a:spLocks noChangeArrowheads="1"/>
            </p:cNvSpPr>
            <p:nvPr/>
          </p:nvSpPr>
          <p:spPr bwMode="auto">
            <a:xfrm>
              <a:off x="2502" y="883"/>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2</a:t>
              </a:r>
            </a:p>
          </p:txBody>
        </p:sp>
        <p:sp>
          <p:nvSpPr>
            <p:cNvPr id="53271" name="Rectangle 150"/>
            <p:cNvSpPr>
              <a:spLocks noChangeArrowheads="1"/>
            </p:cNvSpPr>
            <p:nvPr/>
          </p:nvSpPr>
          <p:spPr bwMode="auto">
            <a:xfrm>
              <a:off x="2748" y="883"/>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3</a:t>
              </a:r>
            </a:p>
          </p:txBody>
        </p:sp>
        <p:sp>
          <p:nvSpPr>
            <p:cNvPr id="478359" name="Rectangle 151"/>
            <p:cNvSpPr>
              <a:spLocks noChangeArrowheads="1"/>
            </p:cNvSpPr>
            <p:nvPr/>
          </p:nvSpPr>
          <p:spPr bwMode="auto">
            <a:xfrm>
              <a:off x="2956" y="1076"/>
              <a:ext cx="222"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120</a:t>
              </a:r>
            </a:p>
          </p:txBody>
        </p:sp>
        <p:sp>
          <p:nvSpPr>
            <p:cNvPr id="53273" name="Rectangle 152"/>
            <p:cNvSpPr>
              <a:spLocks noChangeArrowheads="1"/>
            </p:cNvSpPr>
            <p:nvPr/>
          </p:nvSpPr>
          <p:spPr bwMode="auto">
            <a:xfrm>
              <a:off x="2992" y="883"/>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4</a:t>
              </a:r>
            </a:p>
          </p:txBody>
        </p:sp>
        <p:sp>
          <p:nvSpPr>
            <p:cNvPr id="53274" name="Rectangle 153"/>
            <p:cNvSpPr>
              <a:spLocks noChangeArrowheads="1"/>
            </p:cNvSpPr>
            <p:nvPr/>
          </p:nvSpPr>
          <p:spPr bwMode="auto">
            <a:xfrm>
              <a:off x="3238" y="883"/>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5</a:t>
              </a:r>
            </a:p>
          </p:txBody>
        </p:sp>
        <p:sp>
          <p:nvSpPr>
            <p:cNvPr id="478362" name="Rectangle 154"/>
            <p:cNvSpPr>
              <a:spLocks noChangeArrowheads="1"/>
            </p:cNvSpPr>
            <p:nvPr/>
          </p:nvSpPr>
          <p:spPr bwMode="auto">
            <a:xfrm>
              <a:off x="3441" y="1076"/>
              <a:ext cx="222"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150</a:t>
              </a:r>
            </a:p>
          </p:txBody>
        </p:sp>
        <p:sp>
          <p:nvSpPr>
            <p:cNvPr id="53276" name="Rectangle 155"/>
            <p:cNvSpPr>
              <a:spLocks noChangeArrowheads="1"/>
            </p:cNvSpPr>
            <p:nvPr/>
          </p:nvSpPr>
          <p:spPr bwMode="auto">
            <a:xfrm>
              <a:off x="3480" y="883"/>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6</a:t>
              </a:r>
            </a:p>
          </p:txBody>
        </p:sp>
        <p:sp>
          <p:nvSpPr>
            <p:cNvPr id="478364" name="Rectangle 156"/>
            <p:cNvSpPr>
              <a:spLocks noChangeArrowheads="1"/>
            </p:cNvSpPr>
            <p:nvPr/>
          </p:nvSpPr>
          <p:spPr bwMode="auto">
            <a:xfrm>
              <a:off x="3685" y="1076"/>
              <a:ext cx="222"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120</a:t>
              </a:r>
            </a:p>
          </p:txBody>
        </p:sp>
        <p:sp>
          <p:nvSpPr>
            <p:cNvPr id="53278" name="Rectangle 157"/>
            <p:cNvSpPr>
              <a:spLocks noChangeArrowheads="1"/>
            </p:cNvSpPr>
            <p:nvPr/>
          </p:nvSpPr>
          <p:spPr bwMode="auto">
            <a:xfrm>
              <a:off x="3724" y="883"/>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7</a:t>
              </a:r>
            </a:p>
          </p:txBody>
        </p:sp>
        <p:sp>
          <p:nvSpPr>
            <p:cNvPr id="53279" name="Rectangle 158"/>
            <p:cNvSpPr>
              <a:spLocks noChangeArrowheads="1"/>
            </p:cNvSpPr>
            <p:nvPr/>
          </p:nvSpPr>
          <p:spPr bwMode="auto">
            <a:xfrm>
              <a:off x="3965" y="883"/>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8</a:t>
              </a:r>
            </a:p>
          </p:txBody>
        </p:sp>
        <p:sp>
          <p:nvSpPr>
            <p:cNvPr id="53280" name="Text Box 159"/>
            <p:cNvSpPr txBox="1">
              <a:spLocks noChangeArrowheads="1"/>
            </p:cNvSpPr>
            <p:nvPr/>
          </p:nvSpPr>
          <p:spPr bwMode="auto">
            <a:xfrm>
              <a:off x="1649" y="1325"/>
              <a:ext cx="516" cy="212"/>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Planned receipts</a:t>
              </a:r>
            </a:p>
          </p:txBody>
        </p:sp>
        <p:sp>
          <p:nvSpPr>
            <p:cNvPr id="53281" name="Text Box 160"/>
            <p:cNvSpPr txBox="1">
              <a:spLocks noChangeArrowheads="1"/>
            </p:cNvSpPr>
            <p:nvPr/>
          </p:nvSpPr>
          <p:spPr bwMode="auto">
            <a:xfrm>
              <a:off x="1649" y="1539"/>
              <a:ext cx="491" cy="289"/>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Planned order releases</a:t>
              </a:r>
            </a:p>
          </p:txBody>
        </p:sp>
        <p:sp>
          <p:nvSpPr>
            <p:cNvPr id="53282" name="Text Box 161"/>
            <p:cNvSpPr txBox="1">
              <a:spLocks noChangeArrowheads="1"/>
            </p:cNvSpPr>
            <p:nvPr/>
          </p:nvSpPr>
          <p:spPr bwMode="auto">
            <a:xfrm>
              <a:off x="3074" y="709"/>
              <a:ext cx="28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Week</a:t>
              </a:r>
            </a:p>
          </p:txBody>
        </p:sp>
        <p:sp>
          <p:nvSpPr>
            <p:cNvPr id="53283" name="Rectangle 162"/>
            <p:cNvSpPr>
              <a:spLocks noChangeArrowheads="1"/>
            </p:cNvSpPr>
            <p:nvPr/>
          </p:nvSpPr>
          <p:spPr bwMode="auto">
            <a:xfrm>
              <a:off x="1645" y="484"/>
              <a:ext cx="2514" cy="1327"/>
            </a:xfrm>
            <a:prstGeom prst="rect">
              <a:avLst/>
            </a:prstGeom>
            <a:noFill/>
            <a:ln w="25400">
              <a:solidFill>
                <a:srgbClr val="000000"/>
              </a:solidFill>
              <a:miter lim="800000"/>
              <a:headEnd/>
              <a:tailEnd/>
            </a:ln>
          </p:spPr>
          <p:txBody>
            <a:bodyPr wrap="none" anchor="ctr"/>
            <a:lstStyle/>
            <a:p>
              <a:endParaRPr lang="en-NZ"/>
            </a:p>
          </p:txBody>
        </p:sp>
        <p:sp>
          <p:nvSpPr>
            <p:cNvPr id="53284" name="Text Box 163"/>
            <p:cNvSpPr txBox="1">
              <a:spLocks noChangeArrowheads="1"/>
            </p:cNvSpPr>
            <p:nvPr/>
          </p:nvSpPr>
          <p:spPr bwMode="auto">
            <a:xfrm>
              <a:off x="2496" y="1074"/>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3285" name="Text Box 164"/>
            <p:cNvSpPr txBox="1">
              <a:spLocks noChangeArrowheads="1"/>
            </p:cNvSpPr>
            <p:nvPr/>
          </p:nvSpPr>
          <p:spPr bwMode="auto">
            <a:xfrm>
              <a:off x="3234" y="1074"/>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3286" name="Text Box 165"/>
            <p:cNvSpPr txBox="1">
              <a:spLocks noChangeArrowheads="1"/>
            </p:cNvSpPr>
            <p:nvPr/>
          </p:nvSpPr>
          <p:spPr bwMode="auto">
            <a:xfrm>
              <a:off x="2747" y="1074"/>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3287" name="Text Box 166"/>
            <p:cNvSpPr txBox="1">
              <a:spLocks noChangeArrowheads="1"/>
            </p:cNvSpPr>
            <p:nvPr/>
          </p:nvSpPr>
          <p:spPr bwMode="auto">
            <a:xfrm>
              <a:off x="3964" y="1074"/>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3288" name="Text Box 167"/>
            <p:cNvSpPr txBox="1">
              <a:spLocks noChangeArrowheads="1"/>
            </p:cNvSpPr>
            <p:nvPr/>
          </p:nvSpPr>
          <p:spPr bwMode="auto">
            <a:xfrm>
              <a:off x="3687" y="1361"/>
              <a:ext cx="22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230</a:t>
              </a:r>
            </a:p>
          </p:txBody>
        </p:sp>
        <p:sp>
          <p:nvSpPr>
            <p:cNvPr id="53289" name="Text Box 168"/>
            <p:cNvSpPr txBox="1">
              <a:spLocks noChangeArrowheads="1"/>
            </p:cNvSpPr>
            <p:nvPr/>
          </p:nvSpPr>
          <p:spPr bwMode="auto">
            <a:xfrm>
              <a:off x="3198" y="1616"/>
              <a:ext cx="224" cy="135"/>
            </a:xfrm>
            <a:prstGeom prst="rect">
              <a:avLst/>
            </a:prstGeom>
            <a:solidFill>
              <a:srgbClr val="FF7C80"/>
            </a:solidFill>
            <a:ln w="12700">
              <a:noFill/>
              <a:miter lim="800000"/>
              <a:headEnd/>
              <a:tailEnd/>
            </a:ln>
          </p:spPr>
          <p:txBody>
            <a:bodyPr wrap="none">
              <a:spAutoFit/>
            </a:bodyPr>
            <a:lstStyle/>
            <a:p>
              <a:pPr defTabSz="762000" eaLnBrk="0" hangingPunct="0"/>
              <a:r>
                <a:rPr lang="en-US" sz="800" b="1">
                  <a:solidFill>
                    <a:srgbClr val="000000"/>
                  </a:solidFill>
                </a:rPr>
                <a:t>230</a:t>
              </a:r>
            </a:p>
          </p:txBody>
        </p:sp>
        <p:sp>
          <p:nvSpPr>
            <p:cNvPr id="53290" name="Text Box 169"/>
            <p:cNvSpPr txBox="1">
              <a:spLocks noChangeArrowheads="1"/>
            </p:cNvSpPr>
            <p:nvPr/>
          </p:nvSpPr>
          <p:spPr bwMode="auto">
            <a:xfrm>
              <a:off x="2948" y="1361"/>
              <a:ext cx="22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230</a:t>
              </a:r>
            </a:p>
          </p:txBody>
        </p:sp>
        <p:sp>
          <p:nvSpPr>
            <p:cNvPr id="53291" name="Text Box 170"/>
            <p:cNvSpPr txBox="1">
              <a:spLocks noChangeArrowheads="1"/>
            </p:cNvSpPr>
            <p:nvPr/>
          </p:nvSpPr>
          <p:spPr bwMode="auto">
            <a:xfrm>
              <a:off x="2459" y="1616"/>
              <a:ext cx="224" cy="135"/>
            </a:xfrm>
            <a:prstGeom prst="rect">
              <a:avLst/>
            </a:prstGeom>
            <a:solidFill>
              <a:srgbClr val="FF7C80"/>
            </a:solidFill>
            <a:ln w="12700">
              <a:noFill/>
              <a:miter lim="800000"/>
              <a:headEnd/>
              <a:tailEnd/>
            </a:ln>
          </p:spPr>
          <p:txBody>
            <a:bodyPr wrap="none">
              <a:spAutoFit/>
            </a:bodyPr>
            <a:lstStyle/>
            <a:p>
              <a:pPr defTabSz="762000" eaLnBrk="0" hangingPunct="0"/>
              <a:r>
                <a:rPr lang="en-US" sz="800" b="1">
                  <a:solidFill>
                    <a:srgbClr val="000000"/>
                  </a:solidFill>
                </a:rPr>
                <a:t>230</a:t>
              </a:r>
            </a:p>
          </p:txBody>
        </p:sp>
        <p:sp>
          <p:nvSpPr>
            <p:cNvPr id="53292" name="Freeform 171"/>
            <p:cNvSpPr>
              <a:spLocks/>
            </p:cNvSpPr>
            <p:nvPr/>
          </p:nvSpPr>
          <p:spPr bwMode="auto">
            <a:xfrm>
              <a:off x="1655" y="1267"/>
              <a:ext cx="2505" cy="144"/>
            </a:xfrm>
            <a:custGeom>
              <a:avLst/>
              <a:gdLst>
                <a:gd name="T0" fmla="*/ 0 w 2505"/>
                <a:gd name="T1" fmla="*/ 45 h 144"/>
                <a:gd name="T2" fmla="*/ 179 w 2505"/>
                <a:gd name="T3" fmla="*/ 9 h 144"/>
                <a:gd name="T4" fmla="*/ 368 w 2505"/>
                <a:gd name="T5" fmla="*/ 54 h 144"/>
                <a:gd name="T6" fmla="*/ 569 w 2505"/>
                <a:gd name="T7" fmla="*/ 0 h 144"/>
                <a:gd name="T8" fmla="*/ 768 w 2505"/>
                <a:gd name="T9" fmla="*/ 77 h 144"/>
                <a:gd name="T10" fmla="*/ 957 w 2505"/>
                <a:gd name="T11" fmla="*/ 16 h 144"/>
                <a:gd name="T12" fmla="*/ 1197 w 2505"/>
                <a:gd name="T13" fmla="*/ 99 h 144"/>
                <a:gd name="T14" fmla="*/ 1427 w 2505"/>
                <a:gd name="T15" fmla="*/ 9 h 144"/>
                <a:gd name="T16" fmla="*/ 1603 w 2505"/>
                <a:gd name="T17" fmla="*/ 89 h 144"/>
                <a:gd name="T18" fmla="*/ 1782 w 2505"/>
                <a:gd name="T19" fmla="*/ 38 h 144"/>
                <a:gd name="T20" fmla="*/ 1949 w 2505"/>
                <a:gd name="T21" fmla="*/ 102 h 144"/>
                <a:gd name="T22" fmla="*/ 2134 w 2505"/>
                <a:gd name="T23" fmla="*/ 48 h 144"/>
                <a:gd name="T24" fmla="*/ 2342 w 2505"/>
                <a:gd name="T25" fmla="*/ 144 h 144"/>
                <a:gd name="T26" fmla="*/ 2505 w 2505"/>
                <a:gd name="T27" fmla="*/ 41 h 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05"/>
                <a:gd name="T43" fmla="*/ 0 h 144"/>
                <a:gd name="T44" fmla="*/ 2505 w 2505"/>
                <a:gd name="T45" fmla="*/ 144 h 1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05" h="144">
                  <a:moveTo>
                    <a:pt x="0" y="45"/>
                  </a:moveTo>
                  <a:lnTo>
                    <a:pt x="179" y="9"/>
                  </a:lnTo>
                  <a:lnTo>
                    <a:pt x="368" y="54"/>
                  </a:lnTo>
                  <a:lnTo>
                    <a:pt x="569" y="0"/>
                  </a:lnTo>
                  <a:lnTo>
                    <a:pt x="768" y="77"/>
                  </a:lnTo>
                  <a:lnTo>
                    <a:pt x="957" y="16"/>
                  </a:lnTo>
                  <a:lnTo>
                    <a:pt x="1197" y="99"/>
                  </a:lnTo>
                  <a:lnTo>
                    <a:pt x="1427" y="9"/>
                  </a:lnTo>
                  <a:lnTo>
                    <a:pt x="1603" y="89"/>
                  </a:lnTo>
                  <a:lnTo>
                    <a:pt x="1782" y="38"/>
                  </a:lnTo>
                  <a:lnTo>
                    <a:pt x="1949" y="102"/>
                  </a:lnTo>
                  <a:lnTo>
                    <a:pt x="2134" y="48"/>
                  </a:lnTo>
                  <a:lnTo>
                    <a:pt x="2342" y="144"/>
                  </a:lnTo>
                  <a:lnTo>
                    <a:pt x="2505" y="41"/>
                  </a:lnTo>
                </a:path>
              </a:pathLst>
            </a:custGeom>
            <a:noFill/>
            <a:ln w="28575">
              <a:solidFill>
                <a:srgbClr val="000000"/>
              </a:solidFill>
              <a:round/>
              <a:headEnd/>
              <a:tailEnd/>
            </a:ln>
          </p:spPr>
          <p:txBody>
            <a:bodyPr wrap="none" anchor="ctr"/>
            <a:lstStyle/>
            <a:p>
              <a:endParaRPr lang="en-NZ"/>
            </a:p>
          </p:txBody>
        </p:sp>
        <p:sp>
          <p:nvSpPr>
            <p:cNvPr id="53293" name="Freeform 172"/>
            <p:cNvSpPr>
              <a:spLocks/>
            </p:cNvSpPr>
            <p:nvPr/>
          </p:nvSpPr>
          <p:spPr bwMode="auto">
            <a:xfrm>
              <a:off x="1652" y="1232"/>
              <a:ext cx="2505" cy="144"/>
            </a:xfrm>
            <a:custGeom>
              <a:avLst/>
              <a:gdLst>
                <a:gd name="T0" fmla="*/ 0 w 2505"/>
                <a:gd name="T1" fmla="*/ 45 h 144"/>
                <a:gd name="T2" fmla="*/ 179 w 2505"/>
                <a:gd name="T3" fmla="*/ 9 h 144"/>
                <a:gd name="T4" fmla="*/ 368 w 2505"/>
                <a:gd name="T5" fmla="*/ 54 h 144"/>
                <a:gd name="T6" fmla="*/ 569 w 2505"/>
                <a:gd name="T7" fmla="*/ 0 h 144"/>
                <a:gd name="T8" fmla="*/ 768 w 2505"/>
                <a:gd name="T9" fmla="*/ 77 h 144"/>
                <a:gd name="T10" fmla="*/ 957 w 2505"/>
                <a:gd name="T11" fmla="*/ 16 h 144"/>
                <a:gd name="T12" fmla="*/ 1197 w 2505"/>
                <a:gd name="T13" fmla="*/ 99 h 144"/>
                <a:gd name="T14" fmla="*/ 1427 w 2505"/>
                <a:gd name="T15" fmla="*/ 9 h 144"/>
                <a:gd name="T16" fmla="*/ 1603 w 2505"/>
                <a:gd name="T17" fmla="*/ 89 h 144"/>
                <a:gd name="T18" fmla="*/ 1782 w 2505"/>
                <a:gd name="T19" fmla="*/ 38 h 144"/>
                <a:gd name="T20" fmla="*/ 1949 w 2505"/>
                <a:gd name="T21" fmla="*/ 102 h 144"/>
                <a:gd name="T22" fmla="*/ 2134 w 2505"/>
                <a:gd name="T23" fmla="*/ 48 h 144"/>
                <a:gd name="T24" fmla="*/ 2342 w 2505"/>
                <a:gd name="T25" fmla="*/ 144 h 144"/>
                <a:gd name="T26" fmla="*/ 2505 w 2505"/>
                <a:gd name="T27" fmla="*/ 41 h 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05"/>
                <a:gd name="T43" fmla="*/ 0 h 144"/>
                <a:gd name="T44" fmla="*/ 2505 w 2505"/>
                <a:gd name="T45" fmla="*/ 144 h 1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05" h="144">
                  <a:moveTo>
                    <a:pt x="0" y="45"/>
                  </a:moveTo>
                  <a:lnTo>
                    <a:pt x="179" y="9"/>
                  </a:lnTo>
                  <a:lnTo>
                    <a:pt x="368" y="54"/>
                  </a:lnTo>
                  <a:lnTo>
                    <a:pt x="569" y="0"/>
                  </a:lnTo>
                  <a:lnTo>
                    <a:pt x="768" y="77"/>
                  </a:lnTo>
                  <a:lnTo>
                    <a:pt x="957" y="16"/>
                  </a:lnTo>
                  <a:lnTo>
                    <a:pt x="1197" y="99"/>
                  </a:lnTo>
                  <a:lnTo>
                    <a:pt x="1427" y="9"/>
                  </a:lnTo>
                  <a:lnTo>
                    <a:pt x="1603" y="89"/>
                  </a:lnTo>
                  <a:lnTo>
                    <a:pt x="1782" y="38"/>
                  </a:lnTo>
                  <a:lnTo>
                    <a:pt x="1949" y="102"/>
                  </a:lnTo>
                  <a:lnTo>
                    <a:pt x="2134" y="48"/>
                  </a:lnTo>
                  <a:lnTo>
                    <a:pt x="2342" y="144"/>
                  </a:lnTo>
                  <a:lnTo>
                    <a:pt x="2505" y="41"/>
                  </a:lnTo>
                </a:path>
              </a:pathLst>
            </a:custGeom>
            <a:noFill/>
            <a:ln w="28575">
              <a:solidFill>
                <a:srgbClr val="000000"/>
              </a:solidFill>
              <a:round/>
              <a:headEnd/>
              <a:tailEnd/>
            </a:ln>
          </p:spPr>
          <p:txBody>
            <a:bodyPr wrap="none" anchor="ctr"/>
            <a:lstStyle/>
            <a:p>
              <a:endParaRPr lang="en-NZ"/>
            </a:p>
          </p:txBody>
        </p:sp>
        <p:sp>
          <p:nvSpPr>
            <p:cNvPr id="53294" name="Line 173"/>
            <p:cNvSpPr>
              <a:spLocks noChangeShapeType="1"/>
            </p:cNvSpPr>
            <p:nvPr/>
          </p:nvSpPr>
          <p:spPr bwMode="auto">
            <a:xfrm>
              <a:off x="2452" y="859"/>
              <a:ext cx="0" cy="940"/>
            </a:xfrm>
            <a:prstGeom prst="line">
              <a:avLst/>
            </a:prstGeom>
            <a:noFill/>
            <a:ln w="25400">
              <a:solidFill>
                <a:srgbClr val="000000"/>
              </a:solidFill>
              <a:round/>
              <a:headEnd/>
              <a:tailEnd/>
            </a:ln>
          </p:spPr>
          <p:txBody>
            <a:bodyPr wrap="none" anchor="ctr"/>
            <a:lstStyle/>
            <a:p>
              <a:endParaRPr lang="en-US"/>
            </a:p>
          </p:txBody>
        </p:sp>
        <p:sp>
          <p:nvSpPr>
            <p:cNvPr id="53295" name="Line 174"/>
            <p:cNvSpPr>
              <a:spLocks noChangeShapeType="1"/>
            </p:cNvSpPr>
            <p:nvPr/>
          </p:nvSpPr>
          <p:spPr bwMode="auto">
            <a:xfrm>
              <a:off x="2696" y="863"/>
              <a:ext cx="0" cy="937"/>
            </a:xfrm>
            <a:prstGeom prst="line">
              <a:avLst/>
            </a:prstGeom>
            <a:noFill/>
            <a:ln w="25400">
              <a:solidFill>
                <a:srgbClr val="000000"/>
              </a:solidFill>
              <a:round/>
              <a:headEnd/>
              <a:tailEnd/>
            </a:ln>
          </p:spPr>
          <p:txBody>
            <a:bodyPr wrap="none" anchor="ctr"/>
            <a:lstStyle/>
            <a:p>
              <a:endParaRPr lang="en-US"/>
            </a:p>
          </p:txBody>
        </p:sp>
        <p:sp>
          <p:nvSpPr>
            <p:cNvPr id="53296" name="Line 175"/>
            <p:cNvSpPr>
              <a:spLocks noChangeShapeType="1"/>
            </p:cNvSpPr>
            <p:nvPr/>
          </p:nvSpPr>
          <p:spPr bwMode="auto">
            <a:xfrm>
              <a:off x="3187" y="863"/>
              <a:ext cx="0" cy="936"/>
            </a:xfrm>
            <a:prstGeom prst="line">
              <a:avLst/>
            </a:prstGeom>
            <a:noFill/>
            <a:ln w="25400">
              <a:solidFill>
                <a:srgbClr val="000000"/>
              </a:solidFill>
              <a:round/>
              <a:headEnd/>
              <a:tailEnd/>
            </a:ln>
          </p:spPr>
          <p:txBody>
            <a:bodyPr wrap="none" anchor="ctr"/>
            <a:lstStyle/>
            <a:p>
              <a:endParaRPr lang="en-US"/>
            </a:p>
          </p:txBody>
        </p:sp>
        <p:sp>
          <p:nvSpPr>
            <p:cNvPr id="53297" name="Line 176"/>
            <p:cNvSpPr>
              <a:spLocks noChangeShapeType="1"/>
            </p:cNvSpPr>
            <p:nvPr/>
          </p:nvSpPr>
          <p:spPr bwMode="auto">
            <a:xfrm>
              <a:off x="3432" y="858"/>
              <a:ext cx="0" cy="941"/>
            </a:xfrm>
            <a:prstGeom prst="line">
              <a:avLst/>
            </a:prstGeom>
            <a:noFill/>
            <a:ln w="25400">
              <a:solidFill>
                <a:srgbClr val="000000"/>
              </a:solidFill>
              <a:round/>
              <a:headEnd/>
              <a:tailEnd/>
            </a:ln>
          </p:spPr>
          <p:txBody>
            <a:bodyPr wrap="none" anchor="ctr"/>
            <a:lstStyle/>
            <a:p>
              <a:endParaRPr lang="en-US"/>
            </a:p>
          </p:txBody>
        </p:sp>
      </p:grpSp>
    </p:spTree>
    <p:extLst>
      <p:ext uri="{BB962C8B-B14F-4D97-AF65-F5344CB8AC3E}">
        <p14:creationId xmlns:p14="http://schemas.microsoft.com/office/powerpoint/2010/main" val="3257783126"/>
      </p:ext>
    </p:extLst>
  </p:cSld>
  <p:clrMapOvr>
    <a:masterClrMapping/>
  </p:clrMapOvr>
  <p:transition spd="med">
    <p:wipe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5" name="Group 2"/>
          <p:cNvGrpSpPr>
            <a:grpSpLocks/>
          </p:cNvGrpSpPr>
          <p:nvPr/>
        </p:nvGrpSpPr>
        <p:grpSpPr bwMode="auto">
          <a:xfrm>
            <a:off x="565150" y="3443288"/>
            <a:ext cx="8218488" cy="2936875"/>
            <a:chOff x="356" y="2169"/>
            <a:chExt cx="5177" cy="1850"/>
          </a:xfrm>
        </p:grpSpPr>
        <p:sp>
          <p:nvSpPr>
            <p:cNvPr id="54335" name="Freeform 3"/>
            <p:cNvSpPr>
              <a:spLocks/>
            </p:cNvSpPr>
            <p:nvPr/>
          </p:nvSpPr>
          <p:spPr bwMode="auto">
            <a:xfrm>
              <a:off x="356" y="2169"/>
              <a:ext cx="2523" cy="1833"/>
            </a:xfrm>
            <a:custGeom>
              <a:avLst/>
              <a:gdLst>
                <a:gd name="T0" fmla="*/ 0 w 4652"/>
                <a:gd name="T1" fmla="*/ 1833 h 3085"/>
                <a:gd name="T2" fmla="*/ 0 w 4652"/>
                <a:gd name="T3" fmla="*/ 0 h 3085"/>
                <a:gd name="T4" fmla="*/ 2522 w 4652"/>
                <a:gd name="T5" fmla="*/ 0 h 3085"/>
                <a:gd name="T6" fmla="*/ 2523 w 4652"/>
                <a:gd name="T7" fmla="*/ 549 h 3085"/>
                <a:gd name="T8" fmla="*/ 566 w 4652"/>
                <a:gd name="T9" fmla="*/ 548 h 3085"/>
                <a:gd name="T10" fmla="*/ 566 w 4652"/>
                <a:gd name="T11" fmla="*/ 1833 h 3085"/>
                <a:gd name="T12" fmla="*/ 0 w 4652"/>
                <a:gd name="T13" fmla="*/ 1833 h 3085"/>
                <a:gd name="T14" fmla="*/ 0 60000 65536"/>
                <a:gd name="T15" fmla="*/ 0 60000 65536"/>
                <a:gd name="T16" fmla="*/ 0 60000 65536"/>
                <a:gd name="T17" fmla="*/ 0 60000 65536"/>
                <a:gd name="T18" fmla="*/ 0 60000 65536"/>
                <a:gd name="T19" fmla="*/ 0 60000 65536"/>
                <a:gd name="T20" fmla="*/ 0 60000 65536"/>
                <a:gd name="T21" fmla="*/ 0 w 4652"/>
                <a:gd name="T22" fmla="*/ 0 h 3085"/>
                <a:gd name="T23" fmla="*/ 4652 w 4652"/>
                <a:gd name="T24" fmla="*/ 3085 h 30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52" h="3085">
                  <a:moveTo>
                    <a:pt x="0" y="3085"/>
                  </a:moveTo>
                  <a:lnTo>
                    <a:pt x="0" y="0"/>
                  </a:lnTo>
                  <a:lnTo>
                    <a:pt x="4651" y="0"/>
                  </a:lnTo>
                  <a:lnTo>
                    <a:pt x="4652" y="924"/>
                  </a:lnTo>
                  <a:lnTo>
                    <a:pt x="1044" y="922"/>
                  </a:lnTo>
                  <a:lnTo>
                    <a:pt x="1044" y="3085"/>
                  </a:lnTo>
                  <a:lnTo>
                    <a:pt x="0" y="3085"/>
                  </a:lnTo>
                </a:path>
              </a:pathLst>
            </a:custGeom>
            <a:solidFill>
              <a:srgbClr val="E1C687"/>
            </a:solidFill>
            <a:ln w="12700" cap="rnd">
              <a:noFill/>
              <a:round/>
              <a:headEnd/>
              <a:tailEnd/>
            </a:ln>
          </p:spPr>
          <p:txBody>
            <a:bodyPr/>
            <a:lstStyle/>
            <a:p>
              <a:endParaRPr lang="en-NZ"/>
            </a:p>
          </p:txBody>
        </p:sp>
        <p:sp>
          <p:nvSpPr>
            <p:cNvPr id="54336" name="Rectangle 4"/>
            <p:cNvSpPr>
              <a:spLocks noChangeArrowheads="1"/>
            </p:cNvSpPr>
            <p:nvPr/>
          </p:nvSpPr>
          <p:spPr bwMode="auto">
            <a:xfrm>
              <a:off x="920" y="2713"/>
              <a:ext cx="1955" cy="1289"/>
            </a:xfrm>
            <a:prstGeom prst="rect">
              <a:avLst/>
            </a:prstGeom>
            <a:solidFill>
              <a:schemeClr val="accent2"/>
            </a:solidFill>
            <a:ln w="12700">
              <a:noFill/>
              <a:miter lim="800000"/>
              <a:headEnd/>
              <a:tailEnd/>
            </a:ln>
          </p:spPr>
          <p:txBody>
            <a:bodyPr wrap="none" anchor="ctr"/>
            <a:lstStyle/>
            <a:p>
              <a:endParaRPr lang="en-NZ"/>
            </a:p>
          </p:txBody>
        </p:sp>
        <p:sp>
          <p:nvSpPr>
            <p:cNvPr id="54337" name="Line 5"/>
            <p:cNvSpPr>
              <a:spLocks noChangeShapeType="1"/>
            </p:cNvSpPr>
            <p:nvPr/>
          </p:nvSpPr>
          <p:spPr bwMode="auto">
            <a:xfrm>
              <a:off x="1902" y="2562"/>
              <a:ext cx="0" cy="1428"/>
            </a:xfrm>
            <a:prstGeom prst="line">
              <a:avLst/>
            </a:prstGeom>
            <a:noFill/>
            <a:ln w="25400">
              <a:solidFill>
                <a:srgbClr val="000000"/>
              </a:solidFill>
              <a:round/>
              <a:headEnd/>
              <a:tailEnd/>
            </a:ln>
          </p:spPr>
          <p:txBody>
            <a:bodyPr wrap="none" anchor="ctr"/>
            <a:lstStyle/>
            <a:p>
              <a:endParaRPr lang="en-US"/>
            </a:p>
          </p:txBody>
        </p:sp>
        <p:sp>
          <p:nvSpPr>
            <p:cNvPr id="54338" name="Line 6"/>
            <p:cNvSpPr>
              <a:spLocks noChangeShapeType="1"/>
            </p:cNvSpPr>
            <p:nvPr/>
          </p:nvSpPr>
          <p:spPr bwMode="auto">
            <a:xfrm>
              <a:off x="1411" y="2565"/>
              <a:ext cx="0" cy="1426"/>
            </a:xfrm>
            <a:prstGeom prst="line">
              <a:avLst/>
            </a:prstGeom>
            <a:noFill/>
            <a:ln w="25400">
              <a:solidFill>
                <a:srgbClr val="000000"/>
              </a:solidFill>
              <a:round/>
              <a:headEnd/>
              <a:tailEnd/>
            </a:ln>
          </p:spPr>
          <p:txBody>
            <a:bodyPr wrap="none" anchor="ctr"/>
            <a:lstStyle/>
            <a:p>
              <a:endParaRPr lang="en-US"/>
            </a:p>
          </p:txBody>
        </p:sp>
        <p:sp>
          <p:nvSpPr>
            <p:cNvPr id="54339" name="Line 7"/>
            <p:cNvSpPr>
              <a:spLocks noChangeShapeType="1"/>
            </p:cNvSpPr>
            <p:nvPr/>
          </p:nvSpPr>
          <p:spPr bwMode="auto">
            <a:xfrm>
              <a:off x="2390" y="2560"/>
              <a:ext cx="0" cy="1430"/>
            </a:xfrm>
            <a:prstGeom prst="line">
              <a:avLst/>
            </a:prstGeom>
            <a:noFill/>
            <a:ln w="25400">
              <a:solidFill>
                <a:srgbClr val="000000"/>
              </a:solidFill>
              <a:round/>
              <a:headEnd/>
              <a:tailEnd/>
            </a:ln>
          </p:spPr>
          <p:txBody>
            <a:bodyPr wrap="none" anchor="ctr"/>
            <a:lstStyle/>
            <a:p>
              <a:endParaRPr lang="en-US"/>
            </a:p>
          </p:txBody>
        </p:sp>
        <p:sp>
          <p:nvSpPr>
            <p:cNvPr id="54340" name="Line 8"/>
            <p:cNvSpPr>
              <a:spLocks noChangeShapeType="1"/>
            </p:cNvSpPr>
            <p:nvPr/>
          </p:nvSpPr>
          <p:spPr bwMode="auto">
            <a:xfrm>
              <a:off x="2147" y="2560"/>
              <a:ext cx="0" cy="1430"/>
            </a:xfrm>
            <a:prstGeom prst="line">
              <a:avLst/>
            </a:prstGeom>
            <a:noFill/>
            <a:ln w="25400">
              <a:solidFill>
                <a:srgbClr val="000000"/>
              </a:solidFill>
              <a:round/>
              <a:headEnd/>
              <a:tailEnd/>
            </a:ln>
          </p:spPr>
          <p:txBody>
            <a:bodyPr wrap="none" anchor="ctr"/>
            <a:lstStyle/>
            <a:p>
              <a:endParaRPr lang="en-US"/>
            </a:p>
          </p:txBody>
        </p:sp>
        <p:sp>
          <p:nvSpPr>
            <p:cNvPr id="54341" name="Line 9"/>
            <p:cNvSpPr>
              <a:spLocks noChangeShapeType="1"/>
            </p:cNvSpPr>
            <p:nvPr/>
          </p:nvSpPr>
          <p:spPr bwMode="auto">
            <a:xfrm>
              <a:off x="1658" y="2559"/>
              <a:ext cx="0" cy="1430"/>
            </a:xfrm>
            <a:prstGeom prst="line">
              <a:avLst/>
            </a:prstGeom>
            <a:noFill/>
            <a:ln w="25400">
              <a:solidFill>
                <a:srgbClr val="000000"/>
              </a:solidFill>
              <a:round/>
              <a:headEnd/>
              <a:tailEnd/>
            </a:ln>
          </p:spPr>
          <p:txBody>
            <a:bodyPr wrap="none" anchor="ctr"/>
            <a:lstStyle/>
            <a:p>
              <a:endParaRPr lang="en-US"/>
            </a:p>
          </p:txBody>
        </p:sp>
        <p:sp>
          <p:nvSpPr>
            <p:cNvPr id="54342" name="Line 10"/>
            <p:cNvSpPr>
              <a:spLocks noChangeShapeType="1"/>
            </p:cNvSpPr>
            <p:nvPr/>
          </p:nvSpPr>
          <p:spPr bwMode="auto">
            <a:xfrm>
              <a:off x="2634" y="2560"/>
              <a:ext cx="0" cy="1430"/>
            </a:xfrm>
            <a:prstGeom prst="line">
              <a:avLst/>
            </a:prstGeom>
            <a:noFill/>
            <a:ln w="25400">
              <a:solidFill>
                <a:srgbClr val="000000"/>
              </a:solidFill>
              <a:round/>
              <a:headEnd/>
              <a:tailEnd/>
            </a:ln>
          </p:spPr>
          <p:txBody>
            <a:bodyPr wrap="none" anchor="ctr"/>
            <a:lstStyle/>
            <a:p>
              <a:endParaRPr lang="en-US"/>
            </a:p>
          </p:txBody>
        </p:sp>
        <p:sp>
          <p:nvSpPr>
            <p:cNvPr id="54343" name="Line 11"/>
            <p:cNvSpPr>
              <a:spLocks noChangeShapeType="1"/>
            </p:cNvSpPr>
            <p:nvPr/>
          </p:nvSpPr>
          <p:spPr bwMode="auto">
            <a:xfrm>
              <a:off x="1167" y="2566"/>
              <a:ext cx="0" cy="1424"/>
            </a:xfrm>
            <a:prstGeom prst="line">
              <a:avLst/>
            </a:prstGeom>
            <a:noFill/>
            <a:ln w="25400">
              <a:solidFill>
                <a:srgbClr val="000000"/>
              </a:solidFill>
              <a:round/>
              <a:headEnd/>
              <a:tailEnd/>
            </a:ln>
          </p:spPr>
          <p:txBody>
            <a:bodyPr wrap="none" anchor="ctr"/>
            <a:lstStyle/>
            <a:p>
              <a:endParaRPr lang="en-US"/>
            </a:p>
          </p:txBody>
        </p:sp>
        <p:sp>
          <p:nvSpPr>
            <p:cNvPr id="54344" name="Line 12"/>
            <p:cNvSpPr>
              <a:spLocks noChangeShapeType="1"/>
            </p:cNvSpPr>
            <p:nvPr/>
          </p:nvSpPr>
          <p:spPr bwMode="auto">
            <a:xfrm>
              <a:off x="365" y="2976"/>
              <a:ext cx="2508" cy="0"/>
            </a:xfrm>
            <a:prstGeom prst="line">
              <a:avLst/>
            </a:prstGeom>
            <a:noFill/>
            <a:ln w="25400">
              <a:solidFill>
                <a:srgbClr val="000000"/>
              </a:solidFill>
              <a:round/>
              <a:headEnd/>
              <a:tailEnd/>
            </a:ln>
          </p:spPr>
          <p:txBody>
            <a:bodyPr wrap="none" anchor="ctr"/>
            <a:lstStyle/>
            <a:p>
              <a:endParaRPr lang="en-US"/>
            </a:p>
          </p:txBody>
        </p:sp>
        <p:sp>
          <p:nvSpPr>
            <p:cNvPr id="54345" name="Line 13"/>
            <p:cNvSpPr>
              <a:spLocks noChangeShapeType="1"/>
            </p:cNvSpPr>
            <p:nvPr/>
          </p:nvSpPr>
          <p:spPr bwMode="auto">
            <a:xfrm>
              <a:off x="361" y="3232"/>
              <a:ext cx="2512" cy="0"/>
            </a:xfrm>
            <a:prstGeom prst="line">
              <a:avLst/>
            </a:prstGeom>
            <a:noFill/>
            <a:ln w="25400">
              <a:solidFill>
                <a:srgbClr val="000000"/>
              </a:solidFill>
              <a:round/>
              <a:headEnd/>
              <a:tailEnd/>
            </a:ln>
          </p:spPr>
          <p:txBody>
            <a:bodyPr wrap="none" anchor="ctr"/>
            <a:lstStyle/>
            <a:p>
              <a:endParaRPr lang="en-US"/>
            </a:p>
          </p:txBody>
        </p:sp>
        <p:sp>
          <p:nvSpPr>
            <p:cNvPr id="54346" name="Line 14"/>
            <p:cNvSpPr>
              <a:spLocks noChangeShapeType="1"/>
            </p:cNvSpPr>
            <p:nvPr/>
          </p:nvSpPr>
          <p:spPr bwMode="auto">
            <a:xfrm>
              <a:off x="365" y="3489"/>
              <a:ext cx="2506" cy="0"/>
            </a:xfrm>
            <a:prstGeom prst="line">
              <a:avLst/>
            </a:prstGeom>
            <a:noFill/>
            <a:ln w="25400">
              <a:solidFill>
                <a:srgbClr val="000000"/>
              </a:solidFill>
              <a:round/>
              <a:headEnd/>
              <a:tailEnd/>
            </a:ln>
          </p:spPr>
          <p:txBody>
            <a:bodyPr wrap="none" anchor="ctr"/>
            <a:lstStyle/>
            <a:p>
              <a:endParaRPr lang="en-US"/>
            </a:p>
          </p:txBody>
        </p:sp>
        <p:sp>
          <p:nvSpPr>
            <p:cNvPr id="54347" name="Line 15"/>
            <p:cNvSpPr>
              <a:spLocks noChangeShapeType="1"/>
            </p:cNvSpPr>
            <p:nvPr/>
          </p:nvSpPr>
          <p:spPr bwMode="auto">
            <a:xfrm>
              <a:off x="361" y="3746"/>
              <a:ext cx="2509" cy="0"/>
            </a:xfrm>
            <a:prstGeom prst="line">
              <a:avLst/>
            </a:prstGeom>
            <a:noFill/>
            <a:ln w="25400">
              <a:solidFill>
                <a:srgbClr val="000000"/>
              </a:solidFill>
              <a:round/>
              <a:headEnd/>
              <a:tailEnd/>
            </a:ln>
          </p:spPr>
          <p:txBody>
            <a:bodyPr wrap="none" anchor="ctr"/>
            <a:lstStyle/>
            <a:p>
              <a:endParaRPr lang="en-US"/>
            </a:p>
          </p:txBody>
        </p:sp>
        <p:sp>
          <p:nvSpPr>
            <p:cNvPr id="54348" name="Line 16"/>
            <p:cNvSpPr>
              <a:spLocks noChangeShapeType="1"/>
            </p:cNvSpPr>
            <p:nvPr/>
          </p:nvSpPr>
          <p:spPr bwMode="auto">
            <a:xfrm>
              <a:off x="364" y="2719"/>
              <a:ext cx="2510" cy="0"/>
            </a:xfrm>
            <a:prstGeom prst="line">
              <a:avLst/>
            </a:prstGeom>
            <a:noFill/>
            <a:ln w="25400">
              <a:solidFill>
                <a:srgbClr val="000000"/>
              </a:solidFill>
              <a:round/>
              <a:headEnd/>
              <a:tailEnd/>
            </a:ln>
          </p:spPr>
          <p:txBody>
            <a:bodyPr wrap="none" anchor="ctr"/>
            <a:lstStyle/>
            <a:p>
              <a:endParaRPr lang="en-US"/>
            </a:p>
          </p:txBody>
        </p:sp>
        <p:sp>
          <p:nvSpPr>
            <p:cNvPr id="54349" name="Line 17"/>
            <p:cNvSpPr>
              <a:spLocks noChangeShapeType="1"/>
            </p:cNvSpPr>
            <p:nvPr/>
          </p:nvSpPr>
          <p:spPr bwMode="auto">
            <a:xfrm>
              <a:off x="927" y="2562"/>
              <a:ext cx="1946" cy="0"/>
            </a:xfrm>
            <a:prstGeom prst="line">
              <a:avLst/>
            </a:prstGeom>
            <a:noFill/>
            <a:ln w="25400">
              <a:solidFill>
                <a:srgbClr val="000000"/>
              </a:solidFill>
              <a:round/>
              <a:headEnd/>
              <a:tailEnd/>
            </a:ln>
          </p:spPr>
          <p:txBody>
            <a:bodyPr wrap="none" anchor="ctr"/>
            <a:lstStyle/>
            <a:p>
              <a:endParaRPr lang="en-US"/>
            </a:p>
          </p:txBody>
        </p:sp>
        <p:sp>
          <p:nvSpPr>
            <p:cNvPr id="54350" name="Freeform 18"/>
            <p:cNvSpPr>
              <a:spLocks/>
            </p:cNvSpPr>
            <p:nvPr/>
          </p:nvSpPr>
          <p:spPr bwMode="auto">
            <a:xfrm>
              <a:off x="922" y="2394"/>
              <a:ext cx="1957" cy="1601"/>
            </a:xfrm>
            <a:custGeom>
              <a:avLst/>
              <a:gdLst>
                <a:gd name="T0" fmla="*/ 0 w 3608"/>
                <a:gd name="T1" fmla="*/ 1600 h 2696"/>
                <a:gd name="T2" fmla="*/ 0 w 3608"/>
                <a:gd name="T3" fmla="*/ 0 h 2696"/>
                <a:gd name="T4" fmla="*/ 1956 w 3608"/>
                <a:gd name="T5" fmla="*/ 0 h 2696"/>
                <a:gd name="T6" fmla="*/ 0 60000 65536"/>
                <a:gd name="T7" fmla="*/ 0 60000 65536"/>
                <a:gd name="T8" fmla="*/ 0 60000 65536"/>
                <a:gd name="T9" fmla="*/ 0 w 3608"/>
                <a:gd name="T10" fmla="*/ 0 h 2696"/>
                <a:gd name="T11" fmla="*/ 3608 w 3608"/>
                <a:gd name="T12" fmla="*/ 2696 h 2696"/>
              </a:gdLst>
              <a:ahLst/>
              <a:cxnLst>
                <a:cxn ang="T6">
                  <a:pos x="T0" y="T1"/>
                </a:cxn>
                <a:cxn ang="T7">
                  <a:pos x="T2" y="T3"/>
                </a:cxn>
                <a:cxn ang="T8">
                  <a:pos x="T4" y="T5"/>
                </a:cxn>
              </a:cxnLst>
              <a:rect l="T9" t="T10" r="T11" b="T12"/>
              <a:pathLst>
                <a:path w="3608" h="2696">
                  <a:moveTo>
                    <a:pt x="0" y="2695"/>
                  </a:moveTo>
                  <a:lnTo>
                    <a:pt x="0" y="0"/>
                  </a:lnTo>
                  <a:lnTo>
                    <a:pt x="3607" y="0"/>
                  </a:lnTo>
                </a:path>
              </a:pathLst>
            </a:custGeom>
            <a:noFill/>
            <a:ln w="25400" cap="rnd">
              <a:solidFill>
                <a:srgbClr val="000000"/>
              </a:solidFill>
              <a:round/>
              <a:headEnd/>
              <a:tailEnd/>
            </a:ln>
          </p:spPr>
          <p:txBody>
            <a:bodyPr/>
            <a:lstStyle/>
            <a:p>
              <a:endParaRPr lang="en-NZ"/>
            </a:p>
          </p:txBody>
        </p:sp>
        <p:sp>
          <p:nvSpPr>
            <p:cNvPr id="54351" name="Rectangle 19"/>
            <p:cNvSpPr>
              <a:spLocks noChangeArrowheads="1"/>
            </p:cNvSpPr>
            <p:nvPr/>
          </p:nvSpPr>
          <p:spPr bwMode="auto">
            <a:xfrm>
              <a:off x="398" y="2181"/>
              <a:ext cx="671" cy="518"/>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Item: Seat frames</a:t>
              </a:r>
            </a:p>
            <a:p>
              <a:pPr defTabSz="762000" eaLnBrk="0" hangingPunct="0"/>
              <a:r>
                <a:rPr lang="en-US" sz="800" b="1">
                  <a:solidFill>
                    <a:srgbClr val="000000"/>
                  </a:solidFill>
                </a:rPr>
                <a:t>Lot size: 300 units</a:t>
              </a:r>
            </a:p>
            <a:p>
              <a:pPr defTabSz="762000" eaLnBrk="0" hangingPunct="0"/>
              <a:endParaRPr lang="en-US" sz="800" b="1">
                <a:solidFill>
                  <a:srgbClr val="000000"/>
                </a:solidFill>
              </a:endParaRPr>
            </a:p>
            <a:p>
              <a:pPr defTabSz="762000" eaLnBrk="0" hangingPunct="0"/>
              <a:endParaRPr lang="en-US" sz="800" b="1">
                <a:solidFill>
                  <a:srgbClr val="000000"/>
                </a:solidFill>
              </a:endParaRPr>
            </a:p>
            <a:p>
              <a:pPr defTabSz="762000" eaLnBrk="0" hangingPunct="0"/>
              <a:r>
                <a:rPr lang="en-US" sz="800" b="1">
                  <a:solidFill>
                    <a:srgbClr val="000000"/>
                  </a:solidFill>
                </a:rPr>
                <a:t>Lead </a:t>
              </a:r>
            </a:p>
            <a:p>
              <a:pPr defTabSz="762000" eaLnBrk="0" hangingPunct="0"/>
              <a:r>
                <a:rPr lang="en-US" sz="800" b="1">
                  <a:solidFill>
                    <a:srgbClr val="000000"/>
                  </a:solidFill>
                </a:rPr>
                <a:t>time: 1 week</a:t>
              </a:r>
            </a:p>
          </p:txBody>
        </p:sp>
        <p:sp>
          <p:nvSpPr>
            <p:cNvPr id="54352" name="Rectangle 20"/>
            <p:cNvSpPr>
              <a:spLocks noChangeArrowheads="1"/>
            </p:cNvSpPr>
            <p:nvPr/>
          </p:nvSpPr>
          <p:spPr bwMode="auto">
            <a:xfrm>
              <a:off x="364" y="2739"/>
              <a:ext cx="532" cy="210"/>
            </a:xfrm>
            <a:prstGeom prst="rect">
              <a:avLst/>
            </a:prstGeom>
            <a:noFill/>
            <a:ln w="12700">
              <a:noFill/>
              <a:miter lim="800000"/>
              <a:headEnd/>
              <a:tailEnd/>
            </a:ln>
          </p:spPr>
          <p:txBody>
            <a:bodyPr lIns="90487" tIns="44450" rIns="90487" bIns="44450">
              <a:spAutoFit/>
            </a:bodyPr>
            <a:lstStyle/>
            <a:p>
              <a:pPr defTabSz="762000" eaLnBrk="0" hangingPunct="0"/>
              <a:r>
                <a:rPr lang="en-US" sz="800" b="1">
                  <a:solidFill>
                    <a:srgbClr val="000000"/>
                  </a:solidFill>
                </a:rPr>
                <a:t>Gross requirements</a:t>
              </a:r>
            </a:p>
          </p:txBody>
        </p:sp>
        <p:sp>
          <p:nvSpPr>
            <p:cNvPr id="54353" name="Rectangle 21"/>
            <p:cNvSpPr>
              <a:spLocks noChangeArrowheads="1"/>
            </p:cNvSpPr>
            <p:nvPr/>
          </p:nvSpPr>
          <p:spPr bwMode="auto">
            <a:xfrm>
              <a:off x="972"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1</a:t>
              </a:r>
            </a:p>
          </p:txBody>
        </p:sp>
        <p:sp>
          <p:nvSpPr>
            <p:cNvPr id="504854" name="Rectangle 22"/>
            <p:cNvSpPr>
              <a:spLocks noChangeArrowheads="1"/>
            </p:cNvSpPr>
            <p:nvPr/>
          </p:nvSpPr>
          <p:spPr bwMode="auto">
            <a:xfrm>
              <a:off x="972" y="3038"/>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4355" name="Rectangle 23"/>
            <p:cNvSpPr>
              <a:spLocks noChangeArrowheads="1"/>
            </p:cNvSpPr>
            <p:nvPr/>
          </p:nvSpPr>
          <p:spPr bwMode="auto">
            <a:xfrm>
              <a:off x="1217"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2</a:t>
              </a:r>
            </a:p>
          </p:txBody>
        </p:sp>
        <p:sp>
          <p:nvSpPr>
            <p:cNvPr id="54356" name="Rectangle 24"/>
            <p:cNvSpPr>
              <a:spLocks noChangeArrowheads="1"/>
            </p:cNvSpPr>
            <p:nvPr/>
          </p:nvSpPr>
          <p:spPr bwMode="auto">
            <a:xfrm>
              <a:off x="1463"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3</a:t>
              </a:r>
            </a:p>
          </p:txBody>
        </p:sp>
        <p:sp>
          <p:nvSpPr>
            <p:cNvPr id="54357" name="Rectangle 25"/>
            <p:cNvSpPr>
              <a:spLocks noChangeArrowheads="1"/>
            </p:cNvSpPr>
            <p:nvPr/>
          </p:nvSpPr>
          <p:spPr bwMode="auto">
            <a:xfrm>
              <a:off x="1707"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4</a:t>
              </a:r>
            </a:p>
          </p:txBody>
        </p:sp>
        <p:sp>
          <p:nvSpPr>
            <p:cNvPr id="54358" name="Rectangle 26"/>
            <p:cNvSpPr>
              <a:spLocks noChangeArrowheads="1"/>
            </p:cNvSpPr>
            <p:nvPr/>
          </p:nvSpPr>
          <p:spPr bwMode="auto">
            <a:xfrm>
              <a:off x="1953"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5</a:t>
              </a:r>
            </a:p>
          </p:txBody>
        </p:sp>
        <p:sp>
          <p:nvSpPr>
            <p:cNvPr id="54359" name="Rectangle 27"/>
            <p:cNvSpPr>
              <a:spLocks noChangeArrowheads="1"/>
            </p:cNvSpPr>
            <p:nvPr/>
          </p:nvSpPr>
          <p:spPr bwMode="auto">
            <a:xfrm>
              <a:off x="2195"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6</a:t>
              </a:r>
            </a:p>
          </p:txBody>
        </p:sp>
        <p:sp>
          <p:nvSpPr>
            <p:cNvPr id="54360" name="Rectangle 28"/>
            <p:cNvSpPr>
              <a:spLocks noChangeArrowheads="1"/>
            </p:cNvSpPr>
            <p:nvPr/>
          </p:nvSpPr>
          <p:spPr bwMode="auto">
            <a:xfrm>
              <a:off x="2439"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7</a:t>
              </a:r>
            </a:p>
          </p:txBody>
        </p:sp>
        <p:sp>
          <p:nvSpPr>
            <p:cNvPr id="54361" name="Rectangle 29"/>
            <p:cNvSpPr>
              <a:spLocks noChangeArrowheads="1"/>
            </p:cNvSpPr>
            <p:nvPr/>
          </p:nvSpPr>
          <p:spPr bwMode="auto">
            <a:xfrm>
              <a:off x="2680"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8</a:t>
              </a:r>
            </a:p>
          </p:txBody>
        </p:sp>
        <p:sp>
          <p:nvSpPr>
            <p:cNvPr id="54362" name="Text Box 30"/>
            <p:cNvSpPr txBox="1">
              <a:spLocks noChangeArrowheads="1"/>
            </p:cNvSpPr>
            <p:nvPr/>
          </p:nvSpPr>
          <p:spPr bwMode="auto">
            <a:xfrm>
              <a:off x="364" y="2993"/>
              <a:ext cx="523" cy="212"/>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Scheduled receipts</a:t>
              </a:r>
            </a:p>
          </p:txBody>
        </p:sp>
        <p:sp>
          <p:nvSpPr>
            <p:cNvPr id="54363" name="Text Box 31"/>
            <p:cNvSpPr txBox="1">
              <a:spLocks noChangeArrowheads="1"/>
            </p:cNvSpPr>
            <p:nvPr/>
          </p:nvSpPr>
          <p:spPr bwMode="auto">
            <a:xfrm>
              <a:off x="364" y="3220"/>
              <a:ext cx="432" cy="289"/>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Projected on-hand inventory</a:t>
              </a:r>
            </a:p>
          </p:txBody>
        </p:sp>
        <p:sp>
          <p:nvSpPr>
            <p:cNvPr id="54364" name="Text Box 32"/>
            <p:cNvSpPr txBox="1">
              <a:spLocks noChangeArrowheads="1"/>
            </p:cNvSpPr>
            <p:nvPr/>
          </p:nvSpPr>
          <p:spPr bwMode="auto">
            <a:xfrm>
              <a:off x="364" y="3516"/>
              <a:ext cx="516" cy="212"/>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Planned receipts</a:t>
              </a:r>
            </a:p>
          </p:txBody>
        </p:sp>
        <p:sp>
          <p:nvSpPr>
            <p:cNvPr id="54365" name="Text Box 33"/>
            <p:cNvSpPr txBox="1">
              <a:spLocks noChangeArrowheads="1"/>
            </p:cNvSpPr>
            <p:nvPr/>
          </p:nvSpPr>
          <p:spPr bwMode="auto">
            <a:xfrm>
              <a:off x="364" y="3730"/>
              <a:ext cx="491" cy="289"/>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Planned order releases</a:t>
              </a:r>
            </a:p>
          </p:txBody>
        </p:sp>
        <p:sp>
          <p:nvSpPr>
            <p:cNvPr id="54366" name="Text Box 34"/>
            <p:cNvSpPr txBox="1">
              <a:spLocks noChangeArrowheads="1"/>
            </p:cNvSpPr>
            <p:nvPr/>
          </p:nvSpPr>
          <p:spPr bwMode="auto">
            <a:xfrm>
              <a:off x="711" y="3292"/>
              <a:ext cx="188" cy="135"/>
            </a:xfrm>
            <a:prstGeom prst="rect">
              <a:avLst/>
            </a:prstGeom>
            <a:solidFill>
              <a:schemeClr val="bg1"/>
            </a:solidFill>
            <a:ln w="12700">
              <a:noFill/>
              <a:miter lim="800000"/>
              <a:headEnd/>
              <a:tailEnd/>
            </a:ln>
          </p:spPr>
          <p:txBody>
            <a:bodyPr wrap="none">
              <a:spAutoFit/>
            </a:bodyPr>
            <a:lstStyle/>
            <a:p>
              <a:pPr defTabSz="762000" eaLnBrk="0" hangingPunct="0"/>
              <a:r>
                <a:rPr lang="en-US" sz="800" b="1">
                  <a:solidFill>
                    <a:srgbClr val="000000"/>
                  </a:solidFill>
                </a:rPr>
                <a:t>40</a:t>
              </a:r>
            </a:p>
          </p:txBody>
        </p:sp>
        <p:sp>
          <p:nvSpPr>
            <p:cNvPr id="54367" name="Text Box 35"/>
            <p:cNvSpPr txBox="1">
              <a:spLocks noChangeArrowheads="1"/>
            </p:cNvSpPr>
            <p:nvPr/>
          </p:nvSpPr>
          <p:spPr bwMode="auto">
            <a:xfrm>
              <a:off x="1789" y="2406"/>
              <a:ext cx="28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Week</a:t>
              </a:r>
            </a:p>
          </p:txBody>
        </p:sp>
        <p:sp>
          <p:nvSpPr>
            <p:cNvPr id="54368" name="Rectangle 36"/>
            <p:cNvSpPr>
              <a:spLocks noChangeArrowheads="1"/>
            </p:cNvSpPr>
            <p:nvPr/>
          </p:nvSpPr>
          <p:spPr bwMode="auto">
            <a:xfrm>
              <a:off x="360" y="2170"/>
              <a:ext cx="2514" cy="1832"/>
            </a:xfrm>
            <a:prstGeom prst="rect">
              <a:avLst/>
            </a:prstGeom>
            <a:noFill/>
            <a:ln w="25400">
              <a:solidFill>
                <a:srgbClr val="000000"/>
              </a:solidFill>
              <a:miter lim="800000"/>
              <a:headEnd/>
              <a:tailEnd/>
            </a:ln>
          </p:spPr>
          <p:txBody>
            <a:bodyPr wrap="none" anchor="ctr"/>
            <a:lstStyle/>
            <a:p>
              <a:endParaRPr lang="en-NZ"/>
            </a:p>
          </p:txBody>
        </p:sp>
        <p:sp>
          <p:nvSpPr>
            <p:cNvPr id="504869" name="Rectangle 37"/>
            <p:cNvSpPr>
              <a:spLocks noChangeArrowheads="1"/>
            </p:cNvSpPr>
            <p:nvPr/>
          </p:nvSpPr>
          <p:spPr bwMode="auto">
            <a:xfrm>
              <a:off x="1707" y="3038"/>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04870" name="Rectangle 38"/>
            <p:cNvSpPr>
              <a:spLocks noChangeArrowheads="1"/>
            </p:cNvSpPr>
            <p:nvPr/>
          </p:nvSpPr>
          <p:spPr bwMode="auto">
            <a:xfrm>
              <a:off x="2195" y="3038"/>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04871" name="Rectangle 39"/>
            <p:cNvSpPr>
              <a:spLocks noChangeArrowheads="1"/>
            </p:cNvSpPr>
            <p:nvPr/>
          </p:nvSpPr>
          <p:spPr bwMode="auto">
            <a:xfrm>
              <a:off x="2439" y="3038"/>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4372" name="Text Box 40"/>
            <p:cNvSpPr txBox="1">
              <a:spLocks noChangeArrowheads="1"/>
            </p:cNvSpPr>
            <p:nvPr/>
          </p:nvSpPr>
          <p:spPr bwMode="auto">
            <a:xfrm>
              <a:off x="1181" y="3036"/>
              <a:ext cx="22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300</a:t>
              </a:r>
            </a:p>
          </p:txBody>
        </p:sp>
        <p:sp>
          <p:nvSpPr>
            <p:cNvPr id="54373" name="Text Box 41"/>
            <p:cNvSpPr txBox="1">
              <a:spLocks noChangeArrowheads="1"/>
            </p:cNvSpPr>
            <p:nvPr/>
          </p:nvSpPr>
          <p:spPr bwMode="auto">
            <a:xfrm>
              <a:off x="1952" y="3036"/>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4374" name="Text Box 42"/>
            <p:cNvSpPr txBox="1">
              <a:spLocks noChangeArrowheads="1"/>
            </p:cNvSpPr>
            <p:nvPr/>
          </p:nvSpPr>
          <p:spPr bwMode="auto">
            <a:xfrm>
              <a:off x="1462" y="3036"/>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4375" name="Text Box 43"/>
            <p:cNvSpPr txBox="1">
              <a:spLocks noChangeArrowheads="1"/>
            </p:cNvSpPr>
            <p:nvPr/>
          </p:nvSpPr>
          <p:spPr bwMode="auto">
            <a:xfrm>
              <a:off x="2679" y="3036"/>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4376" name="Freeform 44"/>
            <p:cNvSpPr>
              <a:spLocks/>
            </p:cNvSpPr>
            <p:nvPr/>
          </p:nvSpPr>
          <p:spPr bwMode="auto">
            <a:xfrm>
              <a:off x="3010" y="2169"/>
              <a:ext cx="2523" cy="1833"/>
            </a:xfrm>
            <a:custGeom>
              <a:avLst/>
              <a:gdLst>
                <a:gd name="T0" fmla="*/ 0 w 4652"/>
                <a:gd name="T1" fmla="*/ 1833 h 3085"/>
                <a:gd name="T2" fmla="*/ 0 w 4652"/>
                <a:gd name="T3" fmla="*/ 0 h 3085"/>
                <a:gd name="T4" fmla="*/ 2522 w 4652"/>
                <a:gd name="T5" fmla="*/ 0 h 3085"/>
                <a:gd name="T6" fmla="*/ 2523 w 4652"/>
                <a:gd name="T7" fmla="*/ 549 h 3085"/>
                <a:gd name="T8" fmla="*/ 566 w 4652"/>
                <a:gd name="T9" fmla="*/ 548 h 3085"/>
                <a:gd name="T10" fmla="*/ 566 w 4652"/>
                <a:gd name="T11" fmla="*/ 1833 h 3085"/>
                <a:gd name="T12" fmla="*/ 0 w 4652"/>
                <a:gd name="T13" fmla="*/ 1833 h 3085"/>
                <a:gd name="T14" fmla="*/ 0 60000 65536"/>
                <a:gd name="T15" fmla="*/ 0 60000 65536"/>
                <a:gd name="T16" fmla="*/ 0 60000 65536"/>
                <a:gd name="T17" fmla="*/ 0 60000 65536"/>
                <a:gd name="T18" fmla="*/ 0 60000 65536"/>
                <a:gd name="T19" fmla="*/ 0 60000 65536"/>
                <a:gd name="T20" fmla="*/ 0 60000 65536"/>
                <a:gd name="T21" fmla="*/ 0 w 4652"/>
                <a:gd name="T22" fmla="*/ 0 h 3085"/>
                <a:gd name="T23" fmla="*/ 4652 w 4652"/>
                <a:gd name="T24" fmla="*/ 3085 h 30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52" h="3085">
                  <a:moveTo>
                    <a:pt x="0" y="3085"/>
                  </a:moveTo>
                  <a:lnTo>
                    <a:pt x="0" y="0"/>
                  </a:lnTo>
                  <a:lnTo>
                    <a:pt x="4651" y="0"/>
                  </a:lnTo>
                  <a:lnTo>
                    <a:pt x="4652" y="924"/>
                  </a:lnTo>
                  <a:lnTo>
                    <a:pt x="1044" y="922"/>
                  </a:lnTo>
                  <a:lnTo>
                    <a:pt x="1044" y="3085"/>
                  </a:lnTo>
                  <a:lnTo>
                    <a:pt x="0" y="3085"/>
                  </a:lnTo>
                </a:path>
              </a:pathLst>
            </a:custGeom>
            <a:solidFill>
              <a:srgbClr val="E1C687"/>
            </a:solidFill>
            <a:ln w="12700" cap="rnd">
              <a:noFill/>
              <a:round/>
              <a:headEnd/>
              <a:tailEnd/>
            </a:ln>
          </p:spPr>
          <p:txBody>
            <a:bodyPr/>
            <a:lstStyle/>
            <a:p>
              <a:endParaRPr lang="en-NZ"/>
            </a:p>
          </p:txBody>
        </p:sp>
        <p:sp>
          <p:nvSpPr>
            <p:cNvPr id="54377" name="Rectangle 45"/>
            <p:cNvSpPr>
              <a:spLocks noChangeArrowheads="1"/>
            </p:cNvSpPr>
            <p:nvPr/>
          </p:nvSpPr>
          <p:spPr bwMode="auto">
            <a:xfrm>
              <a:off x="3574" y="2713"/>
              <a:ext cx="1955" cy="1289"/>
            </a:xfrm>
            <a:prstGeom prst="rect">
              <a:avLst/>
            </a:prstGeom>
            <a:solidFill>
              <a:schemeClr val="accent2"/>
            </a:solidFill>
            <a:ln w="12700">
              <a:noFill/>
              <a:miter lim="800000"/>
              <a:headEnd/>
              <a:tailEnd/>
            </a:ln>
          </p:spPr>
          <p:txBody>
            <a:bodyPr wrap="none" anchor="ctr"/>
            <a:lstStyle/>
            <a:p>
              <a:endParaRPr lang="en-NZ"/>
            </a:p>
          </p:txBody>
        </p:sp>
        <p:sp>
          <p:nvSpPr>
            <p:cNvPr id="54378" name="Line 46"/>
            <p:cNvSpPr>
              <a:spLocks noChangeShapeType="1"/>
            </p:cNvSpPr>
            <p:nvPr/>
          </p:nvSpPr>
          <p:spPr bwMode="auto">
            <a:xfrm>
              <a:off x="4556" y="2562"/>
              <a:ext cx="0" cy="1428"/>
            </a:xfrm>
            <a:prstGeom prst="line">
              <a:avLst/>
            </a:prstGeom>
            <a:noFill/>
            <a:ln w="25400">
              <a:solidFill>
                <a:srgbClr val="000000"/>
              </a:solidFill>
              <a:round/>
              <a:headEnd/>
              <a:tailEnd/>
            </a:ln>
          </p:spPr>
          <p:txBody>
            <a:bodyPr wrap="none" anchor="ctr"/>
            <a:lstStyle/>
            <a:p>
              <a:endParaRPr lang="en-US"/>
            </a:p>
          </p:txBody>
        </p:sp>
        <p:sp>
          <p:nvSpPr>
            <p:cNvPr id="54379" name="Line 47"/>
            <p:cNvSpPr>
              <a:spLocks noChangeShapeType="1"/>
            </p:cNvSpPr>
            <p:nvPr/>
          </p:nvSpPr>
          <p:spPr bwMode="auto">
            <a:xfrm>
              <a:off x="4065" y="2565"/>
              <a:ext cx="0" cy="1426"/>
            </a:xfrm>
            <a:prstGeom prst="line">
              <a:avLst/>
            </a:prstGeom>
            <a:noFill/>
            <a:ln w="25400">
              <a:solidFill>
                <a:srgbClr val="000000"/>
              </a:solidFill>
              <a:round/>
              <a:headEnd/>
              <a:tailEnd/>
            </a:ln>
          </p:spPr>
          <p:txBody>
            <a:bodyPr wrap="none" anchor="ctr"/>
            <a:lstStyle/>
            <a:p>
              <a:endParaRPr lang="en-US"/>
            </a:p>
          </p:txBody>
        </p:sp>
        <p:sp>
          <p:nvSpPr>
            <p:cNvPr id="54380" name="Line 48"/>
            <p:cNvSpPr>
              <a:spLocks noChangeShapeType="1"/>
            </p:cNvSpPr>
            <p:nvPr/>
          </p:nvSpPr>
          <p:spPr bwMode="auto">
            <a:xfrm>
              <a:off x="5044" y="2560"/>
              <a:ext cx="0" cy="1430"/>
            </a:xfrm>
            <a:prstGeom prst="line">
              <a:avLst/>
            </a:prstGeom>
            <a:noFill/>
            <a:ln w="25400">
              <a:solidFill>
                <a:srgbClr val="000000"/>
              </a:solidFill>
              <a:round/>
              <a:headEnd/>
              <a:tailEnd/>
            </a:ln>
          </p:spPr>
          <p:txBody>
            <a:bodyPr wrap="none" anchor="ctr"/>
            <a:lstStyle/>
            <a:p>
              <a:endParaRPr lang="en-US"/>
            </a:p>
          </p:txBody>
        </p:sp>
        <p:sp>
          <p:nvSpPr>
            <p:cNvPr id="54381" name="Line 49"/>
            <p:cNvSpPr>
              <a:spLocks noChangeShapeType="1"/>
            </p:cNvSpPr>
            <p:nvPr/>
          </p:nvSpPr>
          <p:spPr bwMode="auto">
            <a:xfrm>
              <a:off x="4801" y="2560"/>
              <a:ext cx="0" cy="1430"/>
            </a:xfrm>
            <a:prstGeom prst="line">
              <a:avLst/>
            </a:prstGeom>
            <a:noFill/>
            <a:ln w="25400">
              <a:solidFill>
                <a:srgbClr val="000000"/>
              </a:solidFill>
              <a:round/>
              <a:headEnd/>
              <a:tailEnd/>
            </a:ln>
          </p:spPr>
          <p:txBody>
            <a:bodyPr wrap="none" anchor="ctr"/>
            <a:lstStyle/>
            <a:p>
              <a:endParaRPr lang="en-US"/>
            </a:p>
          </p:txBody>
        </p:sp>
        <p:sp>
          <p:nvSpPr>
            <p:cNvPr id="54382" name="Line 50"/>
            <p:cNvSpPr>
              <a:spLocks noChangeShapeType="1"/>
            </p:cNvSpPr>
            <p:nvPr/>
          </p:nvSpPr>
          <p:spPr bwMode="auto">
            <a:xfrm>
              <a:off x="4312" y="2559"/>
              <a:ext cx="0" cy="1430"/>
            </a:xfrm>
            <a:prstGeom prst="line">
              <a:avLst/>
            </a:prstGeom>
            <a:noFill/>
            <a:ln w="25400">
              <a:solidFill>
                <a:srgbClr val="000000"/>
              </a:solidFill>
              <a:round/>
              <a:headEnd/>
              <a:tailEnd/>
            </a:ln>
          </p:spPr>
          <p:txBody>
            <a:bodyPr wrap="none" anchor="ctr"/>
            <a:lstStyle/>
            <a:p>
              <a:endParaRPr lang="en-US"/>
            </a:p>
          </p:txBody>
        </p:sp>
        <p:sp>
          <p:nvSpPr>
            <p:cNvPr id="54383" name="Line 51"/>
            <p:cNvSpPr>
              <a:spLocks noChangeShapeType="1"/>
            </p:cNvSpPr>
            <p:nvPr/>
          </p:nvSpPr>
          <p:spPr bwMode="auto">
            <a:xfrm>
              <a:off x="5288" y="2560"/>
              <a:ext cx="0" cy="1430"/>
            </a:xfrm>
            <a:prstGeom prst="line">
              <a:avLst/>
            </a:prstGeom>
            <a:noFill/>
            <a:ln w="25400">
              <a:solidFill>
                <a:srgbClr val="000000"/>
              </a:solidFill>
              <a:round/>
              <a:headEnd/>
              <a:tailEnd/>
            </a:ln>
          </p:spPr>
          <p:txBody>
            <a:bodyPr wrap="none" anchor="ctr"/>
            <a:lstStyle/>
            <a:p>
              <a:endParaRPr lang="en-US"/>
            </a:p>
          </p:txBody>
        </p:sp>
        <p:sp>
          <p:nvSpPr>
            <p:cNvPr id="54384" name="Line 52"/>
            <p:cNvSpPr>
              <a:spLocks noChangeShapeType="1"/>
            </p:cNvSpPr>
            <p:nvPr/>
          </p:nvSpPr>
          <p:spPr bwMode="auto">
            <a:xfrm>
              <a:off x="3821" y="2566"/>
              <a:ext cx="0" cy="1424"/>
            </a:xfrm>
            <a:prstGeom prst="line">
              <a:avLst/>
            </a:prstGeom>
            <a:noFill/>
            <a:ln w="25400">
              <a:solidFill>
                <a:srgbClr val="000000"/>
              </a:solidFill>
              <a:round/>
              <a:headEnd/>
              <a:tailEnd/>
            </a:ln>
          </p:spPr>
          <p:txBody>
            <a:bodyPr wrap="none" anchor="ctr"/>
            <a:lstStyle/>
            <a:p>
              <a:endParaRPr lang="en-US"/>
            </a:p>
          </p:txBody>
        </p:sp>
        <p:sp>
          <p:nvSpPr>
            <p:cNvPr id="54385" name="Line 53"/>
            <p:cNvSpPr>
              <a:spLocks noChangeShapeType="1"/>
            </p:cNvSpPr>
            <p:nvPr/>
          </p:nvSpPr>
          <p:spPr bwMode="auto">
            <a:xfrm>
              <a:off x="3019" y="2976"/>
              <a:ext cx="2508" cy="0"/>
            </a:xfrm>
            <a:prstGeom prst="line">
              <a:avLst/>
            </a:prstGeom>
            <a:noFill/>
            <a:ln w="25400">
              <a:solidFill>
                <a:srgbClr val="000000"/>
              </a:solidFill>
              <a:round/>
              <a:headEnd/>
              <a:tailEnd/>
            </a:ln>
          </p:spPr>
          <p:txBody>
            <a:bodyPr wrap="none" anchor="ctr"/>
            <a:lstStyle/>
            <a:p>
              <a:endParaRPr lang="en-US"/>
            </a:p>
          </p:txBody>
        </p:sp>
        <p:sp>
          <p:nvSpPr>
            <p:cNvPr id="54386" name="Line 54"/>
            <p:cNvSpPr>
              <a:spLocks noChangeShapeType="1"/>
            </p:cNvSpPr>
            <p:nvPr/>
          </p:nvSpPr>
          <p:spPr bwMode="auto">
            <a:xfrm>
              <a:off x="3015" y="3232"/>
              <a:ext cx="2512" cy="0"/>
            </a:xfrm>
            <a:prstGeom prst="line">
              <a:avLst/>
            </a:prstGeom>
            <a:noFill/>
            <a:ln w="25400">
              <a:solidFill>
                <a:srgbClr val="000000"/>
              </a:solidFill>
              <a:round/>
              <a:headEnd/>
              <a:tailEnd/>
            </a:ln>
          </p:spPr>
          <p:txBody>
            <a:bodyPr wrap="none" anchor="ctr"/>
            <a:lstStyle/>
            <a:p>
              <a:endParaRPr lang="en-US"/>
            </a:p>
          </p:txBody>
        </p:sp>
        <p:sp>
          <p:nvSpPr>
            <p:cNvPr id="54387" name="Line 55"/>
            <p:cNvSpPr>
              <a:spLocks noChangeShapeType="1"/>
            </p:cNvSpPr>
            <p:nvPr/>
          </p:nvSpPr>
          <p:spPr bwMode="auto">
            <a:xfrm>
              <a:off x="3019" y="3489"/>
              <a:ext cx="2506" cy="0"/>
            </a:xfrm>
            <a:prstGeom prst="line">
              <a:avLst/>
            </a:prstGeom>
            <a:noFill/>
            <a:ln w="25400">
              <a:solidFill>
                <a:srgbClr val="000000"/>
              </a:solidFill>
              <a:round/>
              <a:headEnd/>
              <a:tailEnd/>
            </a:ln>
          </p:spPr>
          <p:txBody>
            <a:bodyPr wrap="none" anchor="ctr"/>
            <a:lstStyle/>
            <a:p>
              <a:endParaRPr lang="en-US"/>
            </a:p>
          </p:txBody>
        </p:sp>
        <p:sp>
          <p:nvSpPr>
            <p:cNvPr id="54388" name="Line 56"/>
            <p:cNvSpPr>
              <a:spLocks noChangeShapeType="1"/>
            </p:cNvSpPr>
            <p:nvPr/>
          </p:nvSpPr>
          <p:spPr bwMode="auto">
            <a:xfrm>
              <a:off x="3015" y="3746"/>
              <a:ext cx="2509" cy="0"/>
            </a:xfrm>
            <a:prstGeom prst="line">
              <a:avLst/>
            </a:prstGeom>
            <a:noFill/>
            <a:ln w="25400">
              <a:solidFill>
                <a:srgbClr val="000000"/>
              </a:solidFill>
              <a:round/>
              <a:headEnd/>
              <a:tailEnd/>
            </a:ln>
          </p:spPr>
          <p:txBody>
            <a:bodyPr wrap="none" anchor="ctr"/>
            <a:lstStyle/>
            <a:p>
              <a:endParaRPr lang="en-US"/>
            </a:p>
          </p:txBody>
        </p:sp>
        <p:sp>
          <p:nvSpPr>
            <p:cNvPr id="54389" name="Line 57"/>
            <p:cNvSpPr>
              <a:spLocks noChangeShapeType="1"/>
            </p:cNvSpPr>
            <p:nvPr/>
          </p:nvSpPr>
          <p:spPr bwMode="auto">
            <a:xfrm>
              <a:off x="3018" y="2719"/>
              <a:ext cx="2510" cy="0"/>
            </a:xfrm>
            <a:prstGeom prst="line">
              <a:avLst/>
            </a:prstGeom>
            <a:noFill/>
            <a:ln w="25400">
              <a:solidFill>
                <a:srgbClr val="000000"/>
              </a:solidFill>
              <a:round/>
              <a:headEnd/>
              <a:tailEnd/>
            </a:ln>
          </p:spPr>
          <p:txBody>
            <a:bodyPr wrap="none" anchor="ctr"/>
            <a:lstStyle/>
            <a:p>
              <a:endParaRPr lang="en-US"/>
            </a:p>
          </p:txBody>
        </p:sp>
        <p:sp>
          <p:nvSpPr>
            <p:cNvPr id="54390" name="Line 58"/>
            <p:cNvSpPr>
              <a:spLocks noChangeShapeType="1"/>
            </p:cNvSpPr>
            <p:nvPr/>
          </p:nvSpPr>
          <p:spPr bwMode="auto">
            <a:xfrm>
              <a:off x="3581" y="2562"/>
              <a:ext cx="1946" cy="0"/>
            </a:xfrm>
            <a:prstGeom prst="line">
              <a:avLst/>
            </a:prstGeom>
            <a:noFill/>
            <a:ln w="25400">
              <a:solidFill>
                <a:srgbClr val="000000"/>
              </a:solidFill>
              <a:round/>
              <a:headEnd/>
              <a:tailEnd/>
            </a:ln>
          </p:spPr>
          <p:txBody>
            <a:bodyPr wrap="none" anchor="ctr"/>
            <a:lstStyle/>
            <a:p>
              <a:endParaRPr lang="en-US"/>
            </a:p>
          </p:txBody>
        </p:sp>
        <p:sp>
          <p:nvSpPr>
            <p:cNvPr id="54391" name="Freeform 59"/>
            <p:cNvSpPr>
              <a:spLocks/>
            </p:cNvSpPr>
            <p:nvPr/>
          </p:nvSpPr>
          <p:spPr bwMode="auto">
            <a:xfrm>
              <a:off x="3576" y="2394"/>
              <a:ext cx="1957" cy="1601"/>
            </a:xfrm>
            <a:custGeom>
              <a:avLst/>
              <a:gdLst>
                <a:gd name="T0" fmla="*/ 0 w 3608"/>
                <a:gd name="T1" fmla="*/ 1600 h 2696"/>
                <a:gd name="T2" fmla="*/ 0 w 3608"/>
                <a:gd name="T3" fmla="*/ 0 h 2696"/>
                <a:gd name="T4" fmla="*/ 1956 w 3608"/>
                <a:gd name="T5" fmla="*/ 0 h 2696"/>
                <a:gd name="T6" fmla="*/ 0 60000 65536"/>
                <a:gd name="T7" fmla="*/ 0 60000 65536"/>
                <a:gd name="T8" fmla="*/ 0 60000 65536"/>
                <a:gd name="T9" fmla="*/ 0 w 3608"/>
                <a:gd name="T10" fmla="*/ 0 h 2696"/>
                <a:gd name="T11" fmla="*/ 3608 w 3608"/>
                <a:gd name="T12" fmla="*/ 2696 h 2696"/>
              </a:gdLst>
              <a:ahLst/>
              <a:cxnLst>
                <a:cxn ang="T6">
                  <a:pos x="T0" y="T1"/>
                </a:cxn>
                <a:cxn ang="T7">
                  <a:pos x="T2" y="T3"/>
                </a:cxn>
                <a:cxn ang="T8">
                  <a:pos x="T4" y="T5"/>
                </a:cxn>
              </a:cxnLst>
              <a:rect l="T9" t="T10" r="T11" b="T12"/>
              <a:pathLst>
                <a:path w="3608" h="2696">
                  <a:moveTo>
                    <a:pt x="0" y="2695"/>
                  </a:moveTo>
                  <a:lnTo>
                    <a:pt x="0" y="0"/>
                  </a:lnTo>
                  <a:lnTo>
                    <a:pt x="3607" y="0"/>
                  </a:lnTo>
                </a:path>
              </a:pathLst>
            </a:custGeom>
            <a:noFill/>
            <a:ln w="25400" cap="rnd">
              <a:solidFill>
                <a:srgbClr val="000000"/>
              </a:solidFill>
              <a:round/>
              <a:headEnd/>
              <a:tailEnd/>
            </a:ln>
          </p:spPr>
          <p:txBody>
            <a:bodyPr/>
            <a:lstStyle/>
            <a:p>
              <a:endParaRPr lang="en-NZ"/>
            </a:p>
          </p:txBody>
        </p:sp>
        <p:sp>
          <p:nvSpPr>
            <p:cNvPr id="54392" name="Rectangle 60"/>
            <p:cNvSpPr>
              <a:spLocks noChangeArrowheads="1"/>
            </p:cNvSpPr>
            <p:nvPr/>
          </p:nvSpPr>
          <p:spPr bwMode="auto">
            <a:xfrm>
              <a:off x="3052" y="2181"/>
              <a:ext cx="685" cy="518"/>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Item: Seat cushion</a:t>
              </a:r>
            </a:p>
            <a:p>
              <a:pPr defTabSz="762000" eaLnBrk="0" hangingPunct="0"/>
              <a:r>
                <a:rPr lang="en-US" sz="800" b="1">
                  <a:solidFill>
                    <a:srgbClr val="000000"/>
                  </a:solidFill>
                </a:rPr>
                <a:t>Lot size: L4L</a:t>
              </a:r>
            </a:p>
            <a:p>
              <a:pPr defTabSz="762000" eaLnBrk="0" hangingPunct="0"/>
              <a:endParaRPr lang="en-US" sz="800" b="1">
                <a:solidFill>
                  <a:srgbClr val="000000"/>
                </a:solidFill>
              </a:endParaRPr>
            </a:p>
            <a:p>
              <a:pPr defTabSz="762000" eaLnBrk="0" hangingPunct="0"/>
              <a:endParaRPr lang="en-US" sz="800" b="1">
                <a:solidFill>
                  <a:srgbClr val="000000"/>
                </a:solidFill>
              </a:endParaRPr>
            </a:p>
            <a:p>
              <a:pPr defTabSz="762000" eaLnBrk="0" hangingPunct="0"/>
              <a:r>
                <a:rPr lang="en-US" sz="800" b="1">
                  <a:solidFill>
                    <a:srgbClr val="000000"/>
                  </a:solidFill>
                </a:rPr>
                <a:t>Lead </a:t>
              </a:r>
            </a:p>
            <a:p>
              <a:pPr defTabSz="762000" eaLnBrk="0" hangingPunct="0"/>
              <a:r>
                <a:rPr lang="en-US" sz="800" b="1">
                  <a:solidFill>
                    <a:srgbClr val="000000"/>
                  </a:solidFill>
                </a:rPr>
                <a:t>time: 1 week</a:t>
              </a:r>
            </a:p>
          </p:txBody>
        </p:sp>
        <p:sp>
          <p:nvSpPr>
            <p:cNvPr id="54393" name="Rectangle 61"/>
            <p:cNvSpPr>
              <a:spLocks noChangeArrowheads="1"/>
            </p:cNvSpPr>
            <p:nvPr/>
          </p:nvSpPr>
          <p:spPr bwMode="auto">
            <a:xfrm>
              <a:off x="3018" y="2739"/>
              <a:ext cx="532" cy="210"/>
            </a:xfrm>
            <a:prstGeom prst="rect">
              <a:avLst/>
            </a:prstGeom>
            <a:noFill/>
            <a:ln w="12700">
              <a:noFill/>
              <a:miter lim="800000"/>
              <a:headEnd/>
              <a:tailEnd/>
            </a:ln>
          </p:spPr>
          <p:txBody>
            <a:bodyPr lIns="90487" tIns="44450" rIns="90487" bIns="44450">
              <a:spAutoFit/>
            </a:bodyPr>
            <a:lstStyle/>
            <a:p>
              <a:pPr defTabSz="762000" eaLnBrk="0" hangingPunct="0"/>
              <a:r>
                <a:rPr lang="en-US" sz="800" b="1">
                  <a:solidFill>
                    <a:srgbClr val="000000"/>
                  </a:solidFill>
                </a:rPr>
                <a:t>Gross requirements</a:t>
              </a:r>
            </a:p>
          </p:txBody>
        </p:sp>
        <p:sp>
          <p:nvSpPr>
            <p:cNvPr id="54394" name="Rectangle 62"/>
            <p:cNvSpPr>
              <a:spLocks noChangeArrowheads="1"/>
            </p:cNvSpPr>
            <p:nvPr/>
          </p:nvSpPr>
          <p:spPr bwMode="auto">
            <a:xfrm>
              <a:off x="3626"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1</a:t>
              </a:r>
            </a:p>
          </p:txBody>
        </p:sp>
        <p:sp>
          <p:nvSpPr>
            <p:cNvPr id="504895" name="Rectangle 63"/>
            <p:cNvSpPr>
              <a:spLocks noChangeArrowheads="1"/>
            </p:cNvSpPr>
            <p:nvPr/>
          </p:nvSpPr>
          <p:spPr bwMode="auto">
            <a:xfrm>
              <a:off x="3626" y="3038"/>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4396" name="Rectangle 64"/>
            <p:cNvSpPr>
              <a:spLocks noChangeArrowheads="1"/>
            </p:cNvSpPr>
            <p:nvPr/>
          </p:nvSpPr>
          <p:spPr bwMode="auto">
            <a:xfrm>
              <a:off x="3871"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2</a:t>
              </a:r>
            </a:p>
          </p:txBody>
        </p:sp>
        <p:sp>
          <p:nvSpPr>
            <p:cNvPr id="54397" name="Rectangle 65"/>
            <p:cNvSpPr>
              <a:spLocks noChangeArrowheads="1"/>
            </p:cNvSpPr>
            <p:nvPr/>
          </p:nvSpPr>
          <p:spPr bwMode="auto">
            <a:xfrm>
              <a:off x="4117"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3</a:t>
              </a:r>
            </a:p>
          </p:txBody>
        </p:sp>
        <p:sp>
          <p:nvSpPr>
            <p:cNvPr id="54398" name="Rectangle 66"/>
            <p:cNvSpPr>
              <a:spLocks noChangeArrowheads="1"/>
            </p:cNvSpPr>
            <p:nvPr/>
          </p:nvSpPr>
          <p:spPr bwMode="auto">
            <a:xfrm>
              <a:off x="4361"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4</a:t>
              </a:r>
            </a:p>
          </p:txBody>
        </p:sp>
        <p:sp>
          <p:nvSpPr>
            <p:cNvPr id="54399" name="Rectangle 67"/>
            <p:cNvSpPr>
              <a:spLocks noChangeArrowheads="1"/>
            </p:cNvSpPr>
            <p:nvPr/>
          </p:nvSpPr>
          <p:spPr bwMode="auto">
            <a:xfrm>
              <a:off x="4607"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5</a:t>
              </a:r>
            </a:p>
          </p:txBody>
        </p:sp>
        <p:sp>
          <p:nvSpPr>
            <p:cNvPr id="54400" name="Rectangle 68"/>
            <p:cNvSpPr>
              <a:spLocks noChangeArrowheads="1"/>
            </p:cNvSpPr>
            <p:nvPr/>
          </p:nvSpPr>
          <p:spPr bwMode="auto">
            <a:xfrm>
              <a:off x="4849"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6</a:t>
              </a:r>
            </a:p>
          </p:txBody>
        </p:sp>
        <p:sp>
          <p:nvSpPr>
            <p:cNvPr id="54401" name="Rectangle 69"/>
            <p:cNvSpPr>
              <a:spLocks noChangeArrowheads="1"/>
            </p:cNvSpPr>
            <p:nvPr/>
          </p:nvSpPr>
          <p:spPr bwMode="auto">
            <a:xfrm>
              <a:off x="5093"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7</a:t>
              </a:r>
            </a:p>
          </p:txBody>
        </p:sp>
        <p:sp>
          <p:nvSpPr>
            <p:cNvPr id="54402" name="Rectangle 70"/>
            <p:cNvSpPr>
              <a:spLocks noChangeArrowheads="1"/>
            </p:cNvSpPr>
            <p:nvPr/>
          </p:nvSpPr>
          <p:spPr bwMode="auto">
            <a:xfrm>
              <a:off x="5334"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8</a:t>
              </a:r>
            </a:p>
          </p:txBody>
        </p:sp>
        <p:sp>
          <p:nvSpPr>
            <p:cNvPr id="54403" name="Text Box 71"/>
            <p:cNvSpPr txBox="1">
              <a:spLocks noChangeArrowheads="1"/>
            </p:cNvSpPr>
            <p:nvPr/>
          </p:nvSpPr>
          <p:spPr bwMode="auto">
            <a:xfrm>
              <a:off x="3018" y="2993"/>
              <a:ext cx="523" cy="212"/>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Scheduled receipts</a:t>
              </a:r>
            </a:p>
          </p:txBody>
        </p:sp>
        <p:sp>
          <p:nvSpPr>
            <p:cNvPr id="54404" name="Text Box 72"/>
            <p:cNvSpPr txBox="1">
              <a:spLocks noChangeArrowheads="1"/>
            </p:cNvSpPr>
            <p:nvPr/>
          </p:nvSpPr>
          <p:spPr bwMode="auto">
            <a:xfrm>
              <a:off x="3018" y="3220"/>
              <a:ext cx="432" cy="289"/>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Projected on-hand inventory</a:t>
              </a:r>
            </a:p>
          </p:txBody>
        </p:sp>
        <p:sp>
          <p:nvSpPr>
            <p:cNvPr id="54405" name="Text Box 73"/>
            <p:cNvSpPr txBox="1">
              <a:spLocks noChangeArrowheads="1"/>
            </p:cNvSpPr>
            <p:nvPr/>
          </p:nvSpPr>
          <p:spPr bwMode="auto">
            <a:xfrm>
              <a:off x="3018" y="3516"/>
              <a:ext cx="516" cy="212"/>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Planned receipts</a:t>
              </a:r>
            </a:p>
          </p:txBody>
        </p:sp>
        <p:sp>
          <p:nvSpPr>
            <p:cNvPr id="54406" name="Text Box 74"/>
            <p:cNvSpPr txBox="1">
              <a:spLocks noChangeArrowheads="1"/>
            </p:cNvSpPr>
            <p:nvPr/>
          </p:nvSpPr>
          <p:spPr bwMode="auto">
            <a:xfrm>
              <a:off x="3018" y="3730"/>
              <a:ext cx="491" cy="289"/>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Planned order releases</a:t>
              </a:r>
            </a:p>
          </p:txBody>
        </p:sp>
        <p:sp>
          <p:nvSpPr>
            <p:cNvPr id="54407" name="Text Box 75"/>
            <p:cNvSpPr txBox="1">
              <a:spLocks noChangeArrowheads="1"/>
            </p:cNvSpPr>
            <p:nvPr/>
          </p:nvSpPr>
          <p:spPr bwMode="auto">
            <a:xfrm>
              <a:off x="3383" y="3292"/>
              <a:ext cx="152" cy="135"/>
            </a:xfrm>
            <a:prstGeom prst="rect">
              <a:avLst/>
            </a:prstGeom>
            <a:solidFill>
              <a:schemeClr val="bg1"/>
            </a:solid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4408" name="Text Box 76"/>
            <p:cNvSpPr txBox="1">
              <a:spLocks noChangeArrowheads="1"/>
            </p:cNvSpPr>
            <p:nvPr/>
          </p:nvSpPr>
          <p:spPr bwMode="auto">
            <a:xfrm>
              <a:off x="4443" y="2414"/>
              <a:ext cx="28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Week</a:t>
              </a:r>
            </a:p>
          </p:txBody>
        </p:sp>
        <p:sp>
          <p:nvSpPr>
            <p:cNvPr id="54409" name="Rectangle 77"/>
            <p:cNvSpPr>
              <a:spLocks noChangeArrowheads="1"/>
            </p:cNvSpPr>
            <p:nvPr/>
          </p:nvSpPr>
          <p:spPr bwMode="auto">
            <a:xfrm>
              <a:off x="3014" y="2170"/>
              <a:ext cx="2514" cy="1832"/>
            </a:xfrm>
            <a:prstGeom prst="rect">
              <a:avLst/>
            </a:prstGeom>
            <a:noFill/>
            <a:ln w="25400">
              <a:solidFill>
                <a:srgbClr val="000000"/>
              </a:solidFill>
              <a:miter lim="800000"/>
              <a:headEnd/>
              <a:tailEnd/>
            </a:ln>
          </p:spPr>
          <p:txBody>
            <a:bodyPr wrap="none" anchor="ctr"/>
            <a:lstStyle/>
            <a:p>
              <a:endParaRPr lang="en-NZ"/>
            </a:p>
          </p:txBody>
        </p:sp>
        <p:sp>
          <p:nvSpPr>
            <p:cNvPr id="504910" name="Rectangle 78"/>
            <p:cNvSpPr>
              <a:spLocks noChangeArrowheads="1"/>
            </p:cNvSpPr>
            <p:nvPr/>
          </p:nvSpPr>
          <p:spPr bwMode="auto">
            <a:xfrm>
              <a:off x="4361" y="3038"/>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04911" name="Rectangle 79"/>
            <p:cNvSpPr>
              <a:spLocks noChangeArrowheads="1"/>
            </p:cNvSpPr>
            <p:nvPr/>
          </p:nvSpPr>
          <p:spPr bwMode="auto">
            <a:xfrm>
              <a:off x="4849" y="3038"/>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04912" name="Rectangle 80"/>
            <p:cNvSpPr>
              <a:spLocks noChangeArrowheads="1"/>
            </p:cNvSpPr>
            <p:nvPr/>
          </p:nvSpPr>
          <p:spPr bwMode="auto">
            <a:xfrm>
              <a:off x="5093" y="3038"/>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4413" name="Text Box 81"/>
            <p:cNvSpPr txBox="1">
              <a:spLocks noChangeArrowheads="1"/>
            </p:cNvSpPr>
            <p:nvPr/>
          </p:nvSpPr>
          <p:spPr bwMode="auto">
            <a:xfrm>
              <a:off x="3868" y="3036"/>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4414" name="Text Box 82"/>
            <p:cNvSpPr txBox="1">
              <a:spLocks noChangeArrowheads="1"/>
            </p:cNvSpPr>
            <p:nvPr/>
          </p:nvSpPr>
          <p:spPr bwMode="auto">
            <a:xfrm>
              <a:off x="4606" y="3036"/>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4415" name="Text Box 83"/>
            <p:cNvSpPr txBox="1">
              <a:spLocks noChangeArrowheads="1"/>
            </p:cNvSpPr>
            <p:nvPr/>
          </p:nvSpPr>
          <p:spPr bwMode="auto">
            <a:xfrm>
              <a:off x="4116" y="3036"/>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4416" name="Text Box 84"/>
            <p:cNvSpPr txBox="1">
              <a:spLocks noChangeArrowheads="1"/>
            </p:cNvSpPr>
            <p:nvPr/>
          </p:nvSpPr>
          <p:spPr bwMode="auto">
            <a:xfrm>
              <a:off x="5333" y="3036"/>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grpSp>
      <p:sp>
        <p:nvSpPr>
          <p:cNvPr id="504917" name="Rectangle 85"/>
          <p:cNvSpPr>
            <a:spLocks noGrp="1" noChangeArrowheads="1"/>
          </p:cNvSpPr>
          <p:nvPr>
            <p:ph type="title"/>
          </p:nvPr>
        </p:nvSpPr>
        <p:spPr/>
        <p:txBody>
          <a:bodyPr/>
          <a:lstStyle/>
          <a:p>
            <a:pPr eaLnBrk="1" hangingPunct="1">
              <a:defRPr/>
            </a:pPr>
            <a:r>
              <a:rPr lang="en-US" sz="3200" dirty="0"/>
              <a:t>MRP Explosion</a:t>
            </a:r>
          </a:p>
        </p:txBody>
      </p:sp>
      <p:grpSp>
        <p:nvGrpSpPr>
          <p:cNvPr id="54277" name="Group 86"/>
          <p:cNvGrpSpPr>
            <a:grpSpLocks/>
          </p:cNvGrpSpPr>
          <p:nvPr/>
        </p:nvGrpSpPr>
        <p:grpSpPr bwMode="auto">
          <a:xfrm>
            <a:off x="2606675" y="755650"/>
            <a:ext cx="4003675" cy="2146300"/>
            <a:chOff x="1642" y="476"/>
            <a:chExt cx="2522" cy="1352"/>
          </a:xfrm>
        </p:grpSpPr>
        <p:sp>
          <p:nvSpPr>
            <p:cNvPr id="54292" name="Freeform 87"/>
            <p:cNvSpPr>
              <a:spLocks/>
            </p:cNvSpPr>
            <p:nvPr/>
          </p:nvSpPr>
          <p:spPr bwMode="auto">
            <a:xfrm>
              <a:off x="1642" y="486"/>
              <a:ext cx="2518" cy="887"/>
            </a:xfrm>
            <a:custGeom>
              <a:avLst/>
              <a:gdLst>
                <a:gd name="T0" fmla="*/ 0 w 2518"/>
                <a:gd name="T1" fmla="*/ 787 h 887"/>
                <a:gd name="T2" fmla="*/ 0 w 2518"/>
                <a:gd name="T3" fmla="*/ 0 h 887"/>
                <a:gd name="T4" fmla="*/ 2518 w 2518"/>
                <a:gd name="T5" fmla="*/ 0 h 887"/>
                <a:gd name="T6" fmla="*/ 2518 w 2518"/>
                <a:gd name="T7" fmla="*/ 784 h 887"/>
                <a:gd name="T8" fmla="*/ 2355 w 2518"/>
                <a:gd name="T9" fmla="*/ 887 h 887"/>
                <a:gd name="T10" fmla="*/ 2147 w 2518"/>
                <a:gd name="T11" fmla="*/ 794 h 887"/>
                <a:gd name="T12" fmla="*/ 1962 w 2518"/>
                <a:gd name="T13" fmla="*/ 845 h 887"/>
                <a:gd name="T14" fmla="*/ 1792 w 2518"/>
                <a:gd name="T15" fmla="*/ 781 h 887"/>
                <a:gd name="T16" fmla="*/ 1613 w 2518"/>
                <a:gd name="T17" fmla="*/ 829 h 887"/>
                <a:gd name="T18" fmla="*/ 1440 w 2518"/>
                <a:gd name="T19" fmla="*/ 755 h 887"/>
                <a:gd name="T20" fmla="*/ 1206 w 2518"/>
                <a:gd name="T21" fmla="*/ 842 h 887"/>
                <a:gd name="T22" fmla="*/ 970 w 2518"/>
                <a:gd name="T23" fmla="*/ 762 h 887"/>
                <a:gd name="T24" fmla="*/ 781 w 2518"/>
                <a:gd name="T25" fmla="*/ 819 h 887"/>
                <a:gd name="T26" fmla="*/ 566 w 2518"/>
                <a:gd name="T27" fmla="*/ 743 h 887"/>
                <a:gd name="T28" fmla="*/ 384 w 2518"/>
                <a:gd name="T29" fmla="*/ 797 h 887"/>
                <a:gd name="T30" fmla="*/ 189 w 2518"/>
                <a:gd name="T31" fmla="*/ 749 h 887"/>
                <a:gd name="T32" fmla="*/ 0 w 2518"/>
                <a:gd name="T33" fmla="*/ 787 h 8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18"/>
                <a:gd name="T52" fmla="*/ 0 h 887"/>
                <a:gd name="T53" fmla="*/ 2518 w 2518"/>
                <a:gd name="T54" fmla="*/ 887 h 8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18" h="887">
                  <a:moveTo>
                    <a:pt x="0" y="787"/>
                  </a:moveTo>
                  <a:lnTo>
                    <a:pt x="0" y="0"/>
                  </a:lnTo>
                  <a:lnTo>
                    <a:pt x="2518" y="0"/>
                  </a:lnTo>
                  <a:lnTo>
                    <a:pt x="2518" y="784"/>
                  </a:lnTo>
                  <a:lnTo>
                    <a:pt x="2355" y="887"/>
                  </a:lnTo>
                  <a:lnTo>
                    <a:pt x="2147" y="794"/>
                  </a:lnTo>
                  <a:lnTo>
                    <a:pt x="1962" y="845"/>
                  </a:lnTo>
                  <a:lnTo>
                    <a:pt x="1792" y="781"/>
                  </a:lnTo>
                  <a:lnTo>
                    <a:pt x="1613" y="829"/>
                  </a:lnTo>
                  <a:lnTo>
                    <a:pt x="1440" y="755"/>
                  </a:lnTo>
                  <a:lnTo>
                    <a:pt x="1206" y="842"/>
                  </a:lnTo>
                  <a:lnTo>
                    <a:pt x="970" y="762"/>
                  </a:lnTo>
                  <a:lnTo>
                    <a:pt x="781" y="819"/>
                  </a:lnTo>
                  <a:lnTo>
                    <a:pt x="566" y="743"/>
                  </a:lnTo>
                  <a:lnTo>
                    <a:pt x="384" y="797"/>
                  </a:lnTo>
                  <a:lnTo>
                    <a:pt x="189" y="749"/>
                  </a:lnTo>
                  <a:lnTo>
                    <a:pt x="0" y="787"/>
                  </a:lnTo>
                  <a:close/>
                </a:path>
              </a:pathLst>
            </a:custGeom>
            <a:solidFill>
              <a:srgbClr val="E1C687"/>
            </a:solidFill>
            <a:ln w="12700">
              <a:noFill/>
              <a:round/>
              <a:headEnd/>
              <a:tailEnd/>
            </a:ln>
          </p:spPr>
          <p:txBody>
            <a:bodyPr wrap="none" anchor="ctr"/>
            <a:lstStyle/>
            <a:p>
              <a:endParaRPr lang="en-NZ"/>
            </a:p>
          </p:txBody>
        </p:sp>
        <p:sp>
          <p:nvSpPr>
            <p:cNvPr id="54293" name="Freeform 88"/>
            <p:cNvSpPr>
              <a:spLocks/>
            </p:cNvSpPr>
            <p:nvPr/>
          </p:nvSpPr>
          <p:spPr bwMode="auto">
            <a:xfrm>
              <a:off x="2208" y="1014"/>
              <a:ext cx="1949" cy="359"/>
            </a:xfrm>
            <a:custGeom>
              <a:avLst/>
              <a:gdLst>
                <a:gd name="T0" fmla="*/ 0 w 1949"/>
                <a:gd name="T1" fmla="*/ 215 h 359"/>
                <a:gd name="T2" fmla="*/ 0 w 1949"/>
                <a:gd name="T3" fmla="*/ 0 h 359"/>
                <a:gd name="T4" fmla="*/ 1949 w 1949"/>
                <a:gd name="T5" fmla="*/ 0 h 359"/>
                <a:gd name="T6" fmla="*/ 1949 w 1949"/>
                <a:gd name="T7" fmla="*/ 256 h 359"/>
                <a:gd name="T8" fmla="*/ 1792 w 1949"/>
                <a:gd name="T9" fmla="*/ 359 h 359"/>
                <a:gd name="T10" fmla="*/ 1574 w 1949"/>
                <a:gd name="T11" fmla="*/ 263 h 359"/>
                <a:gd name="T12" fmla="*/ 1395 w 1949"/>
                <a:gd name="T13" fmla="*/ 314 h 359"/>
                <a:gd name="T14" fmla="*/ 1226 w 1949"/>
                <a:gd name="T15" fmla="*/ 253 h 359"/>
                <a:gd name="T16" fmla="*/ 1050 w 1949"/>
                <a:gd name="T17" fmla="*/ 304 h 359"/>
                <a:gd name="T18" fmla="*/ 874 w 1949"/>
                <a:gd name="T19" fmla="*/ 224 h 359"/>
                <a:gd name="T20" fmla="*/ 640 w 1949"/>
                <a:gd name="T21" fmla="*/ 314 h 359"/>
                <a:gd name="T22" fmla="*/ 403 w 1949"/>
                <a:gd name="T23" fmla="*/ 228 h 359"/>
                <a:gd name="T24" fmla="*/ 218 w 1949"/>
                <a:gd name="T25" fmla="*/ 288 h 359"/>
                <a:gd name="T26" fmla="*/ 0 w 1949"/>
                <a:gd name="T27" fmla="*/ 215 h 3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49"/>
                <a:gd name="T43" fmla="*/ 0 h 359"/>
                <a:gd name="T44" fmla="*/ 1949 w 1949"/>
                <a:gd name="T45" fmla="*/ 359 h 3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49" h="359">
                  <a:moveTo>
                    <a:pt x="0" y="215"/>
                  </a:moveTo>
                  <a:lnTo>
                    <a:pt x="0" y="0"/>
                  </a:lnTo>
                  <a:lnTo>
                    <a:pt x="1949" y="0"/>
                  </a:lnTo>
                  <a:lnTo>
                    <a:pt x="1949" y="256"/>
                  </a:lnTo>
                  <a:lnTo>
                    <a:pt x="1792" y="359"/>
                  </a:lnTo>
                  <a:lnTo>
                    <a:pt x="1574" y="263"/>
                  </a:lnTo>
                  <a:lnTo>
                    <a:pt x="1395" y="314"/>
                  </a:lnTo>
                  <a:lnTo>
                    <a:pt x="1226" y="253"/>
                  </a:lnTo>
                  <a:lnTo>
                    <a:pt x="1050" y="304"/>
                  </a:lnTo>
                  <a:lnTo>
                    <a:pt x="874" y="224"/>
                  </a:lnTo>
                  <a:lnTo>
                    <a:pt x="640" y="314"/>
                  </a:lnTo>
                  <a:lnTo>
                    <a:pt x="403" y="228"/>
                  </a:lnTo>
                  <a:lnTo>
                    <a:pt x="218" y="288"/>
                  </a:lnTo>
                  <a:lnTo>
                    <a:pt x="0" y="215"/>
                  </a:lnTo>
                  <a:close/>
                </a:path>
              </a:pathLst>
            </a:custGeom>
            <a:solidFill>
              <a:schemeClr val="accent2"/>
            </a:solidFill>
            <a:ln w="12700">
              <a:noFill/>
              <a:round/>
              <a:headEnd/>
              <a:tailEnd/>
            </a:ln>
          </p:spPr>
          <p:txBody>
            <a:bodyPr wrap="none" anchor="ctr"/>
            <a:lstStyle/>
            <a:p>
              <a:endParaRPr lang="en-NZ"/>
            </a:p>
          </p:txBody>
        </p:sp>
        <p:sp>
          <p:nvSpPr>
            <p:cNvPr id="54294" name="Freeform 89"/>
            <p:cNvSpPr>
              <a:spLocks/>
            </p:cNvSpPr>
            <p:nvPr/>
          </p:nvSpPr>
          <p:spPr bwMode="auto">
            <a:xfrm>
              <a:off x="1645" y="1270"/>
              <a:ext cx="567" cy="541"/>
            </a:xfrm>
            <a:custGeom>
              <a:avLst/>
              <a:gdLst>
                <a:gd name="T0" fmla="*/ 0 w 567"/>
                <a:gd name="T1" fmla="*/ 42 h 541"/>
                <a:gd name="T2" fmla="*/ 0 w 567"/>
                <a:gd name="T3" fmla="*/ 541 h 541"/>
                <a:gd name="T4" fmla="*/ 567 w 567"/>
                <a:gd name="T5" fmla="*/ 541 h 541"/>
                <a:gd name="T6" fmla="*/ 567 w 567"/>
                <a:gd name="T7" fmla="*/ 0 h 541"/>
                <a:gd name="T8" fmla="*/ 378 w 567"/>
                <a:gd name="T9" fmla="*/ 51 h 541"/>
                <a:gd name="T10" fmla="*/ 189 w 567"/>
                <a:gd name="T11" fmla="*/ 3 h 541"/>
                <a:gd name="T12" fmla="*/ 0 w 567"/>
                <a:gd name="T13" fmla="*/ 42 h 541"/>
                <a:gd name="T14" fmla="*/ 0 60000 65536"/>
                <a:gd name="T15" fmla="*/ 0 60000 65536"/>
                <a:gd name="T16" fmla="*/ 0 60000 65536"/>
                <a:gd name="T17" fmla="*/ 0 60000 65536"/>
                <a:gd name="T18" fmla="*/ 0 60000 65536"/>
                <a:gd name="T19" fmla="*/ 0 60000 65536"/>
                <a:gd name="T20" fmla="*/ 0 60000 65536"/>
                <a:gd name="T21" fmla="*/ 0 w 567"/>
                <a:gd name="T22" fmla="*/ 0 h 541"/>
                <a:gd name="T23" fmla="*/ 567 w 567"/>
                <a:gd name="T24" fmla="*/ 541 h 5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 h="541">
                  <a:moveTo>
                    <a:pt x="0" y="42"/>
                  </a:moveTo>
                  <a:lnTo>
                    <a:pt x="0" y="541"/>
                  </a:lnTo>
                  <a:lnTo>
                    <a:pt x="567" y="541"/>
                  </a:lnTo>
                  <a:lnTo>
                    <a:pt x="567" y="0"/>
                  </a:lnTo>
                  <a:lnTo>
                    <a:pt x="378" y="51"/>
                  </a:lnTo>
                  <a:lnTo>
                    <a:pt x="189" y="3"/>
                  </a:lnTo>
                  <a:lnTo>
                    <a:pt x="0" y="42"/>
                  </a:lnTo>
                  <a:close/>
                </a:path>
              </a:pathLst>
            </a:custGeom>
            <a:solidFill>
              <a:srgbClr val="E1C687"/>
            </a:solidFill>
            <a:ln w="12700">
              <a:noFill/>
              <a:round/>
              <a:headEnd/>
              <a:tailEnd/>
            </a:ln>
          </p:spPr>
          <p:txBody>
            <a:bodyPr wrap="none" anchor="ctr"/>
            <a:lstStyle/>
            <a:p>
              <a:endParaRPr lang="en-NZ"/>
            </a:p>
          </p:txBody>
        </p:sp>
        <p:sp>
          <p:nvSpPr>
            <p:cNvPr id="54295" name="Freeform 90"/>
            <p:cNvSpPr>
              <a:spLocks/>
            </p:cNvSpPr>
            <p:nvPr/>
          </p:nvSpPr>
          <p:spPr bwMode="auto">
            <a:xfrm>
              <a:off x="2205" y="1264"/>
              <a:ext cx="1959" cy="547"/>
            </a:xfrm>
            <a:custGeom>
              <a:avLst/>
              <a:gdLst>
                <a:gd name="T0" fmla="*/ 0 w 1959"/>
                <a:gd name="T1" fmla="*/ 6 h 547"/>
                <a:gd name="T2" fmla="*/ 0 w 1959"/>
                <a:gd name="T3" fmla="*/ 547 h 547"/>
                <a:gd name="T4" fmla="*/ 1959 w 1959"/>
                <a:gd name="T5" fmla="*/ 547 h 547"/>
                <a:gd name="T6" fmla="*/ 1959 w 1959"/>
                <a:gd name="T7" fmla="*/ 45 h 547"/>
                <a:gd name="T8" fmla="*/ 1792 w 1959"/>
                <a:gd name="T9" fmla="*/ 144 h 547"/>
                <a:gd name="T10" fmla="*/ 1584 w 1959"/>
                <a:gd name="T11" fmla="*/ 48 h 547"/>
                <a:gd name="T12" fmla="*/ 1399 w 1959"/>
                <a:gd name="T13" fmla="*/ 105 h 547"/>
                <a:gd name="T14" fmla="*/ 1232 w 1959"/>
                <a:gd name="T15" fmla="*/ 41 h 547"/>
                <a:gd name="T16" fmla="*/ 1059 w 1959"/>
                <a:gd name="T17" fmla="*/ 93 h 547"/>
                <a:gd name="T18" fmla="*/ 883 w 1959"/>
                <a:gd name="T19" fmla="*/ 13 h 547"/>
                <a:gd name="T20" fmla="*/ 643 w 1959"/>
                <a:gd name="T21" fmla="*/ 102 h 547"/>
                <a:gd name="T22" fmla="*/ 407 w 1959"/>
                <a:gd name="T23" fmla="*/ 16 h 547"/>
                <a:gd name="T24" fmla="*/ 215 w 1959"/>
                <a:gd name="T25" fmla="*/ 80 h 547"/>
                <a:gd name="T26" fmla="*/ 23 w 1959"/>
                <a:gd name="T27" fmla="*/ 0 h 547"/>
                <a:gd name="T28" fmla="*/ 0 w 1959"/>
                <a:gd name="T29" fmla="*/ 6 h 5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59"/>
                <a:gd name="T46" fmla="*/ 0 h 547"/>
                <a:gd name="T47" fmla="*/ 1959 w 1959"/>
                <a:gd name="T48" fmla="*/ 547 h 5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59" h="547">
                  <a:moveTo>
                    <a:pt x="0" y="6"/>
                  </a:moveTo>
                  <a:lnTo>
                    <a:pt x="0" y="547"/>
                  </a:lnTo>
                  <a:lnTo>
                    <a:pt x="1959" y="547"/>
                  </a:lnTo>
                  <a:lnTo>
                    <a:pt x="1959" y="45"/>
                  </a:lnTo>
                  <a:lnTo>
                    <a:pt x="1792" y="144"/>
                  </a:lnTo>
                  <a:lnTo>
                    <a:pt x="1584" y="48"/>
                  </a:lnTo>
                  <a:lnTo>
                    <a:pt x="1399" y="105"/>
                  </a:lnTo>
                  <a:lnTo>
                    <a:pt x="1232" y="41"/>
                  </a:lnTo>
                  <a:lnTo>
                    <a:pt x="1059" y="93"/>
                  </a:lnTo>
                  <a:lnTo>
                    <a:pt x="883" y="13"/>
                  </a:lnTo>
                  <a:lnTo>
                    <a:pt x="643" y="102"/>
                  </a:lnTo>
                  <a:lnTo>
                    <a:pt x="407" y="16"/>
                  </a:lnTo>
                  <a:lnTo>
                    <a:pt x="215" y="80"/>
                  </a:lnTo>
                  <a:lnTo>
                    <a:pt x="23" y="0"/>
                  </a:lnTo>
                  <a:lnTo>
                    <a:pt x="0" y="6"/>
                  </a:lnTo>
                  <a:close/>
                </a:path>
              </a:pathLst>
            </a:custGeom>
            <a:solidFill>
              <a:schemeClr val="accent2"/>
            </a:solidFill>
            <a:ln w="12700">
              <a:noFill/>
              <a:round/>
              <a:headEnd/>
              <a:tailEnd/>
            </a:ln>
          </p:spPr>
          <p:txBody>
            <a:bodyPr wrap="none" anchor="ctr"/>
            <a:lstStyle/>
            <a:p>
              <a:endParaRPr lang="en-NZ"/>
            </a:p>
          </p:txBody>
        </p:sp>
        <p:sp>
          <p:nvSpPr>
            <p:cNvPr id="54296" name="Line 91"/>
            <p:cNvSpPr>
              <a:spLocks noChangeShapeType="1"/>
            </p:cNvSpPr>
            <p:nvPr/>
          </p:nvSpPr>
          <p:spPr bwMode="auto">
            <a:xfrm>
              <a:off x="3675" y="861"/>
              <a:ext cx="0" cy="938"/>
            </a:xfrm>
            <a:prstGeom prst="line">
              <a:avLst/>
            </a:prstGeom>
            <a:noFill/>
            <a:ln w="25400">
              <a:solidFill>
                <a:srgbClr val="000000"/>
              </a:solidFill>
              <a:round/>
              <a:headEnd/>
              <a:tailEnd/>
            </a:ln>
          </p:spPr>
          <p:txBody>
            <a:bodyPr wrap="none" anchor="ctr"/>
            <a:lstStyle/>
            <a:p>
              <a:endParaRPr lang="en-US"/>
            </a:p>
          </p:txBody>
        </p:sp>
        <p:sp>
          <p:nvSpPr>
            <p:cNvPr id="54297" name="Line 92"/>
            <p:cNvSpPr>
              <a:spLocks noChangeShapeType="1"/>
            </p:cNvSpPr>
            <p:nvPr/>
          </p:nvSpPr>
          <p:spPr bwMode="auto">
            <a:xfrm>
              <a:off x="2943" y="860"/>
              <a:ext cx="0" cy="938"/>
            </a:xfrm>
            <a:prstGeom prst="line">
              <a:avLst/>
            </a:prstGeom>
            <a:noFill/>
            <a:ln w="25400">
              <a:solidFill>
                <a:srgbClr val="000000"/>
              </a:solidFill>
              <a:round/>
              <a:headEnd/>
              <a:tailEnd/>
            </a:ln>
          </p:spPr>
          <p:txBody>
            <a:bodyPr wrap="none" anchor="ctr"/>
            <a:lstStyle/>
            <a:p>
              <a:endParaRPr lang="en-US"/>
            </a:p>
          </p:txBody>
        </p:sp>
        <p:sp>
          <p:nvSpPr>
            <p:cNvPr id="54298" name="Line 93"/>
            <p:cNvSpPr>
              <a:spLocks noChangeShapeType="1"/>
            </p:cNvSpPr>
            <p:nvPr/>
          </p:nvSpPr>
          <p:spPr bwMode="auto">
            <a:xfrm>
              <a:off x="3919" y="865"/>
              <a:ext cx="0" cy="934"/>
            </a:xfrm>
            <a:prstGeom prst="line">
              <a:avLst/>
            </a:prstGeom>
            <a:noFill/>
            <a:ln w="25400">
              <a:solidFill>
                <a:srgbClr val="000000"/>
              </a:solidFill>
              <a:round/>
              <a:headEnd/>
              <a:tailEnd/>
            </a:ln>
          </p:spPr>
          <p:txBody>
            <a:bodyPr wrap="none" anchor="ctr"/>
            <a:lstStyle/>
            <a:p>
              <a:endParaRPr lang="en-US"/>
            </a:p>
          </p:txBody>
        </p:sp>
        <p:sp>
          <p:nvSpPr>
            <p:cNvPr id="54299" name="Line 94"/>
            <p:cNvSpPr>
              <a:spLocks noChangeShapeType="1"/>
            </p:cNvSpPr>
            <p:nvPr/>
          </p:nvSpPr>
          <p:spPr bwMode="auto">
            <a:xfrm>
              <a:off x="1646" y="1555"/>
              <a:ext cx="2509" cy="0"/>
            </a:xfrm>
            <a:prstGeom prst="line">
              <a:avLst/>
            </a:prstGeom>
            <a:noFill/>
            <a:ln w="25400">
              <a:solidFill>
                <a:srgbClr val="000000"/>
              </a:solidFill>
              <a:round/>
              <a:headEnd/>
              <a:tailEnd/>
            </a:ln>
          </p:spPr>
          <p:txBody>
            <a:bodyPr wrap="none" anchor="ctr"/>
            <a:lstStyle/>
            <a:p>
              <a:endParaRPr lang="en-US"/>
            </a:p>
          </p:txBody>
        </p:sp>
        <p:sp>
          <p:nvSpPr>
            <p:cNvPr id="54300" name="Line 95"/>
            <p:cNvSpPr>
              <a:spLocks noChangeShapeType="1"/>
            </p:cNvSpPr>
            <p:nvPr/>
          </p:nvSpPr>
          <p:spPr bwMode="auto">
            <a:xfrm>
              <a:off x="1649" y="1014"/>
              <a:ext cx="2510" cy="0"/>
            </a:xfrm>
            <a:prstGeom prst="line">
              <a:avLst/>
            </a:prstGeom>
            <a:noFill/>
            <a:ln w="25400">
              <a:solidFill>
                <a:srgbClr val="000000"/>
              </a:solidFill>
              <a:round/>
              <a:headEnd/>
              <a:tailEnd/>
            </a:ln>
          </p:spPr>
          <p:txBody>
            <a:bodyPr wrap="none" anchor="ctr"/>
            <a:lstStyle/>
            <a:p>
              <a:endParaRPr lang="en-US"/>
            </a:p>
          </p:txBody>
        </p:sp>
        <p:sp>
          <p:nvSpPr>
            <p:cNvPr id="54301" name="Line 96"/>
            <p:cNvSpPr>
              <a:spLocks noChangeShapeType="1"/>
            </p:cNvSpPr>
            <p:nvPr/>
          </p:nvSpPr>
          <p:spPr bwMode="auto">
            <a:xfrm>
              <a:off x="2212" y="857"/>
              <a:ext cx="1946" cy="0"/>
            </a:xfrm>
            <a:prstGeom prst="line">
              <a:avLst/>
            </a:prstGeom>
            <a:noFill/>
            <a:ln w="25400">
              <a:solidFill>
                <a:srgbClr val="000000"/>
              </a:solidFill>
              <a:round/>
              <a:headEnd/>
              <a:tailEnd/>
            </a:ln>
          </p:spPr>
          <p:txBody>
            <a:bodyPr wrap="none" anchor="ctr"/>
            <a:lstStyle/>
            <a:p>
              <a:endParaRPr lang="en-US"/>
            </a:p>
          </p:txBody>
        </p:sp>
        <p:sp>
          <p:nvSpPr>
            <p:cNvPr id="54302" name="Freeform 97"/>
            <p:cNvSpPr>
              <a:spLocks/>
            </p:cNvSpPr>
            <p:nvPr/>
          </p:nvSpPr>
          <p:spPr bwMode="auto">
            <a:xfrm>
              <a:off x="2207" y="683"/>
              <a:ext cx="1957" cy="1121"/>
            </a:xfrm>
            <a:custGeom>
              <a:avLst/>
              <a:gdLst>
                <a:gd name="T0" fmla="*/ 0 w 3608"/>
                <a:gd name="T1" fmla="*/ 1121 h 2696"/>
                <a:gd name="T2" fmla="*/ 0 w 3608"/>
                <a:gd name="T3" fmla="*/ 0 h 2696"/>
                <a:gd name="T4" fmla="*/ 1956 w 3608"/>
                <a:gd name="T5" fmla="*/ 0 h 2696"/>
                <a:gd name="T6" fmla="*/ 0 60000 65536"/>
                <a:gd name="T7" fmla="*/ 0 60000 65536"/>
                <a:gd name="T8" fmla="*/ 0 60000 65536"/>
                <a:gd name="T9" fmla="*/ 0 w 3608"/>
                <a:gd name="T10" fmla="*/ 0 h 2696"/>
                <a:gd name="T11" fmla="*/ 3608 w 3608"/>
                <a:gd name="T12" fmla="*/ 2696 h 2696"/>
              </a:gdLst>
              <a:ahLst/>
              <a:cxnLst>
                <a:cxn ang="T6">
                  <a:pos x="T0" y="T1"/>
                </a:cxn>
                <a:cxn ang="T7">
                  <a:pos x="T2" y="T3"/>
                </a:cxn>
                <a:cxn ang="T8">
                  <a:pos x="T4" y="T5"/>
                </a:cxn>
              </a:cxnLst>
              <a:rect l="T9" t="T10" r="T11" b="T12"/>
              <a:pathLst>
                <a:path w="3608" h="2696">
                  <a:moveTo>
                    <a:pt x="0" y="2695"/>
                  </a:moveTo>
                  <a:lnTo>
                    <a:pt x="0" y="0"/>
                  </a:lnTo>
                  <a:lnTo>
                    <a:pt x="3607" y="0"/>
                  </a:lnTo>
                </a:path>
              </a:pathLst>
            </a:custGeom>
            <a:noFill/>
            <a:ln w="25400" cap="rnd">
              <a:solidFill>
                <a:srgbClr val="000000"/>
              </a:solidFill>
              <a:round/>
              <a:headEnd/>
              <a:tailEnd/>
            </a:ln>
          </p:spPr>
          <p:txBody>
            <a:bodyPr/>
            <a:lstStyle/>
            <a:p>
              <a:endParaRPr lang="en-NZ"/>
            </a:p>
          </p:txBody>
        </p:sp>
        <p:sp>
          <p:nvSpPr>
            <p:cNvPr id="54303" name="Rectangle 98"/>
            <p:cNvSpPr>
              <a:spLocks noChangeArrowheads="1"/>
            </p:cNvSpPr>
            <p:nvPr/>
          </p:nvSpPr>
          <p:spPr bwMode="auto">
            <a:xfrm>
              <a:off x="1662" y="476"/>
              <a:ext cx="847" cy="518"/>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Item: Seat subassembly</a:t>
              </a:r>
            </a:p>
            <a:p>
              <a:pPr defTabSz="762000" eaLnBrk="0" hangingPunct="0"/>
              <a:r>
                <a:rPr lang="en-US" sz="800" b="1">
                  <a:solidFill>
                    <a:srgbClr val="000000"/>
                  </a:solidFill>
                </a:rPr>
                <a:t>Lot size: 230 units</a:t>
              </a:r>
            </a:p>
            <a:p>
              <a:pPr defTabSz="762000" eaLnBrk="0" hangingPunct="0"/>
              <a:endParaRPr lang="en-US" sz="800" b="1">
                <a:solidFill>
                  <a:srgbClr val="000000"/>
                </a:solidFill>
              </a:endParaRPr>
            </a:p>
            <a:p>
              <a:pPr defTabSz="762000" eaLnBrk="0" hangingPunct="0"/>
              <a:endParaRPr lang="en-US" sz="800" b="1">
                <a:solidFill>
                  <a:srgbClr val="000000"/>
                </a:solidFill>
              </a:endParaRPr>
            </a:p>
            <a:p>
              <a:pPr defTabSz="762000" eaLnBrk="0" hangingPunct="0"/>
              <a:r>
                <a:rPr lang="en-US" sz="800" b="1">
                  <a:solidFill>
                    <a:srgbClr val="000000"/>
                  </a:solidFill>
                </a:rPr>
                <a:t>Lead </a:t>
              </a:r>
            </a:p>
            <a:p>
              <a:pPr defTabSz="762000" eaLnBrk="0" hangingPunct="0"/>
              <a:r>
                <a:rPr lang="en-US" sz="800" b="1">
                  <a:solidFill>
                    <a:srgbClr val="000000"/>
                  </a:solidFill>
                </a:rPr>
                <a:t>time: 2 weeks</a:t>
              </a:r>
            </a:p>
          </p:txBody>
        </p:sp>
        <p:sp>
          <p:nvSpPr>
            <p:cNvPr id="54304" name="Rectangle 99"/>
            <p:cNvSpPr>
              <a:spLocks noChangeArrowheads="1"/>
            </p:cNvSpPr>
            <p:nvPr/>
          </p:nvSpPr>
          <p:spPr bwMode="auto">
            <a:xfrm>
              <a:off x="1649" y="1034"/>
              <a:ext cx="532" cy="210"/>
            </a:xfrm>
            <a:prstGeom prst="rect">
              <a:avLst/>
            </a:prstGeom>
            <a:noFill/>
            <a:ln w="12700">
              <a:noFill/>
              <a:miter lim="800000"/>
              <a:headEnd/>
              <a:tailEnd/>
            </a:ln>
          </p:spPr>
          <p:txBody>
            <a:bodyPr lIns="90487" tIns="44450" rIns="90487" bIns="44450">
              <a:spAutoFit/>
            </a:bodyPr>
            <a:lstStyle/>
            <a:p>
              <a:pPr defTabSz="762000" eaLnBrk="0" hangingPunct="0"/>
              <a:r>
                <a:rPr lang="en-US" sz="800" b="1">
                  <a:solidFill>
                    <a:srgbClr val="000000"/>
                  </a:solidFill>
                </a:rPr>
                <a:t>Gross requirements</a:t>
              </a:r>
            </a:p>
          </p:txBody>
        </p:sp>
        <p:sp>
          <p:nvSpPr>
            <p:cNvPr id="504932" name="Rectangle 100"/>
            <p:cNvSpPr>
              <a:spLocks noChangeArrowheads="1"/>
            </p:cNvSpPr>
            <p:nvPr/>
          </p:nvSpPr>
          <p:spPr bwMode="auto">
            <a:xfrm>
              <a:off x="2218" y="1076"/>
              <a:ext cx="222"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150</a:t>
              </a:r>
            </a:p>
          </p:txBody>
        </p:sp>
        <p:sp>
          <p:nvSpPr>
            <p:cNvPr id="54306" name="Rectangle 101"/>
            <p:cNvSpPr>
              <a:spLocks noChangeArrowheads="1"/>
            </p:cNvSpPr>
            <p:nvPr/>
          </p:nvSpPr>
          <p:spPr bwMode="auto">
            <a:xfrm>
              <a:off x="2257" y="883"/>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1</a:t>
              </a:r>
            </a:p>
          </p:txBody>
        </p:sp>
        <p:sp>
          <p:nvSpPr>
            <p:cNvPr id="54307" name="Rectangle 102"/>
            <p:cNvSpPr>
              <a:spLocks noChangeArrowheads="1"/>
            </p:cNvSpPr>
            <p:nvPr/>
          </p:nvSpPr>
          <p:spPr bwMode="auto">
            <a:xfrm>
              <a:off x="2502" y="883"/>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2</a:t>
              </a:r>
            </a:p>
          </p:txBody>
        </p:sp>
        <p:sp>
          <p:nvSpPr>
            <p:cNvPr id="54308" name="Rectangle 103"/>
            <p:cNvSpPr>
              <a:spLocks noChangeArrowheads="1"/>
            </p:cNvSpPr>
            <p:nvPr/>
          </p:nvSpPr>
          <p:spPr bwMode="auto">
            <a:xfrm>
              <a:off x="2748" y="883"/>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3</a:t>
              </a:r>
            </a:p>
          </p:txBody>
        </p:sp>
        <p:sp>
          <p:nvSpPr>
            <p:cNvPr id="504936" name="Rectangle 104"/>
            <p:cNvSpPr>
              <a:spLocks noChangeArrowheads="1"/>
            </p:cNvSpPr>
            <p:nvPr/>
          </p:nvSpPr>
          <p:spPr bwMode="auto">
            <a:xfrm>
              <a:off x="2956" y="1076"/>
              <a:ext cx="222"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120</a:t>
              </a:r>
            </a:p>
          </p:txBody>
        </p:sp>
        <p:sp>
          <p:nvSpPr>
            <p:cNvPr id="54310" name="Rectangle 105"/>
            <p:cNvSpPr>
              <a:spLocks noChangeArrowheads="1"/>
            </p:cNvSpPr>
            <p:nvPr/>
          </p:nvSpPr>
          <p:spPr bwMode="auto">
            <a:xfrm>
              <a:off x="2992" y="883"/>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4</a:t>
              </a:r>
            </a:p>
          </p:txBody>
        </p:sp>
        <p:sp>
          <p:nvSpPr>
            <p:cNvPr id="54311" name="Rectangle 106"/>
            <p:cNvSpPr>
              <a:spLocks noChangeArrowheads="1"/>
            </p:cNvSpPr>
            <p:nvPr/>
          </p:nvSpPr>
          <p:spPr bwMode="auto">
            <a:xfrm>
              <a:off x="3238" y="883"/>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5</a:t>
              </a:r>
            </a:p>
          </p:txBody>
        </p:sp>
        <p:sp>
          <p:nvSpPr>
            <p:cNvPr id="504939" name="Rectangle 107"/>
            <p:cNvSpPr>
              <a:spLocks noChangeArrowheads="1"/>
            </p:cNvSpPr>
            <p:nvPr/>
          </p:nvSpPr>
          <p:spPr bwMode="auto">
            <a:xfrm>
              <a:off x="3441" y="1076"/>
              <a:ext cx="222"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150</a:t>
              </a:r>
            </a:p>
          </p:txBody>
        </p:sp>
        <p:sp>
          <p:nvSpPr>
            <p:cNvPr id="54313" name="Rectangle 108"/>
            <p:cNvSpPr>
              <a:spLocks noChangeArrowheads="1"/>
            </p:cNvSpPr>
            <p:nvPr/>
          </p:nvSpPr>
          <p:spPr bwMode="auto">
            <a:xfrm>
              <a:off x="3480" y="883"/>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6</a:t>
              </a:r>
            </a:p>
          </p:txBody>
        </p:sp>
        <p:sp>
          <p:nvSpPr>
            <p:cNvPr id="504941" name="Rectangle 109"/>
            <p:cNvSpPr>
              <a:spLocks noChangeArrowheads="1"/>
            </p:cNvSpPr>
            <p:nvPr/>
          </p:nvSpPr>
          <p:spPr bwMode="auto">
            <a:xfrm>
              <a:off x="3685" y="1076"/>
              <a:ext cx="222"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120</a:t>
              </a:r>
            </a:p>
          </p:txBody>
        </p:sp>
        <p:sp>
          <p:nvSpPr>
            <p:cNvPr id="54315" name="Rectangle 110"/>
            <p:cNvSpPr>
              <a:spLocks noChangeArrowheads="1"/>
            </p:cNvSpPr>
            <p:nvPr/>
          </p:nvSpPr>
          <p:spPr bwMode="auto">
            <a:xfrm>
              <a:off x="3724" y="883"/>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7</a:t>
              </a:r>
            </a:p>
          </p:txBody>
        </p:sp>
        <p:sp>
          <p:nvSpPr>
            <p:cNvPr id="54316" name="Rectangle 111"/>
            <p:cNvSpPr>
              <a:spLocks noChangeArrowheads="1"/>
            </p:cNvSpPr>
            <p:nvPr/>
          </p:nvSpPr>
          <p:spPr bwMode="auto">
            <a:xfrm>
              <a:off x="3965" y="883"/>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8</a:t>
              </a:r>
            </a:p>
          </p:txBody>
        </p:sp>
        <p:sp>
          <p:nvSpPr>
            <p:cNvPr id="54317" name="Text Box 112"/>
            <p:cNvSpPr txBox="1">
              <a:spLocks noChangeArrowheads="1"/>
            </p:cNvSpPr>
            <p:nvPr/>
          </p:nvSpPr>
          <p:spPr bwMode="auto">
            <a:xfrm>
              <a:off x="1649" y="1325"/>
              <a:ext cx="516" cy="212"/>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Planned receipts</a:t>
              </a:r>
            </a:p>
          </p:txBody>
        </p:sp>
        <p:sp>
          <p:nvSpPr>
            <p:cNvPr id="54318" name="Text Box 113"/>
            <p:cNvSpPr txBox="1">
              <a:spLocks noChangeArrowheads="1"/>
            </p:cNvSpPr>
            <p:nvPr/>
          </p:nvSpPr>
          <p:spPr bwMode="auto">
            <a:xfrm>
              <a:off x="1649" y="1539"/>
              <a:ext cx="491" cy="289"/>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Planned order releases</a:t>
              </a:r>
            </a:p>
          </p:txBody>
        </p:sp>
        <p:sp>
          <p:nvSpPr>
            <p:cNvPr id="54319" name="Text Box 114"/>
            <p:cNvSpPr txBox="1">
              <a:spLocks noChangeArrowheads="1"/>
            </p:cNvSpPr>
            <p:nvPr/>
          </p:nvSpPr>
          <p:spPr bwMode="auto">
            <a:xfrm>
              <a:off x="3074" y="709"/>
              <a:ext cx="28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Week</a:t>
              </a:r>
            </a:p>
          </p:txBody>
        </p:sp>
        <p:sp>
          <p:nvSpPr>
            <p:cNvPr id="54320" name="Rectangle 115"/>
            <p:cNvSpPr>
              <a:spLocks noChangeArrowheads="1"/>
            </p:cNvSpPr>
            <p:nvPr/>
          </p:nvSpPr>
          <p:spPr bwMode="auto">
            <a:xfrm>
              <a:off x="1645" y="484"/>
              <a:ext cx="2514" cy="1327"/>
            </a:xfrm>
            <a:prstGeom prst="rect">
              <a:avLst/>
            </a:prstGeom>
            <a:noFill/>
            <a:ln w="25400">
              <a:solidFill>
                <a:srgbClr val="000000"/>
              </a:solidFill>
              <a:miter lim="800000"/>
              <a:headEnd/>
              <a:tailEnd/>
            </a:ln>
          </p:spPr>
          <p:txBody>
            <a:bodyPr wrap="none" anchor="ctr"/>
            <a:lstStyle/>
            <a:p>
              <a:endParaRPr lang="en-NZ"/>
            </a:p>
          </p:txBody>
        </p:sp>
        <p:sp>
          <p:nvSpPr>
            <p:cNvPr id="54321" name="Text Box 116"/>
            <p:cNvSpPr txBox="1">
              <a:spLocks noChangeArrowheads="1"/>
            </p:cNvSpPr>
            <p:nvPr/>
          </p:nvSpPr>
          <p:spPr bwMode="auto">
            <a:xfrm>
              <a:off x="2496" y="1074"/>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4322" name="Text Box 117"/>
            <p:cNvSpPr txBox="1">
              <a:spLocks noChangeArrowheads="1"/>
            </p:cNvSpPr>
            <p:nvPr/>
          </p:nvSpPr>
          <p:spPr bwMode="auto">
            <a:xfrm>
              <a:off x="3234" y="1074"/>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4323" name="Text Box 118"/>
            <p:cNvSpPr txBox="1">
              <a:spLocks noChangeArrowheads="1"/>
            </p:cNvSpPr>
            <p:nvPr/>
          </p:nvSpPr>
          <p:spPr bwMode="auto">
            <a:xfrm>
              <a:off x="2747" y="1074"/>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4324" name="Text Box 119"/>
            <p:cNvSpPr txBox="1">
              <a:spLocks noChangeArrowheads="1"/>
            </p:cNvSpPr>
            <p:nvPr/>
          </p:nvSpPr>
          <p:spPr bwMode="auto">
            <a:xfrm>
              <a:off x="3964" y="1074"/>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4325" name="Text Box 120"/>
            <p:cNvSpPr txBox="1">
              <a:spLocks noChangeArrowheads="1"/>
            </p:cNvSpPr>
            <p:nvPr/>
          </p:nvSpPr>
          <p:spPr bwMode="auto">
            <a:xfrm>
              <a:off x="3687" y="1361"/>
              <a:ext cx="22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230</a:t>
              </a:r>
            </a:p>
          </p:txBody>
        </p:sp>
        <p:sp>
          <p:nvSpPr>
            <p:cNvPr id="54326" name="Text Box 121"/>
            <p:cNvSpPr txBox="1">
              <a:spLocks noChangeArrowheads="1"/>
            </p:cNvSpPr>
            <p:nvPr/>
          </p:nvSpPr>
          <p:spPr bwMode="auto">
            <a:xfrm>
              <a:off x="3198" y="1616"/>
              <a:ext cx="224" cy="135"/>
            </a:xfrm>
            <a:prstGeom prst="rect">
              <a:avLst/>
            </a:prstGeom>
            <a:solidFill>
              <a:srgbClr val="FF7C80"/>
            </a:solidFill>
            <a:ln w="12700">
              <a:noFill/>
              <a:miter lim="800000"/>
              <a:headEnd/>
              <a:tailEnd/>
            </a:ln>
          </p:spPr>
          <p:txBody>
            <a:bodyPr wrap="none">
              <a:spAutoFit/>
            </a:bodyPr>
            <a:lstStyle/>
            <a:p>
              <a:pPr defTabSz="762000" eaLnBrk="0" hangingPunct="0"/>
              <a:r>
                <a:rPr lang="en-US" sz="800" b="1">
                  <a:solidFill>
                    <a:srgbClr val="000000"/>
                  </a:solidFill>
                </a:rPr>
                <a:t>230</a:t>
              </a:r>
            </a:p>
          </p:txBody>
        </p:sp>
        <p:sp>
          <p:nvSpPr>
            <p:cNvPr id="54327" name="Text Box 122"/>
            <p:cNvSpPr txBox="1">
              <a:spLocks noChangeArrowheads="1"/>
            </p:cNvSpPr>
            <p:nvPr/>
          </p:nvSpPr>
          <p:spPr bwMode="auto">
            <a:xfrm>
              <a:off x="2948" y="1361"/>
              <a:ext cx="22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230</a:t>
              </a:r>
            </a:p>
          </p:txBody>
        </p:sp>
        <p:sp>
          <p:nvSpPr>
            <p:cNvPr id="54328" name="Text Box 123"/>
            <p:cNvSpPr txBox="1">
              <a:spLocks noChangeArrowheads="1"/>
            </p:cNvSpPr>
            <p:nvPr/>
          </p:nvSpPr>
          <p:spPr bwMode="auto">
            <a:xfrm>
              <a:off x="2459" y="1616"/>
              <a:ext cx="224" cy="135"/>
            </a:xfrm>
            <a:prstGeom prst="rect">
              <a:avLst/>
            </a:prstGeom>
            <a:solidFill>
              <a:srgbClr val="FF7C80"/>
            </a:solidFill>
            <a:ln w="12700">
              <a:noFill/>
              <a:miter lim="800000"/>
              <a:headEnd/>
              <a:tailEnd/>
            </a:ln>
          </p:spPr>
          <p:txBody>
            <a:bodyPr wrap="none">
              <a:spAutoFit/>
            </a:bodyPr>
            <a:lstStyle/>
            <a:p>
              <a:pPr defTabSz="762000" eaLnBrk="0" hangingPunct="0"/>
              <a:r>
                <a:rPr lang="en-US" sz="800" b="1">
                  <a:solidFill>
                    <a:srgbClr val="000000"/>
                  </a:solidFill>
                </a:rPr>
                <a:t>230</a:t>
              </a:r>
            </a:p>
          </p:txBody>
        </p:sp>
        <p:sp>
          <p:nvSpPr>
            <p:cNvPr id="54329" name="Freeform 124"/>
            <p:cNvSpPr>
              <a:spLocks/>
            </p:cNvSpPr>
            <p:nvPr/>
          </p:nvSpPr>
          <p:spPr bwMode="auto">
            <a:xfrm>
              <a:off x="1655" y="1267"/>
              <a:ext cx="2505" cy="144"/>
            </a:xfrm>
            <a:custGeom>
              <a:avLst/>
              <a:gdLst>
                <a:gd name="T0" fmla="*/ 0 w 2505"/>
                <a:gd name="T1" fmla="*/ 45 h 144"/>
                <a:gd name="T2" fmla="*/ 179 w 2505"/>
                <a:gd name="T3" fmla="*/ 9 h 144"/>
                <a:gd name="T4" fmla="*/ 368 w 2505"/>
                <a:gd name="T5" fmla="*/ 54 h 144"/>
                <a:gd name="T6" fmla="*/ 569 w 2505"/>
                <a:gd name="T7" fmla="*/ 0 h 144"/>
                <a:gd name="T8" fmla="*/ 768 w 2505"/>
                <a:gd name="T9" fmla="*/ 77 h 144"/>
                <a:gd name="T10" fmla="*/ 957 w 2505"/>
                <a:gd name="T11" fmla="*/ 16 h 144"/>
                <a:gd name="T12" fmla="*/ 1197 w 2505"/>
                <a:gd name="T13" fmla="*/ 99 h 144"/>
                <a:gd name="T14" fmla="*/ 1427 w 2505"/>
                <a:gd name="T15" fmla="*/ 9 h 144"/>
                <a:gd name="T16" fmla="*/ 1603 w 2505"/>
                <a:gd name="T17" fmla="*/ 89 h 144"/>
                <a:gd name="T18" fmla="*/ 1782 w 2505"/>
                <a:gd name="T19" fmla="*/ 38 h 144"/>
                <a:gd name="T20" fmla="*/ 1949 w 2505"/>
                <a:gd name="T21" fmla="*/ 102 h 144"/>
                <a:gd name="T22" fmla="*/ 2134 w 2505"/>
                <a:gd name="T23" fmla="*/ 48 h 144"/>
                <a:gd name="T24" fmla="*/ 2342 w 2505"/>
                <a:gd name="T25" fmla="*/ 144 h 144"/>
                <a:gd name="T26" fmla="*/ 2505 w 2505"/>
                <a:gd name="T27" fmla="*/ 41 h 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05"/>
                <a:gd name="T43" fmla="*/ 0 h 144"/>
                <a:gd name="T44" fmla="*/ 2505 w 2505"/>
                <a:gd name="T45" fmla="*/ 144 h 1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05" h="144">
                  <a:moveTo>
                    <a:pt x="0" y="45"/>
                  </a:moveTo>
                  <a:lnTo>
                    <a:pt x="179" y="9"/>
                  </a:lnTo>
                  <a:lnTo>
                    <a:pt x="368" y="54"/>
                  </a:lnTo>
                  <a:lnTo>
                    <a:pt x="569" y="0"/>
                  </a:lnTo>
                  <a:lnTo>
                    <a:pt x="768" y="77"/>
                  </a:lnTo>
                  <a:lnTo>
                    <a:pt x="957" y="16"/>
                  </a:lnTo>
                  <a:lnTo>
                    <a:pt x="1197" y="99"/>
                  </a:lnTo>
                  <a:lnTo>
                    <a:pt x="1427" y="9"/>
                  </a:lnTo>
                  <a:lnTo>
                    <a:pt x="1603" y="89"/>
                  </a:lnTo>
                  <a:lnTo>
                    <a:pt x="1782" y="38"/>
                  </a:lnTo>
                  <a:lnTo>
                    <a:pt x="1949" y="102"/>
                  </a:lnTo>
                  <a:lnTo>
                    <a:pt x="2134" y="48"/>
                  </a:lnTo>
                  <a:lnTo>
                    <a:pt x="2342" y="144"/>
                  </a:lnTo>
                  <a:lnTo>
                    <a:pt x="2505" y="41"/>
                  </a:lnTo>
                </a:path>
              </a:pathLst>
            </a:custGeom>
            <a:noFill/>
            <a:ln w="28575">
              <a:solidFill>
                <a:srgbClr val="000000"/>
              </a:solidFill>
              <a:round/>
              <a:headEnd/>
              <a:tailEnd/>
            </a:ln>
          </p:spPr>
          <p:txBody>
            <a:bodyPr wrap="none" anchor="ctr"/>
            <a:lstStyle/>
            <a:p>
              <a:endParaRPr lang="en-NZ"/>
            </a:p>
          </p:txBody>
        </p:sp>
        <p:sp>
          <p:nvSpPr>
            <p:cNvPr id="54330" name="Freeform 125"/>
            <p:cNvSpPr>
              <a:spLocks/>
            </p:cNvSpPr>
            <p:nvPr/>
          </p:nvSpPr>
          <p:spPr bwMode="auto">
            <a:xfrm>
              <a:off x="1652" y="1232"/>
              <a:ext cx="2505" cy="144"/>
            </a:xfrm>
            <a:custGeom>
              <a:avLst/>
              <a:gdLst>
                <a:gd name="T0" fmla="*/ 0 w 2505"/>
                <a:gd name="T1" fmla="*/ 45 h 144"/>
                <a:gd name="T2" fmla="*/ 179 w 2505"/>
                <a:gd name="T3" fmla="*/ 9 h 144"/>
                <a:gd name="T4" fmla="*/ 368 w 2505"/>
                <a:gd name="T5" fmla="*/ 54 h 144"/>
                <a:gd name="T6" fmla="*/ 569 w 2505"/>
                <a:gd name="T7" fmla="*/ 0 h 144"/>
                <a:gd name="T8" fmla="*/ 768 w 2505"/>
                <a:gd name="T9" fmla="*/ 77 h 144"/>
                <a:gd name="T10" fmla="*/ 957 w 2505"/>
                <a:gd name="T11" fmla="*/ 16 h 144"/>
                <a:gd name="T12" fmla="*/ 1197 w 2505"/>
                <a:gd name="T13" fmla="*/ 99 h 144"/>
                <a:gd name="T14" fmla="*/ 1427 w 2505"/>
                <a:gd name="T15" fmla="*/ 9 h 144"/>
                <a:gd name="T16" fmla="*/ 1603 w 2505"/>
                <a:gd name="T17" fmla="*/ 89 h 144"/>
                <a:gd name="T18" fmla="*/ 1782 w 2505"/>
                <a:gd name="T19" fmla="*/ 38 h 144"/>
                <a:gd name="T20" fmla="*/ 1949 w 2505"/>
                <a:gd name="T21" fmla="*/ 102 h 144"/>
                <a:gd name="T22" fmla="*/ 2134 w 2505"/>
                <a:gd name="T23" fmla="*/ 48 h 144"/>
                <a:gd name="T24" fmla="*/ 2342 w 2505"/>
                <a:gd name="T25" fmla="*/ 144 h 144"/>
                <a:gd name="T26" fmla="*/ 2505 w 2505"/>
                <a:gd name="T27" fmla="*/ 41 h 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05"/>
                <a:gd name="T43" fmla="*/ 0 h 144"/>
                <a:gd name="T44" fmla="*/ 2505 w 2505"/>
                <a:gd name="T45" fmla="*/ 144 h 1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05" h="144">
                  <a:moveTo>
                    <a:pt x="0" y="45"/>
                  </a:moveTo>
                  <a:lnTo>
                    <a:pt x="179" y="9"/>
                  </a:lnTo>
                  <a:lnTo>
                    <a:pt x="368" y="54"/>
                  </a:lnTo>
                  <a:lnTo>
                    <a:pt x="569" y="0"/>
                  </a:lnTo>
                  <a:lnTo>
                    <a:pt x="768" y="77"/>
                  </a:lnTo>
                  <a:lnTo>
                    <a:pt x="957" y="16"/>
                  </a:lnTo>
                  <a:lnTo>
                    <a:pt x="1197" y="99"/>
                  </a:lnTo>
                  <a:lnTo>
                    <a:pt x="1427" y="9"/>
                  </a:lnTo>
                  <a:lnTo>
                    <a:pt x="1603" y="89"/>
                  </a:lnTo>
                  <a:lnTo>
                    <a:pt x="1782" y="38"/>
                  </a:lnTo>
                  <a:lnTo>
                    <a:pt x="1949" y="102"/>
                  </a:lnTo>
                  <a:lnTo>
                    <a:pt x="2134" y="48"/>
                  </a:lnTo>
                  <a:lnTo>
                    <a:pt x="2342" y="144"/>
                  </a:lnTo>
                  <a:lnTo>
                    <a:pt x="2505" y="41"/>
                  </a:lnTo>
                </a:path>
              </a:pathLst>
            </a:custGeom>
            <a:noFill/>
            <a:ln w="28575">
              <a:solidFill>
                <a:srgbClr val="000000"/>
              </a:solidFill>
              <a:round/>
              <a:headEnd/>
              <a:tailEnd/>
            </a:ln>
          </p:spPr>
          <p:txBody>
            <a:bodyPr wrap="none" anchor="ctr"/>
            <a:lstStyle/>
            <a:p>
              <a:endParaRPr lang="en-NZ"/>
            </a:p>
          </p:txBody>
        </p:sp>
        <p:sp>
          <p:nvSpPr>
            <p:cNvPr id="54331" name="Line 126"/>
            <p:cNvSpPr>
              <a:spLocks noChangeShapeType="1"/>
            </p:cNvSpPr>
            <p:nvPr/>
          </p:nvSpPr>
          <p:spPr bwMode="auto">
            <a:xfrm>
              <a:off x="2452" y="859"/>
              <a:ext cx="0" cy="940"/>
            </a:xfrm>
            <a:prstGeom prst="line">
              <a:avLst/>
            </a:prstGeom>
            <a:noFill/>
            <a:ln w="25400">
              <a:solidFill>
                <a:srgbClr val="000000"/>
              </a:solidFill>
              <a:round/>
              <a:headEnd/>
              <a:tailEnd/>
            </a:ln>
          </p:spPr>
          <p:txBody>
            <a:bodyPr wrap="none" anchor="ctr"/>
            <a:lstStyle/>
            <a:p>
              <a:endParaRPr lang="en-US"/>
            </a:p>
          </p:txBody>
        </p:sp>
        <p:sp>
          <p:nvSpPr>
            <p:cNvPr id="54332" name="Line 127"/>
            <p:cNvSpPr>
              <a:spLocks noChangeShapeType="1"/>
            </p:cNvSpPr>
            <p:nvPr/>
          </p:nvSpPr>
          <p:spPr bwMode="auto">
            <a:xfrm>
              <a:off x="2696" y="863"/>
              <a:ext cx="0" cy="937"/>
            </a:xfrm>
            <a:prstGeom prst="line">
              <a:avLst/>
            </a:prstGeom>
            <a:noFill/>
            <a:ln w="25400">
              <a:solidFill>
                <a:srgbClr val="000000"/>
              </a:solidFill>
              <a:round/>
              <a:headEnd/>
              <a:tailEnd/>
            </a:ln>
          </p:spPr>
          <p:txBody>
            <a:bodyPr wrap="none" anchor="ctr"/>
            <a:lstStyle/>
            <a:p>
              <a:endParaRPr lang="en-US"/>
            </a:p>
          </p:txBody>
        </p:sp>
        <p:sp>
          <p:nvSpPr>
            <p:cNvPr id="54333" name="Line 128"/>
            <p:cNvSpPr>
              <a:spLocks noChangeShapeType="1"/>
            </p:cNvSpPr>
            <p:nvPr/>
          </p:nvSpPr>
          <p:spPr bwMode="auto">
            <a:xfrm>
              <a:off x="3187" y="863"/>
              <a:ext cx="0" cy="936"/>
            </a:xfrm>
            <a:prstGeom prst="line">
              <a:avLst/>
            </a:prstGeom>
            <a:noFill/>
            <a:ln w="25400">
              <a:solidFill>
                <a:srgbClr val="000000"/>
              </a:solidFill>
              <a:round/>
              <a:headEnd/>
              <a:tailEnd/>
            </a:ln>
          </p:spPr>
          <p:txBody>
            <a:bodyPr wrap="none" anchor="ctr"/>
            <a:lstStyle/>
            <a:p>
              <a:endParaRPr lang="en-US"/>
            </a:p>
          </p:txBody>
        </p:sp>
        <p:sp>
          <p:nvSpPr>
            <p:cNvPr id="54334" name="Line 129"/>
            <p:cNvSpPr>
              <a:spLocks noChangeShapeType="1"/>
            </p:cNvSpPr>
            <p:nvPr/>
          </p:nvSpPr>
          <p:spPr bwMode="auto">
            <a:xfrm>
              <a:off x="3432" y="858"/>
              <a:ext cx="0" cy="941"/>
            </a:xfrm>
            <a:prstGeom prst="line">
              <a:avLst/>
            </a:prstGeom>
            <a:noFill/>
            <a:ln w="25400">
              <a:solidFill>
                <a:srgbClr val="000000"/>
              </a:solidFill>
              <a:round/>
              <a:headEnd/>
              <a:tailEnd/>
            </a:ln>
          </p:spPr>
          <p:txBody>
            <a:bodyPr wrap="none" anchor="ctr"/>
            <a:lstStyle/>
            <a:p>
              <a:endParaRPr lang="en-US"/>
            </a:p>
          </p:txBody>
        </p:sp>
      </p:grpSp>
      <p:grpSp>
        <p:nvGrpSpPr>
          <p:cNvPr id="54278" name="Group 231"/>
          <p:cNvGrpSpPr>
            <a:grpSpLocks/>
          </p:cNvGrpSpPr>
          <p:nvPr/>
        </p:nvGrpSpPr>
        <p:grpSpPr bwMode="auto">
          <a:xfrm>
            <a:off x="831850" y="2767013"/>
            <a:ext cx="7762875" cy="1858962"/>
            <a:chOff x="524" y="1743"/>
            <a:chExt cx="4890" cy="1171"/>
          </a:xfrm>
        </p:grpSpPr>
        <p:sp>
          <p:nvSpPr>
            <p:cNvPr id="54280" name="Freeform 219"/>
            <p:cNvSpPr>
              <a:spLocks/>
            </p:cNvSpPr>
            <p:nvPr/>
          </p:nvSpPr>
          <p:spPr bwMode="auto">
            <a:xfrm>
              <a:off x="1290" y="1743"/>
              <a:ext cx="2664" cy="1034"/>
            </a:xfrm>
            <a:custGeom>
              <a:avLst/>
              <a:gdLst>
                <a:gd name="T0" fmla="*/ 0 w 2664"/>
                <a:gd name="T1" fmla="*/ 1034 h 1034"/>
                <a:gd name="T2" fmla="*/ 1276 w 2664"/>
                <a:gd name="T3" fmla="*/ 0 h 1034"/>
                <a:gd name="T4" fmla="*/ 2664 w 2664"/>
                <a:gd name="T5" fmla="*/ 1034 h 1034"/>
                <a:gd name="T6" fmla="*/ 0 60000 65536"/>
                <a:gd name="T7" fmla="*/ 0 60000 65536"/>
                <a:gd name="T8" fmla="*/ 0 60000 65536"/>
                <a:gd name="T9" fmla="*/ 0 w 2664"/>
                <a:gd name="T10" fmla="*/ 0 h 1034"/>
                <a:gd name="T11" fmla="*/ 2664 w 2664"/>
                <a:gd name="T12" fmla="*/ 1034 h 1034"/>
              </a:gdLst>
              <a:ahLst/>
              <a:cxnLst>
                <a:cxn ang="T6">
                  <a:pos x="T0" y="T1"/>
                </a:cxn>
                <a:cxn ang="T7">
                  <a:pos x="T2" y="T3"/>
                </a:cxn>
                <a:cxn ang="T8">
                  <a:pos x="T4" y="T5"/>
                </a:cxn>
              </a:cxnLst>
              <a:rect l="T9" t="T10" r="T11" b="T12"/>
              <a:pathLst>
                <a:path w="2664" h="1034">
                  <a:moveTo>
                    <a:pt x="0" y="1034"/>
                  </a:moveTo>
                  <a:lnTo>
                    <a:pt x="1276" y="0"/>
                  </a:lnTo>
                  <a:lnTo>
                    <a:pt x="2664" y="1034"/>
                  </a:lnTo>
                </a:path>
              </a:pathLst>
            </a:custGeom>
            <a:noFill/>
            <a:ln w="76200">
              <a:solidFill>
                <a:schemeClr val="tx1"/>
              </a:solidFill>
              <a:round/>
              <a:headEnd/>
              <a:tailEnd/>
            </a:ln>
          </p:spPr>
          <p:txBody>
            <a:bodyPr wrap="none" anchor="ctr"/>
            <a:lstStyle/>
            <a:p>
              <a:endParaRPr lang="en-NZ"/>
            </a:p>
          </p:txBody>
        </p:sp>
        <p:grpSp>
          <p:nvGrpSpPr>
            <p:cNvPr id="54281" name="Group 220"/>
            <p:cNvGrpSpPr>
              <a:grpSpLocks/>
            </p:cNvGrpSpPr>
            <p:nvPr/>
          </p:nvGrpSpPr>
          <p:grpSpPr bwMode="auto">
            <a:xfrm>
              <a:off x="524" y="1874"/>
              <a:ext cx="4890" cy="344"/>
              <a:chOff x="524" y="1874"/>
              <a:chExt cx="4890" cy="344"/>
            </a:xfrm>
          </p:grpSpPr>
          <p:sp>
            <p:nvSpPr>
              <p:cNvPr id="54286" name="Text Box 221"/>
              <p:cNvSpPr txBox="1">
                <a:spLocks noChangeArrowheads="1"/>
              </p:cNvSpPr>
              <p:nvPr/>
            </p:nvSpPr>
            <p:spPr bwMode="auto">
              <a:xfrm>
                <a:off x="524" y="1909"/>
                <a:ext cx="1183" cy="212"/>
              </a:xfrm>
              <a:prstGeom prst="rect">
                <a:avLst/>
              </a:prstGeom>
              <a:noFill/>
              <a:ln w="12700">
                <a:noFill/>
                <a:miter lim="800000"/>
                <a:headEnd/>
                <a:tailEnd/>
              </a:ln>
            </p:spPr>
            <p:txBody>
              <a:bodyPr wrap="none">
                <a:spAutoFit/>
              </a:bodyPr>
              <a:lstStyle/>
              <a:p>
                <a:pPr defTabSz="762000" eaLnBrk="0" hangingPunct="0"/>
                <a:r>
                  <a:rPr lang="en-US" sz="1600" b="1"/>
                  <a:t>Usage quantity: 1</a:t>
                </a:r>
              </a:p>
            </p:txBody>
          </p:sp>
          <p:sp>
            <p:nvSpPr>
              <p:cNvPr id="54287" name="Freeform 222"/>
              <p:cNvSpPr>
                <a:spLocks/>
              </p:cNvSpPr>
              <p:nvPr/>
            </p:nvSpPr>
            <p:spPr bwMode="auto">
              <a:xfrm>
                <a:off x="1683" y="1943"/>
                <a:ext cx="435" cy="113"/>
              </a:xfrm>
              <a:custGeom>
                <a:avLst/>
                <a:gdLst>
                  <a:gd name="T0" fmla="*/ 0 w 435"/>
                  <a:gd name="T1" fmla="*/ 72 h 113"/>
                  <a:gd name="T2" fmla="*/ 83 w 435"/>
                  <a:gd name="T3" fmla="*/ 61 h 113"/>
                  <a:gd name="T4" fmla="*/ 147 w 435"/>
                  <a:gd name="T5" fmla="*/ 39 h 113"/>
                  <a:gd name="T6" fmla="*/ 243 w 435"/>
                  <a:gd name="T7" fmla="*/ 3 h 113"/>
                  <a:gd name="T8" fmla="*/ 329 w 435"/>
                  <a:gd name="T9" fmla="*/ 25 h 113"/>
                  <a:gd name="T10" fmla="*/ 397 w 435"/>
                  <a:gd name="T11" fmla="*/ 73 h 113"/>
                  <a:gd name="T12" fmla="*/ 435 w 435"/>
                  <a:gd name="T13" fmla="*/ 113 h 113"/>
                  <a:gd name="T14" fmla="*/ 0 60000 65536"/>
                  <a:gd name="T15" fmla="*/ 0 60000 65536"/>
                  <a:gd name="T16" fmla="*/ 0 60000 65536"/>
                  <a:gd name="T17" fmla="*/ 0 60000 65536"/>
                  <a:gd name="T18" fmla="*/ 0 60000 65536"/>
                  <a:gd name="T19" fmla="*/ 0 60000 65536"/>
                  <a:gd name="T20" fmla="*/ 0 60000 65536"/>
                  <a:gd name="T21" fmla="*/ 0 w 435"/>
                  <a:gd name="T22" fmla="*/ 0 h 113"/>
                  <a:gd name="T23" fmla="*/ 435 w 435"/>
                  <a:gd name="T24" fmla="*/ 113 h 1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5" h="113">
                    <a:moveTo>
                      <a:pt x="0" y="72"/>
                    </a:moveTo>
                    <a:cubicBezTo>
                      <a:pt x="13" y="70"/>
                      <a:pt x="58" y="66"/>
                      <a:pt x="83" y="61"/>
                    </a:cubicBezTo>
                    <a:cubicBezTo>
                      <a:pt x="107" y="55"/>
                      <a:pt x="120" y="48"/>
                      <a:pt x="147" y="39"/>
                    </a:cubicBezTo>
                    <a:cubicBezTo>
                      <a:pt x="173" y="29"/>
                      <a:pt x="212" y="5"/>
                      <a:pt x="243" y="3"/>
                    </a:cubicBezTo>
                    <a:cubicBezTo>
                      <a:pt x="273" y="0"/>
                      <a:pt x="303" y="13"/>
                      <a:pt x="329" y="25"/>
                    </a:cubicBezTo>
                    <a:cubicBezTo>
                      <a:pt x="354" y="36"/>
                      <a:pt x="379" y="58"/>
                      <a:pt x="397" y="73"/>
                    </a:cubicBezTo>
                    <a:cubicBezTo>
                      <a:pt x="414" y="87"/>
                      <a:pt x="427" y="104"/>
                      <a:pt x="435" y="113"/>
                    </a:cubicBezTo>
                  </a:path>
                </a:pathLst>
              </a:custGeom>
              <a:noFill/>
              <a:ln w="38100">
                <a:solidFill>
                  <a:schemeClr val="tx1"/>
                </a:solidFill>
                <a:round/>
                <a:headEnd/>
                <a:tailEnd/>
              </a:ln>
            </p:spPr>
            <p:txBody>
              <a:bodyPr wrap="none" anchor="ctr"/>
              <a:lstStyle/>
              <a:p>
                <a:endParaRPr lang="en-NZ"/>
              </a:p>
            </p:txBody>
          </p:sp>
          <p:sp>
            <p:nvSpPr>
              <p:cNvPr id="54288" name="Oval 223"/>
              <p:cNvSpPr>
                <a:spLocks noChangeArrowheads="1"/>
              </p:cNvSpPr>
              <p:nvPr/>
            </p:nvSpPr>
            <p:spPr bwMode="auto">
              <a:xfrm>
                <a:off x="2108" y="2038"/>
                <a:ext cx="88" cy="88"/>
              </a:xfrm>
              <a:prstGeom prst="ellipse">
                <a:avLst/>
              </a:prstGeom>
              <a:noFill/>
              <a:ln w="38100">
                <a:solidFill>
                  <a:schemeClr val="tx1"/>
                </a:solidFill>
                <a:round/>
                <a:headEnd/>
                <a:tailEnd/>
              </a:ln>
            </p:spPr>
            <p:txBody>
              <a:bodyPr wrap="none" anchor="ctr"/>
              <a:lstStyle/>
              <a:p>
                <a:endParaRPr lang="en-NZ"/>
              </a:p>
            </p:txBody>
          </p:sp>
          <p:sp>
            <p:nvSpPr>
              <p:cNvPr id="54289" name="Text Box 224"/>
              <p:cNvSpPr txBox="1">
                <a:spLocks noChangeArrowheads="1"/>
              </p:cNvSpPr>
              <p:nvPr/>
            </p:nvSpPr>
            <p:spPr bwMode="auto">
              <a:xfrm>
                <a:off x="4231" y="1909"/>
                <a:ext cx="1183" cy="212"/>
              </a:xfrm>
              <a:prstGeom prst="rect">
                <a:avLst/>
              </a:prstGeom>
              <a:noFill/>
              <a:ln w="12700">
                <a:noFill/>
                <a:miter lim="800000"/>
                <a:headEnd/>
                <a:tailEnd/>
              </a:ln>
            </p:spPr>
            <p:txBody>
              <a:bodyPr wrap="none">
                <a:spAutoFit/>
              </a:bodyPr>
              <a:lstStyle/>
              <a:p>
                <a:pPr defTabSz="762000" eaLnBrk="0" hangingPunct="0"/>
                <a:r>
                  <a:rPr lang="en-US" sz="1600" b="1"/>
                  <a:t>Usage quantity: 1</a:t>
                </a:r>
              </a:p>
            </p:txBody>
          </p:sp>
          <p:sp>
            <p:nvSpPr>
              <p:cNvPr id="54290" name="Freeform 225"/>
              <p:cNvSpPr>
                <a:spLocks/>
              </p:cNvSpPr>
              <p:nvPr/>
            </p:nvSpPr>
            <p:spPr bwMode="auto">
              <a:xfrm flipH="1">
                <a:off x="3166" y="1874"/>
                <a:ext cx="1059" cy="276"/>
              </a:xfrm>
              <a:custGeom>
                <a:avLst/>
                <a:gdLst>
                  <a:gd name="T0" fmla="*/ 0 w 1059"/>
                  <a:gd name="T1" fmla="*/ 140 h 276"/>
                  <a:gd name="T2" fmla="*/ 96 w 1059"/>
                  <a:gd name="T3" fmla="*/ 113 h 276"/>
                  <a:gd name="T4" fmla="*/ 195 w 1059"/>
                  <a:gd name="T5" fmla="*/ 56 h 276"/>
                  <a:gd name="T6" fmla="*/ 303 w 1059"/>
                  <a:gd name="T7" fmla="*/ 14 h 276"/>
                  <a:gd name="T8" fmla="*/ 459 w 1059"/>
                  <a:gd name="T9" fmla="*/ 4 h 276"/>
                  <a:gd name="T10" fmla="*/ 597 w 1059"/>
                  <a:gd name="T11" fmla="*/ 34 h 276"/>
                  <a:gd name="T12" fmla="*/ 747 w 1059"/>
                  <a:gd name="T13" fmla="*/ 92 h 276"/>
                  <a:gd name="T14" fmla="*/ 925 w 1059"/>
                  <a:gd name="T15" fmla="*/ 194 h 276"/>
                  <a:gd name="T16" fmla="*/ 1059 w 1059"/>
                  <a:gd name="T17" fmla="*/ 276 h 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9"/>
                  <a:gd name="T28" fmla="*/ 0 h 276"/>
                  <a:gd name="T29" fmla="*/ 1059 w 1059"/>
                  <a:gd name="T30" fmla="*/ 276 h 2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9" h="276">
                    <a:moveTo>
                      <a:pt x="0" y="140"/>
                    </a:moveTo>
                    <a:cubicBezTo>
                      <a:pt x="16" y="135"/>
                      <a:pt x="63" y="126"/>
                      <a:pt x="96" y="113"/>
                    </a:cubicBezTo>
                    <a:cubicBezTo>
                      <a:pt x="128" y="99"/>
                      <a:pt x="160" y="72"/>
                      <a:pt x="195" y="56"/>
                    </a:cubicBezTo>
                    <a:cubicBezTo>
                      <a:pt x="229" y="39"/>
                      <a:pt x="259" y="22"/>
                      <a:pt x="303" y="14"/>
                    </a:cubicBezTo>
                    <a:cubicBezTo>
                      <a:pt x="346" y="5"/>
                      <a:pt x="410" y="0"/>
                      <a:pt x="459" y="4"/>
                    </a:cubicBezTo>
                    <a:cubicBezTo>
                      <a:pt x="508" y="7"/>
                      <a:pt x="548" y="19"/>
                      <a:pt x="597" y="34"/>
                    </a:cubicBezTo>
                    <a:cubicBezTo>
                      <a:pt x="645" y="48"/>
                      <a:pt x="692" y="65"/>
                      <a:pt x="747" y="92"/>
                    </a:cubicBezTo>
                    <a:cubicBezTo>
                      <a:pt x="801" y="118"/>
                      <a:pt x="873" y="163"/>
                      <a:pt x="925" y="194"/>
                    </a:cubicBezTo>
                    <a:cubicBezTo>
                      <a:pt x="977" y="224"/>
                      <a:pt x="1031" y="259"/>
                      <a:pt x="1059" y="276"/>
                    </a:cubicBezTo>
                  </a:path>
                </a:pathLst>
              </a:custGeom>
              <a:noFill/>
              <a:ln w="38100">
                <a:solidFill>
                  <a:schemeClr val="tx1"/>
                </a:solidFill>
                <a:round/>
                <a:headEnd/>
                <a:tailEnd/>
              </a:ln>
            </p:spPr>
            <p:txBody>
              <a:bodyPr wrap="none" anchor="ctr"/>
              <a:lstStyle/>
              <a:p>
                <a:endParaRPr lang="en-NZ"/>
              </a:p>
            </p:txBody>
          </p:sp>
          <p:sp>
            <p:nvSpPr>
              <p:cNvPr id="54291" name="Oval 226"/>
              <p:cNvSpPr>
                <a:spLocks noChangeArrowheads="1"/>
              </p:cNvSpPr>
              <p:nvPr/>
            </p:nvSpPr>
            <p:spPr bwMode="auto">
              <a:xfrm flipH="1">
                <a:off x="3100" y="2130"/>
                <a:ext cx="88" cy="88"/>
              </a:xfrm>
              <a:prstGeom prst="ellipse">
                <a:avLst/>
              </a:prstGeom>
              <a:noFill/>
              <a:ln w="38100">
                <a:solidFill>
                  <a:schemeClr val="tx1"/>
                </a:solidFill>
                <a:round/>
                <a:headEnd/>
                <a:tailEnd/>
              </a:ln>
            </p:spPr>
            <p:txBody>
              <a:bodyPr wrap="none" anchor="ctr"/>
              <a:lstStyle/>
              <a:p>
                <a:endParaRPr lang="en-NZ"/>
              </a:p>
            </p:txBody>
          </p:sp>
        </p:grpSp>
        <p:sp>
          <p:nvSpPr>
            <p:cNvPr id="54282" name="Rectangle 227"/>
            <p:cNvSpPr>
              <a:spLocks noChangeArrowheads="1"/>
            </p:cNvSpPr>
            <p:nvPr/>
          </p:nvSpPr>
          <p:spPr bwMode="auto">
            <a:xfrm>
              <a:off x="972" y="2781"/>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0</a:t>
              </a:r>
            </a:p>
          </p:txBody>
        </p:sp>
        <p:sp>
          <p:nvSpPr>
            <p:cNvPr id="54283" name="Text Box 228"/>
            <p:cNvSpPr txBox="1">
              <a:spLocks noChangeArrowheads="1"/>
            </p:cNvSpPr>
            <p:nvPr/>
          </p:nvSpPr>
          <p:spPr bwMode="auto">
            <a:xfrm>
              <a:off x="1181" y="2779"/>
              <a:ext cx="224" cy="135"/>
            </a:xfrm>
            <a:prstGeom prst="rect">
              <a:avLst/>
            </a:prstGeom>
            <a:solidFill>
              <a:srgbClr val="FF7C80"/>
            </a:solidFill>
            <a:ln w="12700">
              <a:noFill/>
              <a:miter lim="800000"/>
              <a:headEnd/>
              <a:tailEnd/>
            </a:ln>
          </p:spPr>
          <p:txBody>
            <a:bodyPr wrap="none">
              <a:spAutoFit/>
            </a:bodyPr>
            <a:lstStyle/>
            <a:p>
              <a:pPr defTabSz="762000" eaLnBrk="0" hangingPunct="0"/>
              <a:r>
                <a:rPr lang="en-US" sz="800" b="1">
                  <a:solidFill>
                    <a:srgbClr val="000000"/>
                  </a:solidFill>
                </a:rPr>
                <a:t>230</a:t>
              </a:r>
            </a:p>
          </p:txBody>
        </p:sp>
        <p:sp>
          <p:nvSpPr>
            <p:cNvPr id="54284" name="Rectangle 229"/>
            <p:cNvSpPr>
              <a:spLocks noChangeArrowheads="1"/>
            </p:cNvSpPr>
            <p:nvPr/>
          </p:nvSpPr>
          <p:spPr bwMode="auto">
            <a:xfrm>
              <a:off x="3628" y="2781"/>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0</a:t>
              </a:r>
            </a:p>
          </p:txBody>
        </p:sp>
        <p:sp>
          <p:nvSpPr>
            <p:cNvPr id="54285" name="Text Box 230"/>
            <p:cNvSpPr txBox="1">
              <a:spLocks noChangeArrowheads="1"/>
            </p:cNvSpPr>
            <p:nvPr/>
          </p:nvSpPr>
          <p:spPr bwMode="auto">
            <a:xfrm>
              <a:off x="3837" y="2779"/>
              <a:ext cx="224" cy="135"/>
            </a:xfrm>
            <a:prstGeom prst="rect">
              <a:avLst/>
            </a:prstGeom>
            <a:solidFill>
              <a:srgbClr val="FF7C80"/>
            </a:solidFill>
            <a:ln w="12700">
              <a:noFill/>
              <a:miter lim="800000"/>
              <a:headEnd/>
              <a:tailEnd/>
            </a:ln>
          </p:spPr>
          <p:txBody>
            <a:bodyPr wrap="none">
              <a:spAutoFit/>
            </a:bodyPr>
            <a:lstStyle/>
            <a:p>
              <a:pPr defTabSz="762000" eaLnBrk="0" hangingPunct="0"/>
              <a:r>
                <a:rPr lang="en-US" sz="800" b="1">
                  <a:solidFill>
                    <a:srgbClr val="000000"/>
                  </a:solidFill>
                </a:rPr>
                <a:t>230</a:t>
              </a:r>
            </a:p>
          </p:txBody>
        </p:sp>
      </p:grpSp>
    </p:spTree>
    <p:extLst>
      <p:ext uri="{BB962C8B-B14F-4D97-AF65-F5344CB8AC3E}">
        <p14:creationId xmlns:p14="http://schemas.microsoft.com/office/powerpoint/2010/main" val="3940743173"/>
      </p:ext>
    </p:extLst>
  </p:cSld>
  <p:clrMapOvr>
    <a:masterClrMapping/>
  </p:clrMapOvr>
  <p:transition spd="med">
    <p:wipe di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9" name="Group 2"/>
          <p:cNvGrpSpPr>
            <a:grpSpLocks/>
          </p:cNvGrpSpPr>
          <p:nvPr/>
        </p:nvGrpSpPr>
        <p:grpSpPr bwMode="auto">
          <a:xfrm>
            <a:off x="565150" y="3443288"/>
            <a:ext cx="8218488" cy="2936875"/>
            <a:chOff x="356" y="2169"/>
            <a:chExt cx="5177" cy="1850"/>
          </a:xfrm>
        </p:grpSpPr>
        <p:sp>
          <p:nvSpPr>
            <p:cNvPr id="55377" name="Freeform 3"/>
            <p:cNvSpPr>
              <a:spLocks/>
            </p:cNvSpPr>
            <p:nvPr/>
          </p:nvSpPr>
          <p:spPr bwMode="auto">
            <a:xfrm>
              <a:off x="356" y="2169"/>
              <a:ext cx="2523" cy="1833"/>
            </a:xfrm>
            <a:custGeom>
              <a:avLst/>
              <a:gdLst>
                <a:gd name="T0" fmla="*/ 0 w 4652"/>
                <a:gd name="T1" fmla="*/ 1833 h 3085"/>
                <a:gd name="T2" fmla="*/ 0 w 4652"/>
                <a:gd name="T3" fmla="*/ 0 h 3085"/>
                <a:gd name="T4" fmla="*/ 2522 w 4652"/>
                <a:gd name="T5" fmla="*/ 0 h 3085"/>
                <a:gd name="T6" fmla="*/ 2523 w 4652"/>
                <a:gd name="T7" fmla="*/ 549 h 3085"/>
                <a:gd name="T8" fmla="*/ 566 w 4652"/>
                <a:gd name="T9" fmla="*/ 548 h 3085"/>
                <a:gd name="T10" fmla="*/ 566 w 4652"/>
                <a:gd name="T11" fmla="*/ 1833 h 3085"/>
                <a:gd name="T12" fmla="*/ 0 w 4652"/>
                <a:gd name="T13" fmla="*/ 1833 h 3085"/>
                <a:gd name="T14" fmla="*/ 0 60000 65536"/>
                <a:gd name="T15" fmla="*/ 0 60000 65536"/>
                <a:gd name="T16" fmla="*/ 0 60000 65536"/>
                <a:gd name="T17" fmla="*/ 0 60000 65536"/>
                <a:gd name="T18" fmla="*/ 0 60000 65536"/>
                <a:gd name="T19" fmla="*/ 0 60000 65536"/>
                <a:gd name="T20" fmla="*/ 0 60000 65536"/>
                <a:gd name="T21" fmla="*/ 0 w 4652"/>
                <a:gd name="T22" fmla="*/ 0 h 3085"/>
                <a:gd name="T23" fmla="*/ 4652 w 4652"/>
                <a:gd name="T24" fmla="*/ 3085 h 30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52" h="3085">
                  <a:moveTo>
                    <a:pt x="0" y="3085"/>
                  </a:moveTo>
                  <a:lnTo>
                    <a:pt x="0" y="0"/>
                  </a:lnTo>
                  <a:lnTo>
                    <a:pt x="4651" y="0"/>
                  </a:lnTo>
                  <a:lnTo>
                    <a:pt x="4652" y="924"/>
                  </a:lnTo>
                  <a:lnTo>
                    <a:pt x="1044" y="922"/>
                  </a:lnTo>
                  <a:lnTo>
                    <a:pt x="1044" y="3085"/>
                  </a:lnTo>
                  <a:lnTo>
                    <a:pt x="0" y="3085"/>
                  </a:lnTo>
                </a:path>
              </a:pathLst>
            </a:custGeom>
            <a:solidFill>
              <a:srgbClr val="E1C687"/>
            </a:solidFill>
            <a:ln w="12700" cap="rnd">
              <a:noFill/>
              <a:round/>
              <a:headEnd/>
              <a:tailEnd/>
            </a:ln>
          </p:spPr>
          <p:txBody>
            <a:bodyPr/>
            <a:lstStyle/>
            <a:p>
              <a:endParaRPr lang="en-NZ"/>
            </a:p>
          </p:txBody>
        </p:sp>
        <p:sp>
          <p:nvSpPr>
            <p:cNvPr id="55378" name="Rectangle 4"/>
            <p:cNvSpPr>
              <a:spLocks noChangeArrowheads="1"/>
            </p:cNvSpPr>
            <p:nvPr/>
          </p:nvSpPr>
          <p:spPr bwMode="auto">
            <a:xfrm>
              <a:off x="920" y="2713"/>
              <a:ext cx="1955" cy="1289"/>
            </a:xfrm>
            <a:prstGeom prst="rect">
              <a:avLst/>
            </a:prstGeom>
            <a:solidFill>
              <a:schemeClr val="accent2"/>
            </a:solidFill>
            <a:ln w="12700">
              <a:noFill/>
              <a:miter lim="800000"/>
              <a:headEnd/>
              <a:tailEnd/>
            </a:ln>
          </p:spPr>
          <p:txBody>
            <a:bodyPr wrap="none" anchor="ctr"/>
            <a:lstStyle/>
            <a:p>
              <a:endParaRPr lang="en-NZ"/>
            </a:p>
          </p:txBody>
        </p:sp>
        <p:sp>
          <p:nvSpPr>
            <p:cNvPr id="55379" name="Line 5"/>
            <p:cNvSpPr>
              <a:spLocks noChangeShapeType="1"/>
            </p:cNvSpPr>
            <p:nvPr/>
          </p:nvSpPr>
          <p:spPr bwMode="auto">
            <a:xfrm>
              <a:off x="1902" y="2562"/>
              <a:ext cx="0" cy="1428"/>
            </a:xfrm>
            <a:prstGeom prst="line">
              <a:avLst/>
            </a:prstGeom>
            <a:noFill/>
            <a:ln w="25400">
              <a:solidFill>
                <a:srgbClr val="000000"/>
              </a:solidFill>
              <a:round/>
              <a:headEnd/>
              <a:tailEnd/>
            </a:ln>
          </p:spPr>
          <p:txBody>
            <a:bodyPr wrap="none" anchor="ctr"/>
            <a:lstStyle/>
            <a:p>
              <a:endParaRPr lang="en-US"/>
            </a:p>
          </p:txBody>
        </p:sp>
        <p:sp>
          <p:nvSpPr>
            <p:cNvPr id="55380" name="Line 6"/>
            <p:cNvSpPr>
              <a:spLocks noChangeShapeType="1"/>
            </p:cNvSpPr>
            <p:nvPr/>
          </p:nvSpPr>
          <p:spPr bwMode="auto">
            <a:xfrm>
              <a:off x="1411" y="2565"/>
              <a:ext cx="0" cy="1426"/>
            </a:xfrm>
            <a:prstGeom prst="line">
              <a:avLst/>
            </a:prstGeom>
            <a:noFill/>
            <a:ln w="25400">
              <a:solidFill>
                <a:srgbClr val="000000"/>
              </a:solidFill>
              <a:round/>
              <a:headEnd/>
              <a:tailEnd/>
            </a:ln>
          </p:spPr>
          <p:txBody>
            <a:bodyPr wrap="none" anchor="ctr"/>
            <a:lstStyle/>
            <a:p>
              <a:endParaRPr lang="en-US"/>
            </a:p>
          </p:txBody>
        </p:sp>
        <p:sp>
          <p:nvSpPr>
            <p:cNvPr id="55381" name="Line 7"/>
            <p:cNvSpPr>
              <a:spLocks noChangeShapeType="1"/>
            </p:cNvSpPr>
            <p:nvPr/>
          </p:nvSpPr>
          <p:spPr bwMode="auto">
            <a:xfrm>
              <a:off x="2390" y="2560"/>
              <a:ext cx="0" cy="1430"/>
            </a:xfrm>
            <a:prstGeom prst="line">
              <a:avLst/>
            </a:prstGeom>
            <a:noFill/>
            <a:ln w="25400">
              <a:solidFill>
                <a:srgbClr val="000000"/>
              </a:solidFill>
              <a:round/>
              <a:headEnd/>
              <a:tailEnd/>
            </a:ln>
          </p:spPr>
          <p:txBody>
            <a:bodyPr wrap="none" anchor="ctr"/>
            <a:lstStyle/>
            <a:p>
              <a:endParaRPr lang="en-US"/>
            </a:p>
          </p:txBody>
        </p:sp>
        <p:sp>
          <p:nvSpPr>
            <p:cNvPr id="55382" name="Line 8"/>
            <p:cNvSpPr>
              <a:spLocks noChangeShapeType="1"/>
            </p:cNvSpPr>
            <p:nvPr/>
          </p:nvSpPr>
          <p:spPr bwMode="auto">
            <a:xfrm>
              <a:off x="2147" y="2560"/>
              <a:ext cx="0" cy="1430"/>
            </a:xfrm>
            <a:prstGeom prst="line">
              <a:avLst/>
            </a:prstGeom>
            <a:noFill/>
            <a:ln w="25400">
              <a:solidFill>
                <a:srgbClr val="000000"/>
              </a:solidFill>
              <a:round/>
              <a:headEnd/>
              <a:tailEnd/>
            </a:ln>
          </p:spPr>
          <p:txBody>
            <a:bodyPr wrap="none" anchor="ctr"/>
            <a:lstStyle/>
            <a:p>
              <a:endParaRPr lang="en-US"/>
            </a:p>
          </p:txBody>
        </p:sp>
        <p:sp>
          <p:nvSpPr>
            <p:cNvPr id="55383" name="Line 9"/>
            <p:cNvSpPr>
              <a:spLocks noChangeShapeType="1"/>
            </p:cNvSpPr>
            <p:nvPr/>
          </p:nvSpPr>
          <p:spPr bwMode="auto">
            <a:xfrm>
              <a:off x="1658" y="2559"/>
              <a:ext cx="0" cy="1430"/>
            </a:xfrm>
            <a:prstGeom prst="line">
              <a:avLst/>
            </a:prstGeom>
            <a:noFill/>
            <a:ln w="25400">
              <a:solidFill>
                <a:srgbClr val="000000"/>
              </a:solidFill>
              <a:round/>
              <a:headEnd/>
              <a:tailEnd/>
            </a:ln>
          </p:spPr>
          <p:txBody>
            <a:bodyPr wrap="none" anchor="ctr"/>
            <a:lstStyle/>
            <a:p>
              <a:endParaRPr lang="en-US"/>
            </a:p>
          </p:txBody>
        </p:sp>
        <p:sp>
          <p:nvSpPr>
            <p:cNvPr id="55384" name="Line 10"/>
            <p:cNvSpPr>
              <a:spLocks noChangeShapeType="1"/>
            </p:cNvSpPr>
            <p:nvPr/>
          </p:nvSpPr>
          <p:spPr bwMode="auto">
            <a:xfrm>
              <a:off x="2634" y="2560"/>
              <a:ext cx="0" cy="1430"/>
            </a:xfrm>
            <a:prstGeom prst="line">
              <a:avLst/>
            </a:prstGeom>
            <a:noFill/>
            <a:ln w="25400">
              <a:solidFill>
                <a:srgbClr val="000000"/>
              </a:solidFill>
              <a:round/>
              <a:headEnd/>
              <a:tailEnd/>
            </a:ln>
          </p:spPr>
          <p:txBody>
            <a:bodyPr wrap="none" anchor="ctr"/>
            <a:lstStyle/>
            <a:p>
              <a:endParaRPr lang="en-US"/>
            </a:p>
          </p:txBody>
        </p:sp>
        <p:sp>
          <p:nvSpPr>
            <p:cNvPr id="55385" name="Line 11"/>
            <p:cNvSpPr>
              <a:spLocks noChangeShapeType="1"/>
            </p:cNvSpPr>
            <p:nvPr/>
          </p:nvSpPr>
          <p:spPr bwMode="auto">
            <a:xfrm>
              <a:off x="1167" y="2566"/>
              <a:ext cx="0" cy="1424"/>
            </a:xfrm>
            <a:prstGeom prst="line">
              <a:avLst/>
            </a:prstGeom>
            <a:noFill/>
            <a:ln w="25400">
              <a:solidFill>
                <a:srgbClr val="000000"/>
              </a:solidFill>
              <a:round/>
              <a:headEnd/>
              <a:tailEnd/>
            </a:ln>
          </p:spPr>
          <p:txBody>
            <a:bodyPr wrap="none" anchor="ctr"/>
            <a:lstStyle/>
            <a:p>
              <a:endParaRPr lang="en-US"/>
            </a:p>
          </p:txBody>
        </p:sp>
        <p:sp>
          <p:nvSpPr>
            <p:cNvPr id="55386" name="Line 12"/>
            <p:cNvSpPr>
              <a:spLocks noChangeShapeType="1"/>
            </p:cNvSpPr>
            <p:nvPr/>
          </p:nvSpPr>
          <p:spPr bwMode="auto">
            <a:xfrm>
              <a:off x="365" y="2976"/>
              <a:ext cx="2508" cy="0"/>
            </a:xfrm>
            <a:prstGeom prst="line">
              <a:avLst/>
            </a:prstGeom>
            <a:noFill/>
            <a:ln w="25400">
              <a:solidFill>
                <a:srgbClr val="000000"/>
              </a:solidFill>
              <a:round/>
              <a:headEnd/>
              <a:tailEnd/>
            </a:ln>
          </p:spPr>
          <p:txBody>
            <a:bodyPr wrap="none" anchor="ctr"/>
            <a:lstStyle/>
            <a:p>
              <a:endParaRPr lang="en-US"/>
            </a:p>
          </p:txBody>
        </p:sp>
        <p:sp>
          <p:nvSpPr>
            <p:cNvPr id="55387" name="Line 13"/>
            <p:cNvSpPr>
              <a:spLocks noChangeShapeType="1"/>
            </p:cNvSpPr>
            <p:nvPr/>
          </p:nvSpPr>
          <p:spPr bwMode="auto">
            <a:xfrm>
              <a:off x="361" y="3232"/>
              <a:ext cx="2512" cy="0"/>
            </a:xfrm>
            <a:prstGeom prst="line">
              <a:avLst/>
            </a:prstGeom>
            <a:noFill/>
            <a:ln w="25400">
              <a:solidFill>
                <a:srgbClr val="000000"/>
              </a:solidFill>
              <a:round/>
              <a:headEnd/>
              <a:tailEnd/>
            </a:ln>
          </p:spPr>
          <p:txBody>
            <a:bodyPr wrap="none" anchor="ctr"/>
            <a:lstStyle/>
            <a:p>
              <a:endParaRPr lang="en-US"/>
            </a:p>
          </p:txBody>
        </p:sp>
        <p:sp>
          <p:nvSpPr>
            <p:cNvPr id="55388" name="Line 14"/>
            <p:cNvSpPr>
              <a:spLocks noChangeShapeType="1"/>
            </p:cNvSpPr>
            <p:nvPr/>
          </p:nvSpPr>
          <p:spPr bwMode="auto">
            <a:xfrm>
              <a:off x="365" y="3489"/>
              <a:ext cx="2506" cy="0"/>
            </a:xfrm>
            <a:prstGeom prst="line">
              <a:avLst/>
            </a:prstGeom>
            <a:noFill/>
            <a:ln w="25400">
              <a:solidFill>
                <a:srgbClr val="000000"/>
              </a:solidFill>
              <a:round/>
              <a:headEnd/>
              <a:tailEnd/>
            </a:ln>
          </p:spPr>
          <p:txBody>
            <a:bodyPr wrap="none" anchor="ctr"/>
            <a:lstStyle/>
            <a:p>
              <a:endParaRPr lang="en-US"/>
            </a:p>
          </p:txBody>
        </p:sp>
        <p:sp>
          <p:nvSpPr>
            <p:cNvPr id="55389" name="Line 15"/>
            <p:cNvSpPr>
              <a:spLocks noChangeShapeType="1"/>
            </p:cNvSpPr>
            <p:nvPr/>
          </p:nvSpPr>
          <p:spPr bwMode="auto">
            <a:xfrm>
              <a:off x="361" y="3746"/>
              <a:ext cx="2509" cy="0"/>
            </a:xfrm>
            <a:prstGeom prst="line">
              <a:avLst/>
            </a:prstGeom>
            <a:noFill/>
            <a:ln w="25400">
              <a:solidFill>
                <a:srgbClr val="000000"/>
              </a:solidFill>
              <a:round/>
              <a:headEnd/>
              <a:tailEnd/>
            </a:ln>
          </p:spPr>
          <p:txBody>
            <a:bodyPr wrap="none" anchor="ctr"/>
            <a:lstStyle/>
            <a:p>
              <a:endParaRPr lang="en-US"/>
            </a:p>
          </p:txBody>
        </p:sp>
        <p:sp>
          <p:nvSpPr>
            <p:cNvPr id="55390" name="Line 16"/>
            <p:cNvSpPr>
              <a:spLocks noChangeShapeType="1"/>
            </p:cNvSpPr>
            <p:nvPr/>
          </p:nvSpPr>
          <p:spPr bwMode="auto">
            <a:xfrm>
              <a:off x="364" y="2719"/>
              <a:ext cx="2510" cy="0"/>
            </a:xfrm>
            <a:prstGeom prst="line">
              <a:avLst/>
            </a:prstGeom>
            <a:noFill/>
            <a:ln w="25400">
              <a:solidFill>
                <a:srgbClr val="000000"/>
              </a:solidFill>
              <a:round/>
              <a:headEnd/>
              <a:tailEnd/>
            </a:ln>
          </p:spPr>
          <p:txBody>
            <a:bodyPr wrap="none" anchor="ctr"/>
            <a:lstStyle/>
            <a:p>
              <a:endParaRPr lang="en-US"/>
            </a:p>
          </p:txBody>
        </p:sp>
        <p:sp>
          <p:nvSpPr>
            <p:cNvPr id="55391" name="Line 17"/>
            <p:cNvSpPr>
              <a:spLocks noChangeShapeType="1"/>
            </p:cNvSpPr>
            <p:nvPr/>
          </p:nvSpPr>
          <p:spPr bwMode="auto">
            <a:xfrm>
              <a:off x="927" y="2562"/>
              <a:ext cx="1946" cy="0"/>
            </a:xfrm>
            <a:prstGeom prst="line">
              <a:avLst/>
            </a:prstGeom>
            <a:noFill/>
            <a:ln w="25400">
              <a:solidFill>
                <a:srgbClr val="000000"/>
              </a:solidFill>
              <a:round/>
              <a:headEnd/>
              <a:tailEnd/>
            </a:ln>
          </p:spPr>
          <p:txBody>
            <a:bodyPr wrap="none" anchor="ctr"/>
            <a:lstStyle/>
            <a:p>
              <a:endParaRPr lang="en-US"/>
            </a:p>
          </p:txBody>
        </p:sp>
        <p:sp>
          <p:nvSpPr>
            <p:cNvPr id="55392" name="Freeform 18"/>
            <p:cNvSpPr>
              <a:spLocks/>
            </p:cNvSpPr>
            <p:nvPr/>
          </p:nvSpPr>
          <p:spPr bwMode="auto">
            <a:xfrm>
              <a:off x="922" y="2394"/>
              <a:ext cx="1957" cy="1601"/>
            </a:xfrm>
            <a:custGeom>
              <a:avLst/>
              <a:gdLst>
                <a:gd name="T0" fmla="*/ 0 w 3608"/>
                <a:gd name="T1" fmla="*/ 1600 h 2696"/>
                <a:gd name="T2" fmla="*/ 0 w 3608"/>
                <a:gd name="T3" fmla="*/ 0 h 2696"/>
                <a:gd name="T4" fmla="*/ 1956 w 3608"/>
                <a:gd name="T5" fmla="*/ 0 h 2696"/>
                <a:gd name="T6" fmla="*/ 0 60000 65536"/>
                <a:gd name="T7" fmla="*/ 0 60000 65536"/>
                <a:gd name="T8" fmla="*/ 0 60000 65536"/>
                <a:gd name="T9" fmla="*/ 0 w 3608"/>
                <a:gd name="T10" fmla="*/ 0 h 2696"/>
                <a:gd name="T11" fmla="*/ 3608 w 3608"/>
                <a:gd name="T12" fmla="*/ 2696 h 2696"/>
              </a:gdLst>
              <a:ahLst/>
              <a:cxnLst>
                <a:cxn ang="T6">
                  <a:pos x="T0" y="T1"/>
                </a:cxn>
                <a:cxn ang="T7">
                  <a:pos x="T2" y="T3"/>
                </a:cxn>
                <a:cxn ang="T8">
                  <a:pos x="T4" y="T5"/>
                </a:cxn>
              </a:cxnLst>
              <a:rect l="T9" t="T10" r="T11" b="T12"/>
              <a:pathLst>
                <a:path w="3608" h="2696">
                  <a:moveTo>
                    <a:pt x="0" y="2695"/>
                  </a:moveTo>
                  <a:lnTo>
                    <a:pt x="0" y="0"/>
                  </a:lnTo>
                  <a:lnTo>
                    <a:pt x="3607" y="0"/>
                  </a:lnTo>
                </a:path>
              </a:pathLst>
            </a:custGeom>
            <a:noFill/>
            <a:ln w="25400" cap="rnd">
              <a:solidFill>
                <a:srgbClr val="000000"/>
              </a:solidFill>
              <a:round/>
              <a:headEnd/>
              <a:tailEnd/>
            </a:ln>
          </p:spPr>
          <p:txBody>
            <a:bodyPr/>
            <a:lstStyle/>
            <a:p>
              <a:endParaRPr lang="en-NZ"/>
            </a:p>
          </p:txBody>
        </p:sp>
        <p:sp>
          <p:nvSpPr>
            <p:cNvPr id="55393" name="Rectangle 19"/>
            <p:cNvSpPr>
              <a:spLocks noChangeArrowheads="1"/>
            </p:cNvSpPr>
            <p:nvPr/>
          </p:nvSpPr>
          <p:spPr bwMode="auto">
            <a:xfrm>
              <a:off x="398" y="2181"/>
              <a:ext cx="671" cy="518"/>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Item: Seat frames</a:t>
              </a:r>
            </a:p>
            <a:p>
              <a:pPr defTabSz="762000" eaLnBrk="0" hangingPunct="0"/>
              <a:r>
                <a:rPr lang="en-US" sz="800" b="1">
                  <a:solidFill>
                    <a:srgbClr val="000000"/>
                  </a:solidFill>
                </a:rPr>
                <a:t>Lot size: 300 units</a:t>
              </a:r>
            </a:p>
            <a:p>
              <a:pPr defTabSz="762000" eaLnBrk="0" hangingPunct="0"/>
              <a:endParaRPr lang="en-US" sz="800" b="1">
                <a:solidFill>
                  <a:srgbClr val="000000"/>
                </a:solidFill>
              </a:endParaRPr>
            </a:p>
            <a:p>
              <a:pPr defTabSz="762000" eaLnBrk="0" hangingPunct="0"/>
              <a:endParaRPr lang="en-US" sz="800" b="1">
                <a:solidFill>
                  <a:srgbClr val="000000"/>
                </a:solidFill>
              </a:endParaRPr>
            </a:p>
            <a:p>
              <a:pPr defTabSz="762000" eaLnBrk="0" hangingPunct="0"/>
              <a:r>
                <a:rPr lang="en-US" sz="800" b="1">
                  <a:solidFill>
                    <a:srgbClr val="000000"/>
                  </a:solidFill>
                </a:rPr>
                <a:t>Lead </a:t>
              </a:r>
            </a:p>
            <a:p>
              <a:pPr defTabSz="762000" eaLnBrk="0" hangingPunct="0"/>
              <a:r>
                <a:rPr lang="en-US" sz="800" b="1">
                  <a:solidFill>
                    <a:srgbClr val="000000"/>
                  </a:solidFill>
                </a:rPr>
                <a:t>time: 1 week</a:t>
              </a:r>
            </a:p>
          </p:txBody>
        </p:sp>
        <p:sp>
          <p:nvSpPr>
            <p:cNvPr id="55394" name="Rectangle 20"/>
            <p:cNvSpPr>
              <a:spLocks noChangeArrowheads="1"/>
            </p:cNvSpPr>
            <p:nvPr/>
          </p:nvSpPr>
          <p:spPr bwMode="auto">
            <a:xfrm>
              <a:off x="364" y="2739"/>
              <a:ext cx="532" cy="210"/>
            </a:xfrm>
            <a:prstGeom prst="rect">
              <a:avLst/>
            </a:prstGeom>
            <a:noFill/>
            <a:ln w="12700">
              <a:noFill/>
              <a:miter lim="800000"/>
              <a:headEnd/>
              <a:tailEnd/>
            </a:ln>
          </p:spPr>
          <p:txBody>
            <a:bodyPr lIns="90487" tIns="44450" rIns="90487" bIns="44450">
              <a:spAutoFit/>
            </a:bodyPr>
            <a:lstStyle/>
            <a:p>
              <a:pPr defTabSz="762000" eaLnBrk="0" hangingPunct="0"/>
              <a:r>
                <a:rPr lang="en-US" sz="800" b="1">
                  <a:solidFill>
                    <a:srgbClr val="000000"/>
                  </a:solidFill>
                </a:rPr>
                <a:t>Gross requirements</a:t>
              </a:r>
            </a:p>
          </p:txBody>
        </p:sp>
        <p:sp>
          <p:nvSpPr>
            <p:cNvPr id="55395" name="Rectangle 21"/>
            <p:cNvSpPr>
              <a:spLocks noChangeArrowheads="1"/>
            </p:cNvSpPr>
            <p:nvPr/>
          </p:nvSpPr>
          <p:spPr bwMode="auto">
            <a:xfrm>
              <a:off x="972"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1</a:t>
              </a:r>
            </a:p>
          </p:txBody>
        </p:sp>
        <p:sp>
          <p:nvSpPr>
            <p:cNvPr id="506902" name="Rectangle 22"/>
            <p:cNvSpPr>
              <a:spLocks noChangeArrowheads="1"/>
            </p:cNvSpPr>
            <p:nvPr/>
          </p:nvSpPr>
          <p:spPr bwMode="auto">
            <a:xfrm>
              <a:off x="972" y="3038"/>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5397" name="Rectangle 23"/>
            <p:cNvSpPr>
              <a:spLocks noChangeArrowheads="1"/>
            </p:cNvSpPr>
            <p:nvPr/>
          </p:nvSpPr>
          <p:spPr bwMode="auto">
            <a:xfrm>
              <a:off x="1217"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2</a:t>
              </a:r>
            </a:p>
          </p:txBody>
        </p:sp>
        <p:sp>
          <p:nvSpPr>
            <p:cNvPr id="55398" name="Rectangle 24"/>
            <p:cNvSpPr>
              <a:spLocks noChangeArrowheads="1"/>
            </p:cNvSpPr>
            <p:nvPr/>
          </p:nvSpPr>
          <p:spPr bwMode="auto">
            <a:xfrm>
              <a:off x="1463"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3</a:t>
              </a:r>
            </a:p>
          </p:txBody>
        </p:sp>
        <p:sp>
          <p:nvSpPr>
            <p:cNvPr id="55399" name="Rectangle 25"/>
            <p:cNvSpPr>
              <a:spLocks noChangeArrowheads="1"/>
            </p:cNvSpPr>
            <p:nvPr/>
          </p:nvSpPr>
          <p:spPr bwMode="auto">
            <a:xfrm>
              <a:off x="1707"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4</a:t>
              </a:r>
            </a:p>
          </p:txBody>
        </p:sp>
        <p:sp>
          <p:nvSpPr>
            <p:cNvPr id="55400" name="Rectangle 26"/>
            <p:cNvSpPr>
              <a:spLocks noChangeArrowheads="1"/>
            </p:cNvSpPr>
            <p:nvPr/>
          </p:nvSpPr>
          <p:spPr bwMode="auto">
            <a:xfrm>
              <a:off x="1953"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5</a:t>
              </a:r>
            </a:p>
          </p:txBody>
        </p:sp>
        <p:sp>
          <p:nvSpPr>
            <p:cNvPr id="55401" name="Rectangle 27"/>
            <p:cNvSpPr>
              <a:spLocks noChangeArrowheads="1"/>
            </p:cNvSpPr>
            <p:nvPr/>
          </p:nvSpPr>
          <p:spPr bwMode="auto">
            <a:xfrm>
              <a:off x="2195"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6</a:t>
              </a:r>
            </a:p>
          </p:txBody>
        </p:sp>
        <p:sp>
          <p:nvSpPr>
            <p:cNvPr id="55402" name="Rectangle 28"/>
            <p:cNvSpPr>
              <a:spLocks noChangeArrowheads="1"/>
            </p:cNvSpPr>
            <p:nvPr/>
          </p:nvSpPr>
          <p:spPr bwMode="auto">
            <a:xfrm>
              <a:off x="2439"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7</a:t>
              </a:r>
            </a:p>
          </p:txBody>
        </p:sp>
        <p:sp>
          <p:nvSpPr>
            <p:cNvPr id="55403" name="Rectangle 29"/>
            <p:cNvSpPr>
              <a:spLocks noChangeArrowheads="1"/>
            </p:cNvSpPr>
            <p:nvPr/>
          </p:nvSpPr>
          <p:spPr bwMode="auto">
            <a:xfrm>
              <a:off x="2680"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8</a:t>
              </a:r>
            </a:p>
          </p:txBody>
        </p:sp>
        <p:sp>
          <p:nvSpPr>
            <p:cNvPr id="55404" name="Text Box 30"/>
            <p:cNvSpPr txBox="1">
              <a:spLocks noChangeArrowheads="1"/>
            </p:cNvSpPr>
            <p:nvPr/>
          </p:nvSpPr>
          <p:spPr bwMode="auto">
            <a:xfrm>
              <a:off x="364" y="2993"/>
              <a:ext cx="523" cy="212"/>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Scheduled receipts</a:t>
              </a:r>
            </a:p>
          </p:txBody>
        </p:sp>
        <p:sp>
          <p:nvSpPr>
            <p:cNvPr id="55405" name="Text Box 31"/>
            <p:cNvSpPr txBox="1">
              <a:spLocks noChangeArrowheads="1"/>
            </p:cNvSpPr>
            <p:nvPr/>
          </p:nvSpPr>
          <p:spPr bwMode="auto">
            <a:xfrm>
              <a:off x="364" y="3220"/>
              <a:ext cx="432" cy="289"/>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Projected on-hand inventory</a:t>
              </a:r>
            </a:p>
          </p:txBody>
        </p:sp>
        <p:sp>
          <p:nvSpPr>
            <p:cNvPr id="55406" name="Text Box 32"/>
            <p:cNvSpPr txBox="1">
              <a:spLocks noChangeArrowheads="1"/>
            </p:cNvSpPr>
            <p:nvPr/>
          </p:nvSpPr>
          <p:spPr bwMode="auto">
            <a:xfrm>
              <a:off x="364" y="3516"/>
              <a:ext cx="516" cy="212"/>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Planned receipts</a:t>
              </a:r>
            </a:p>
          </p:txBody>
        </p:sp>
        <p:sp>
          <p:nvSpPr>
            <p:cNvPr id="55407" name="Text Box 33"/>
            <p:cNvSpPr txBox="1">
              <a:spLocks noChangeArrowheads="1"/>
            </p:cNvSpPr>
            <p:nvPr/>
          </p:nvSpPr>
          <p:spPr bwMode="auto">
            <a:xfrm>
              <a:off x="364" y="3730"/>
              <a:ext cx="491" cy="289"/>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Planned order releases</a:t>
              </a:r>
            </a:p>
          </p:txBody>
        </p:sp>
        <p:sp>
          <p:nvSpPr>
            <p:cNvPr id="55408" name="Text Box 34"/>
            <p:cNvSpPr txBox="1">
              <a:spLocks noChangeArrowheads="1"/>
            </p:cNvSpPr>
            <p:nvPr/>
          </p:nvSpPr>
          <p:spPr bwMode="auto">
            <a:xfrm>
              <a:off x="711" y="3292"/>
              <a:ext cx="188" cy="135"/>
            </a:xfrm>
            <a:prstGeom prst="rect">
              <a:avLst/>
            </a:prstGeom>
            <a:solidFill>
              <a:schemeClr val="bg1"/>
            </a:solidFill>
            <a:ln w="12700">
              <a:noFill/>
              <a:miter lim="800000"/>
              <a:headEnd/>
              <a:tailEnd/>
            </a:ln>
          </p:spPr>
          <p:txBody>
            <a:bodyPr wrap="none">
              <a:spAutoFit/>
            </a:bodyPr>
            <a:lstStyle/>
            <a:p>
              <a:pPr defTabSz="762000" eaLnBrk="0" hangingPunct="0"/>
              <a:r>
                <a:rPr lang="en-US" sz="800" b="1">
                  <a:solidFill>
                    <a:srgbClr val="000000"/>
                  </a:solidFill>
                </a:rPr>
                <a:t>40</a:t>
              </a:r>
            </a:p>
          </p:txBody>
        </p:sp>
        <p:sp>
          <p:nvSpPr>
            <p:cNvPr id="55409" name="Text Box 35"/>
            <p:cNvSpPr txBox="1">
              <a:spLocks noChangeArrowheads="1"/>
            </p:cNvSpPr>
            <p:nvPr/>
          </p:nvSpPr>
          <p:spPr bwMode="auto">
            <a:xfrm>
              <a:off x="1789" y="2406"/>
              <a:ext cx="28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Week</a:t>
              </a:r>
            </a:p>
          </p:txBody>
        </p:sp>
        <p:sp>
          <p:nvSpPr>
            <p:cNvPr id="55410" name="Rectangle 36"/>
            <p:cNvSpPr>
              <a:spLocks noChangeArrowheads="1"/>
            </p:cNvSpPr>
            <p:nvPr/>
          </p:nvSpPr>
          <p:spPr bwMode="auto">
            <a:xfrm>
              <a:off x="360" y="2170"/>
              <a:ext cx="2514" cy="1832"/>
            </a:xfrm>
            <a:prstGeom prst="rect">
              <a:avLst/>
            </a:prstGeom>
            <a:noFill/>
            <a:ln w="25400">
              <a:solidFill>
                <a:srgbClr val="000000"/>
              </a:solidFill>
              <a:miter lim="800000"/>
              <a:headEnd/>
              <a:tailEnd/>
            </a:ln>
          </p:spPr>
          <p:txBody>
            <a:bodyPr wrap="none" anchor="ctr"/>
            <a:lstStyle/>
            <a:p>
              <a:endParaRPr lang="en-NZ"/>
            </a:p>
          </p:txBody>
        </p:sp>
        <p:sp>
          <p:nvSpPr>
            <p:cNvPr id="506917" name="Rectangle 37"/>
            <p:cNvSpPr>
              <a:spLocks noChangeArrowheads="1"/>
            </p:cNvSpPr>
            <p:nvPr/>
          </p:nvSpPr>
          <p:spPr bwMode="auto">
            <a:xfrm>
              <a:off x="1707" y="3038"/>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06918" name="Rectangle 38"/>
            <p:cNvSpPr>
              <a:spLocks noChangeArrowheads="1"/>
            </p:cNvSpPr>
            <p:nvPr/>
          </p:nvSpPr>
          <p:spPr bwMode="auto">
            <a:xfrm>
              <a:off x="2195" y="3038"/>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06919" name="Rectangle 39"/>
            <p:cNvSpPr>
              <a:spLocks noChangeArrowheads="1"/>
            </p:cNvSpPr>
            <p:nvPr/>
          </p:nvSpPr>
          <p:spPr bwMode="auto">
            <a:xfrm>
              <a:off x="2439" y="3038"/>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5414" name="Text Box 40"/>
            <p:cNvSpPr txBox="1">
              <a:spLocks noChangeArrowheads="1"/>
            </p:cNvSpPr>
            <p:nvPr/>
          </p:nvSpPr>
          <p:spPr bwMode="auto">
            <a:xfrm>
              <a:off x="1181" y="3036"/>
              <a:ext cx="22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300</a:t>
              </a:r>
            </a:p>
          </p:txBody>
        </p:sp>
        <p:sp>
          <p:nvSpPr>
            <p:cNvPr id="55415" name="Text Box 41"/>
            <p:cNvSpPr txBox="1">
              <a:spLocks noChangeArrowheads="1"/>
            </p:cNvSpPr>
            <p:nvPr/>
          </p:nvSpPr>
          <p:spPr bwMode="auto">
            <a:xfrm>
              <a:off x="1952" y="3036"/>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5416" name="Text Box 42"/>
            <p:cNvSpPr txBox="1">
              <a:spLocks noChangeArrowheads="1"/>
            </p:cNvSpPr>
            <p:nvPr/>
          </p:nvSpPr>
          <p:spPr bwMode="auto">
            <a:xfrm>
              <a:off x="1462" y="3036"/>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5417" name="Text Box 43"/>
            <p:cNvSpPr txBox="1">
              <a:spLocks noChangeArrowheads="1"/>
            </p:cNvSpPr>
            <p:nvPr/>
          </p:nvSpPr>
          <p:spPr bwMode="auto">
            <a:xfrm>
              <a:off x="2679" y="3036"/>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5418" name="Freeform 44"/>
            <p:cNvSpPr>
              <a:spLocks/>
            </p:cNvSpPr>
            <p:nvPr/>
          </p:nvSpPr>
          <p:spPr bwMode="auto">
            <a:xfrm>
              <a:off x="3010" y="2169"/>
              <a:ext cx="2523" cy="1833"/>
            </a:xfrm>
            <a:custGeom>
              <a:avLst/>
              <a:gdLst>
                <a:gd name="T0" fmla="*/ 0 w 4652"/>
                <a:gd name="T1" fmla="*/ 1833 h 3085"/>
                <a:gd name="T2" fmla="*/ 0 w 4652"/>
                <a:gd name="T3" fmla="*/ 0 h 3085"/>
                <a:gd name="T4" fmla="*/ 2522 w 4652"/>
                <a:gd name="T5" fmla="*/ 0 h 3085"/>
                <a:gd name="T6" fmla="*/ 2523 w 4652"/>
                <a:gd name="T7" fmla="*/ 549 h 3085"/>
                <a:gd name="T8" fmla="*/ 566 w 4652"/>
                <a:gd name="T9" fmla="*/ 548 h 3085"/>
                <a:gd name="T10" fmla="*/ 566 w 4652"/>
                <a:gd name="T11" fmla="*/ 1833 h 3085"/>
                <a:gd name="T12" fmla="*/ 0 w 4652"/>
                <a:gd name="T13" fmla="*/ 1833 h 3085"/>
                <a:gd name="T14" fmla="*/ 0 60000 65536"/>
                <a:gd name="T15" fmla="*/ 0 60000 65536"/>
                <a:gd name="T16" fmla="*/ 0 60000 65536"/>
                <a:gd name="T17" fmla="*/ 0 60000 65536"/>
                <a:gd name="T18" fmla="*/ 0 60000 65536"/>
                <a:gd name="T19" fmla="*/ 0 60000 65536"/>
                <a:gd name="T20" fmla="*/ 0 60000 65536"/>
                <a:gd name="T21" fmla="*/ 0 w 4652"/>
                <a:gd name="T22" fmla="*/ 0 h 3085"/>
                <a:gd name="T23" fmla="*/ 4652 w 4652"/>
                <a:gd name="T24" fmla="*/ 3085 h 30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52" h="3085">
                  <a:moveTo>
                    <a:pt x="0" y="3085"/>
                  </a:moveTo>
                  <a:lnTo>
                    <a:pt x="0" y="0"/>
                  </a:lnTo>
                  <a:lnTo>
                    <a:pt x="4651" y="0"/>
                  </a:lnTo>
                  <a:lnTo>
                    <a:pt x="4652" y="924"/>
                  </a:lnTo>
                  <a:lnTo>
                    <a:pt x="1044" y="922"/>
                  </a:lnTo>
                  <a:lnTo>
                    <a:pt x="1044" y="3085"/>
                  </a:lnTo>
                  <a:lnTo>
                    <a:pt x="0" y="3085"/>
                  </a:lnTo>
                </a:path>
              </a:pathLst>
            </a:custGeom>
            <a:solidFill>
              <a:srgbClr val="E1C687"/>
            </a:solidFill>
            <a:ln w="12700" cap="rnd">
              <a:noFill/>
              <a:round/>
              <a:headEnd/>
              <a:tailEnd/>
            </a:ln>
          </p:spPr>
          <p:txBody>
            <a:bodyPr/>
            <a:lstStyle/>
            <a:p>
              <a:endParaRPr lang="en-NZ"/>
            </a:p>
          </p:txBody>
        </p:sp>
        <p:sp>
          <p:nvSpPr>
            <p:cNvPr id="55419" name="Rectangle 45"/>
            <p:cNvSpPr>
              <a:spLocks noChangeArrowheads="1"/>
            </p:cNvSpPr>
            <p:nvPr/>
          </p:nvSpPr>
          <p:spPr bwMode="auto">
            <a:xfrm>
              <a:off x="3574" y="2713"/>
              <a:ext cx="1955" cy="1289"/>
            </a:xfrm>
            <a:prstGeom prst="rect">
              <a:avLst/>
            </a:prstGeom>
            <a:solidFill>
              <a:schemeClr val="accent2"/>
            </a:solidFill>
            <a:ln w="12700">
              <a:noFill/>
              <a:miter lim="800000"/>
              <a:headEnd/>
              <a:tailEnd/>
            </a:ln>
          </p:spPr>
          <p:txBody>
            <a:bodyPr wrap="none" anchor="ctr"/>
            <a:lstStyle/>
            <a:p>
              <a:endParaRPr lang="en-NZ"/>
            </a:p>
          </p:txBody>
        </p:sp>
        <p:sp>
          <p:nvSpPr>
            <p:cNvPr id="55420" name="Line 46"/>
            <p:cNvSpPr>
              <a:spLocks noChangeShapeType="1"/>
            </p:cNvSpPr>
            <p:nvPr/>
          </p:nvSpPr>
          <p:spPr bwMode="auto">
            <a:xfrm>
              <a:off x="4556" y="2562"/>
              <a:ext cx="0" cy="1428"/>
            </a:xfrm>
            <a:prstGeom prst="line">
              <a:avLst/>
            </a:prstGeom>
            <a:noFill/>
            <a:ln w="25400">
              <a:solidFill>
                <a:srgbClr val="000000"/>
              </a:solidFill>
              <a:round/>
              <a:headEnd/>
              <a:tailEnd/>
            </a:ln>
          </p:spPr>
          <p:txBody>
            <a:bodyPr wrap="none" anchor="ctr"/>
            <a:lstStyle/>
            <a:p>
              <a:endParaRPr lang="en-US"/>
            </a:p>
          </p:txBody>
        </p:sp>
        <p:sp>
          <p:nvSpPr>
            <p:cNvPr id="55421" name="Line 47"/>
            <p:cNvSpPr>
              <a:spLocks noChangeShapeType="1"/>
            </p:cNvSpPr>
            <p:nvPr/>
          </p:nvSpPr>
          <p:spPr bwMode="auto">
            <a:xfrm>
              <a:off x="4065" y="2565"/>
              <a:ext cx="0" cy="1426"/>
            </a:xfrm>
            <a:prstGeom prst="line">
              <a:avLst/>
            </a:prstGeom>
            <a:noFill/>
            <a:ln w="25400">
              <a:solidFill>
                <a:srgbClr val="000000"/>
              </a:solidFill>
              <a:round/>
              <a:headEnd/>
              <a:tailEnd/>
            </a:ln>
          </p:spPr>
          <p:txBody>
            <a:bodyPr wrap="none" anchor="ctr"/>
            <a:lstStyle/>
            <a:p>
              <a:endParaRPr lang="en-US"/>
            </a:p>
          </p:txBody>
        </p:sp>
        <p:sp>
          <p:nvSpPr>
            <p:cNvPr id="55422" name="Line 48"/>
            <p:cNvSpPr>
              <a:spLocks noChangeShapeType="1"/>
            </p:cNvSpPr>
            <p:nvPr/>
          </p:nvSpPr>
          <p:spPr bwMode="auto">
            <a:xfrm>
              <a:off x="5044" y="2560"/>
              <a:ext cx="0" cy="1430"/>
            </a:xfrm>
            <a:prstGeom prst="line">
              <a:avLst/>
            </a:prstGeom>
            <a:noFill/>
            <a:ln w="25400">
              <a:solidFill>
                <a:srgbClr val="000000"/>
              </a:solidFill>
              <a:round/>
              <a:headEnd/>
              <a:tailEnd/>
            </a:ln>
          </p:spPr>
          <p:txBody>
            <a:bodyPr wrap="none" anchor="ctr"/>
            <a:lstStyle/>
            <a:p>
              <a:endParaRPr lang="en-US"/>
            </a:p>
          </p:txBody>
        </p:sp>
        <p:sp>
          <p:nvSpPr>
            <p:cNvPr id="55423" name="Line 49"/>
            <p:cNvSpPr>
              <a:spLocks noChangeShapeType="1"/>
            </p:cNvSpPr>
            <p:nvPr/>
          </p:nvSpPr>
          <p:spPr bwMode="auto">
            <a:xfrm>
              <a:off x="4801" y="2560"/>
              <a:ext cx="0" cy="1430"/>
            </a:xfrm>
            <a:prstGeom prst="line">
              <a:avLst/>
            </a:prstGeom>
            <a:noFill/>
            <a:ln w="25400">
              <a:solidFill>
                <a:srgbClr val="000000"/>
              </a:solidFill>
              <a:round/>
              <a:headEnd/>
              <a:tailEnd/>
            </a:ln>
          </p:spPr>
          <p:txBody>
            <a:bodyPr wrap="none" anchor="ctr"/>
            <a:lstStyle/>
            <a:p>
              <a:endParaRPr lang="en-US"/>
            </a:p>
          </p:txBody>
        </p:sp>
        <p:sp>
          <p:nvSpPr>
            <p:cNvPr id="55424" name="Line 50"/>
            <p:cNvSpPr>
              <a:spLocks noChangeShapeType="1"/>
            </p:cNvSpPr>
            <p:nvPr/>
          </p:nvSpPr>
          <p:spPr bwMode="auto">
            <a:xfrm>
              <a:off x="4312" y="2559"/>
              <a:ext cx="0" cy="1430"/>
            </a:xfrm>
            <a:prstGeom prst="line">
              <a:avLst/>
            </a:prstGeom>
            <a:noFill/>
            <a:ln w="25400">
              <a:solidFill>
                <a:srgbClr val="000000"/>
              </a:solidFill>
              <a:round/>
              <a:headEnd/>
              <a:tailEnd/>
            </a:ln>
          </p:spPr>
          <p:txBody>
            <a:bodyPr wrap="none" anchor="ctr"/>
            <a:lstStyle/>
            <a:p>
              <a:endParaRPr lang="en-US"/>
            </a:p>
          </p:txBody>
        </p:sp>
        <p:sp>
          <p:nvSpPr>
            <p:cNvPr id="55425" name="Line 51"/>
            <p:cNvSpPr>
              <a:spLocks noChangeShapeType="1"/>
            </p:cNvSpPr>
            <p:nvPr/>
          </p:nvSpPr>
          <p:spPr bwMode="auto">
            <a:xfrm>
              <a:off x="5288" y="2560"/>
              <a:ext cx="0" cy="1430"/>
            </a:xfrm>
            <a:prstGeom prst="line">
              <a:avLst/>
            </a:prstGeom>
            <a:noFill/>
            <a:ln w="25400">
              <a:solidFill>
                <a:srgbClr val="000000"/>
              </a:solidFill>
              <a:round/>
              <a:headEnd/>
              <a:tailEnd/>
            </a:ln>
          </p:spPr>
          <p:txBody>
            <a:bodyPr wrap="none" anchor="ctr"/>
            <a:lstStyle/>
            <a:p>
              <a:endParaRPr lang="en-US"/>
            </a:p>
          </p:txBody>
        </p:sp>
        <p:sp>
          <p:nvSpPr>
            <p:cNvPr id="55426" name="Line 52"/>
            <p:cNvSpPr>
              <a:spLocks noChangeShapeType="1"/>
            </p:cNvSpPr>
            <p:nvPr/>
          </p:nvSpPr>
          <p:spPr bwMode="auto">
            <a:xfrm>
              <a:off x="3821" y="2566"/>
              <a:ext cx="0" cy="1424"/>
            </a:xfrm>
            <a:prstGeom prst="line">
              <a:avLst/>
            </a:prstGeom>
            <a:noFill/>
            <a:ln w="25400">
              <a:solidFill>
                <a:srgbClr val="000000"/>
              </a:solidFill>
              <a:round/>
              <a:headEnd/>
              <a:tailEnd/>
            </a:ln>
          </p:spPr>
          <p:txBody>
            <a:bodyPr wrap="none" anchor="ctr"/>
            <a:lstStyle/>
            <a:p>
              <a:endParaRPr lang="en-US"/>
            </a:p>
          </p:txBody>
        </p:sp>
        <p:sp>
          <p:nvSpPr>
            <p:cNvPr id="55427" name="Line 53"/>
            <p:cNvSpPr>
              <a:spLocks noChangeShapeType="1"/>
            </p:cNvSpPr>
            <p:nvPr/>
          </p:nvSpPr>
          <p:spPr bwMode="auto">
            <a:xfrm>
              <a:off x="3019" y="2976"/>
              <a:ext cx="2508" cy="0"/>
            </a:xfrm>
            <a:prstGeom prst="line">
              <a:avLst/>
            </a:prstGeom>
            <a:noFill/>
            <a:ln w="25400">
              <a:solidFill>
                <a:srgbClr val="000000"/>
              </a:solidFill>
              <a:round/>
              <a:headEnd/>
              <a:tailEnd/>
            </a:ln>
          </p:spPr>
          <p:txBody>
            <a:bodyPr wrap="none" anchor="ctr"/>
            <a:lstStyle/>
            <a:p>
              <a:endParaRPr lang="en-US"/>
            </a:p>
          </p:txBody>
        </p:sp>
        <p:sp>
          <p:nvSpPr>
            <p:cNvPr id="55428" name="Line 54"/>
            <p:cNvSpPr>
              <a:spLocks noChangeShapeType="1"/>
            </p:cNvSpPr>
            <p:nvPr/>
          </p:nvSpPr>
          <p:spPr bwMode="auto">
            <a:xfrm>
              <a:off x="3015" y="3232"/>
              <a:ext cx="2512" cy="0"/>
            </a:xfrm>
            <a:prstGeom prst="line">
              <a:avLst/>
            </a:prstGeom>
            <a:noFill/>
            <a:ln w="25400">
              <a:solidFill>
                <a:srgbClr val="000000"/>
              </a:solidFill>
              <a:round/>
              <a:headEnd/>
              <a:tailEnd/>
            </a:ln>
          </p:spPr>
          <p:txBody>
            <a:bodyPr wrap="none" anchor="ctr"/>
            <a:lstStyle/>
            <a:p>
              <a:endParaRPr lang="en-US"/>
            </a:p>
          </p:txBody>
        </p:sp>
        <p:sp>
          <p:nvSpPr>
            <p:cNvPr id="55429" name="Line 55"/>
            <p:cNvSpPr>
              <a:spLocks noChangeShapeType="1"/>
            </p:cNvSpPr>
            <p:nvPr/>
          </p:nvSpPr>
          <p:spPr bwMode="auto">
            <a:xfrm>
              <a:off x="3019" y="3489"/>
              <a:ext cx="2506" cy="0"/>
            </a:xfrm>
            <a:prstGeom prst="line">
              <a:avLst/>
            </a:prstGeom>
            <a:noFill/>
            <a:ln w="25400">
              <a:solidFill>
                <a:srgbClr val="000000"/>
              </a:solidFill>
              <a:round/>
              <a:headEnd/>
              <a:tailEnd/>
            </a:ln>
          </p:spPr>
          <p:txBody>
            <a:bodyPr wrap="none" anchor="ctr"/>
            <a:lstStyle/>
            <a:p>
              <a:endParaRPr lang="en-US"/>
            </a:p>
          </p:txBody>
        </p:sp>
        <p:sp>
          <p:nvSpPr>
            <p:cNvPr id="55430" name="Line 56"/>
            <p:cNvSpPr>
              <a:spLocks noChangeShapeType="1"/>
            </p:cNvSpPr>
            <p:nvPr/>
          </p:nvSpPr>
          <p:spPr bwMode="auto">
            <a:xfrm>
              <a:off x="3015" y="3746"/>
              <a:ext cx="2509" cy="0"/>
            </a:xfrm>
            <a:prstGeom prst="line">
              <a:avLst/>
            </a:prstGeom>
            <a:noFill/>
            <a:ln w="25400">
              <a:solidFill>
                <a:srgbClr val="000000"/>
              </a:solidFill>
              <a:round/>
              <a:headEnd/>
              <a:tailEnd/>
            </a:ln>
          </p:spPr>
          <p:txBody>
            <a:bodyPr wrap="none" anchor="ctr"/>
            <a:lstStyle/>
            <a:p>
              <a:endParaRPr lang="en-US"/>
            </a:p>
          </p:txBody>
        </p:sp>
        <p:sp>
          <p:nvSpPr>
            <p:cNvPr id="55431" name="Line 57"/>
            <p:cNvSpPr>
              <a:spLocks noChangeShapeType="1"/>
            </p:cNvSpPr>
            <p:nvPr/>
          </p:nvSpPr>
          <p:spPr bwMode="auto">
            <a:xfrm>
              <a:off x="3018" y="2719"/>
              <a:ext cx="2510" cy="0"/>
            </a:xfrm>
            <a:prstGeom prst="line">
              <a:avLst/>
            </a:prstGeom>
            <a:noFill/>
            <a:ln w="25400">
              <a:solidFill>
                <a:srgbClr val="000000"/>
              </a:solidFill>
              <a:round/>
              <a:headEnd/>
              <a:tailEnd/>
            </a:ln>
          </p:spPr>
          <p:txBody>
            <a:bodyPr wrap="none" anchor="ctr"/>
            <a:lstStyle/>
            <a:p>
              <a:endParaRPr lang="en-US"/>
            </a:p>
          </p:txBody>
        </p:sp>
        <p:sp>
          <p:nvSpPr>
            <p:cNvPr id="55432" name="Line 58"/>
            <p:cNvSpPr>
              <a:spLocks noChangeShapeType="1"/>
            </p:cNvSpPr>
            <p:nvPr/>
          </p:nvSpPr>
          <p:spPr bwMode="auto">
            <a:xfrm>
              <a:off x="3581" y="2562"/>
              <a:ext cx="1946" cy="0"/>
            </a:xfrm>
            <a:prstGeom prst="line">
              <a:avLst/>
            </a:prstGeom>
            <a:noFill/>
            <a:ln w="25400">
              <a:solidFill>
                <a:srgbClr val="000000"/>
              </a:solidFill>
              <a:round/>
              <a:headEnd/>
              <a:tailEnd/>
            </a:ln>
          </p:spPr>
          <p:txBody>
            <a:bodyPr wrap="none" anchor="ctr"/>
            <a:lstStyle/>
            <a:p>
              <a:endParaRPr lang="en-US"/>
            </a:p>
          </p:txBody>
        </p:sp>
        <p:sp>
          <p:nvSpPr>
            <p:cNvPr id="55433" name="Freeform 59"/>
            <p:cNvSpPr>
              <a:spLocks/>
            </p:cNvSpPr>
            <p:nvPr/>
          </p:nvSpPr>
          <p:spPr bwMode="auto">
            <a:xfrm>
              <a:off x="3576" y="2394"/>
              <a:ext cx="1957" cy="1601"/>
            </a:xfrm>
            <a:custGeom>
              <a:avLst/>
              <a:gdLst>
                <a:gd name="T0" fmla="*/ 0 w 3608"/>
                <a:gd name="T1" fmla="*/ 1600 h 2696"/>
                <a:gd name="T2" fmla="*/ 0 w 3608"/>
                <a:gd name="T3" fmla="*/ 0 h 2696"/>
                <a:gd name="T4" fmla="*/ 1956 w 3608"/>
                <a:gd name="T5" fmla="*/ 0 h 2696"/>
                <a:gd name="T6" fmla="*/ 0 60000 65536"/>
                <a:gd name="T7" fmla="*/ 0 60000 65536"/>
                <a:gd name="T8" fmla="*/ 0 60000 65536"/>
                <a:gd name="T9" fmla="*/ 0 w 3608"/>
                <a:gd name="T10" fmla="*/ 0 h 2696"/>
                <a:gd name="T11" fmla="*/ 3608 w 3608"/>
                <a:gd name="T12" fmla="*/ 2696 h 2696"/>
              </a:gdLst>
              <a:ahLst/>
              <a:cxnLst>
                <a:cxn ang="T6">
                  <a:pos x="T0" y="T1"/>
                </a:cxn>
                <a:cxn ang="T7">
                  <a:pos x="T2" y="T3"/>
                </a:cxn>
                <a:cxn ang="T8">
                  <a:pos x="T4" y="T5"/>
                </a:cxn>
              </a:cxnLst>
              <a:rect l="T9" t="T10" r="T11" b="T12"/>
              <a:pathLst>
                <a:path w="3608" h="2696">
                  <a:moveTo>
                    <a:pt x="0" y="2695"/>
                  </a:moveTo>
                  <a:lnTo>
                    <a:pt x="0" y="0"/>
                  </a:lnTo>
                  <a:lnTo>
                    <a:pt x="3607" y="0"/>
                  </a:lnTo>
                </a:path>
              </a:pathLst>
            </a:custGeom>
            <a:noFill/>
            <a:ln w="25400" cap="rnd">
              <a:solidFill>
                <a:srgbClr val="000000"/>
              </a:solidFill>
              <a:round/>
              <a:headEnd/>
              <a:tailEnd/>
            </a:ln>
          </p:spPr>
          <p:txBody>
            <a:bodyPr/>
            <a:lstStyle/>
            <a:p>
              <a:endParaRPr lang="en-NZ"/>
            </a:p>
          </p:txBody>
        </p:sp>
        <p:sp>
          <p:nvSpPr>
            <p:cNvPr id="55434" name="Rectangle 60"/>
            <p:cNvSpPr>
              <a:spLocks noChangeArrowheads="1"/>
            </p:cNvSpPr>
            <p:nvPr/>
          </p:nvSpPr>
          <p:spPr bwMode="auto">
            <a:xfrm>
              <a:off x="3052" y="2181"/>
              <a:ext cx="685" cy="518"/>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Item: Seat cushion</a:t>
              </a:r>
            </a:p>
            <a:p>
              <a:pPr defTabSz="762000" eaLnBrk="0" hangingPunct="0"/>
              <a:r>
                <a:rPr lang="en-US" sz="800" b="1">
                  <a:solidFill>
                    <a:srgbClr val="000000"/>
                  </a:solidFill>
                </a:rPr>
                <a:t>Lot size: L4L</a:t>
              </a:r>
            </a:p>
            <a:p>
              <a:pPr defTabSz="762000" eaLnBrk="0" hangingPunct="0"/>
              <a:endParaRPr lang="en-US" sz="800" b="1">
                <a:solidFill>
                  <a:srgbClr val="000000"/>
                </a:solidFill>
              </a:endParaRPr>
            </a:p>
            <a:p>
              <a:pPr defTabSz="762000" eaLnBrk="0" hangingPunct="0"/>
              <a:endParaRPr lang="en-US" sz="800" b="1">
                <a:solidFill>
                  <a:srgbClr val="000000"/>
                </a:solidFill>
              </a:endParaRPr>
            </a:p>
            <a:p>
              <a:pPr defTabSz="762000" eaLnBrk="0" hangingPunct="0"/>
              <a:r>
                <a:rPr lang="en-US" sz="800" b="1">
                  <a:solidFill>
                    <a:srgbClr val="000000"/>
                  </a:solidFill>
                </a:rPr>
                <a:t>Lead </a:t>
              </a:r>
            </a:p>
            <a:p>
              <a:pPr defTabSz="762000" eaLnBrk="0" hangingPunct="0"/>
              <a:r>
                <a:rPr lang="en-US" sz="800" b="1">
                  <a:solidFill>
                    <a:srgbClr val="000000"/>
                  </a:solidFill>
                </a:rPr>
                <a:t>time: 1 week</a:t>
              </a:r>
            </a:p>
          </p:txBody>
        </p:sp>
        <p:sp>
          <p:nvSpPr>
            <p:cNvPr id="55435" name="Rectangle 61"/>
            <p:cNvSpPr>
              <a:spLocks noChangeArrowheads="1"/>
            </p:cNvSpPr>
            <p:nvPr/>
          </p:nvSpPr>
          <p:spPr bwMode="auto">
            <a:xfrm>
              <a:off x="3018" y="2739"/>
              <a:ext cx="532" cy="210"/>
            </a:xfrm>
            <a:prstGeom prst="rect">
              <a:avLst/>
            </a:prstGeom>
            <a:noFill/>
            <a:ln w="12700">
              <a:noFill/>
              <a:miter lim="800000"/>
              <a:headEnd/>
              <a:tailEnd/>
            </a:ln>
          </p:spPr>
          <p:txBody>
            <a:bodyPr lIns="90487" tIns="44450" rIns="90487" bIns="44450">
              <a:spAutoFit/>
            </a:bodyPr>
            <a:lstStyle/>
            <a:p>
              <a:pPr defTabSz="762000" eaLnBrk="0" hangingPunct="0"/>
              <a:r>
                <a:rPr lang="en-US" sz="800" b="1">
                  <a:solidFill>
                    <a:srgbClr val="000000"/>
                  </a:solidFill>
                </a:rPr>
                <a:t>Gross requirements</a:t>
              </a:r>
            </a:p>
          </p:txBody>
        </p:sp>
        <p:sp>
          <p:nvSpPr>
            <p:cNvPr id="55436" name="Rectangle 62"/>
            <p:cNvSpPr>
              <a:spLocks noChangeArrowheads="1"/>
            </p:cNvSpPr>
            <p:nvPr/>
          </p:nvSpPr>
          <p:spPr bwMode="auto">
            <a:xfrm>
              <a:off x="3626"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1</a:t>
              </a:r>
            </a:p>
          </p:txBody>
        </p:sp>
        <p:sp>
          <p:nvSpPr>
            <p:cNvPr id="506943" name="Rectangle 63"/>
            <p:cNvSpPr>
              <a:spLocks noChangeArrowheads="1"/>
            </p:cNvSpPr>
            <p:nvPr/>
          </p:nvSpPr>
          <p:spPr bwMode="auto">
            <a:xfrm>
              <a:off x="3626" y="3038"/>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5438" name="Rectangle 64"/>
            <p:cNvSpPr>
              <a:spLocks noChangeArrowheads="1"/>
            </p:cNvSpPr>
            <p:nvPr/>
          </p:nvSpPr>
          <p:spPr bwMode="auto">
            <a:xfrm>
              <a:off x="3871"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2</a:t>
              </a:r>
            </a:p>
          </p:txBody>
        </p:sp>
        <p:sp>
          <p:nvSpPr>
            <p:cNvPr id="55439" name="Rectangle 65"/>
            <p:cNvSpPr>
              <a:spLocks noChangeArrowheads="1"/>
            </p:cNvSpPr>
            <p:nvPr/>
          </p:nvSpPr>
          <p:spPr bwMode="auto">
            <a:xfrm>
              <a:off x="4117"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3</a:t>
              </a:r>
            </a:p>
          </p:txBody>
        </p:sp>
        <p:sp>
          <p:nvSpPr>
            <p:cNvPr id="55440" name="Rectangle 66"/>
            <p:cNvSpPr>
              <a:spLocks noChangeArrowheads="1"/>
            </p:cNvSpPr>
            <p:nvPr/>
          </p:nvSpPr>
          <p:spPr bwMode="auto">
            <a:xfrm>
              <a:off x="4361"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4</a:t>
              </a:r>
            </a:p>
          </p:txBody>
        </p:sp>
        <p:sp>
          <p:nvSpPr>
            <p:cNvPr id="55441" name="Rectangle 67"/>
            <p:cNvSpPr>
              <a:spLocks noChangeArrowheads="1"/>
            </p:cNvSpPr>
            <p:nvPr/>
          </p:nvSpPr>
          <p:spPr bwMode="auto">
            <a:xfrm>
              <a:off x="4607"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5</a:t>
              </a:r>
            </a:p>
          </p:txBody>
        </p:sp>
        <p:sp>
          <p:nvSpPr>
            <p:cNvPr id="55442" name="Rectangle 68"/>
            <p:cNvSpPr>
              <a:spLocks noChangeArrowheads="1"/>
            </p:cNvSpPr>
            <p:nvPr/>
          </p:nvSpPr>
          <p:spPr bwMode="auto">
            <a:xfrm>
              <a:off x="4849"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6</a:t>
              </a:r>
            </a:p>
          </p:txBody>
        </p:sp>
        <p:sp>
          <p:nvSpPr>
            <p:cNvPr id="55443" name="Rectangle 69"/>
            <p:cNvSpPr>
              <a:spLocks noChangeArrowheads="1"/>
            </p:cNvSpPr>
            <p:nvPr/>
          </p:nvSpPr>
          <p:spPr bwMode="auto">
            <a:xfrm>
              <a:off x="5093"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7</a:t>
              </a:r>
            </a:p>
          </p:txBody>
        </p:sp>
        <p:sp>
          <p:nvSpPr>
            <p:cNvPr id="55444" name="Rectangle 70"/>
            <p:cNvSpPr>
              <a:spLocks noChangeArrowheads="1"/>
            </p:cNvSpPr>
            <p:nvPr/>
          </p:nvSpPr>
          <p:spPr bwMode="auto">
            <a:xfrm>
              <a:off x="5334"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8</a:t>
              </a:r>
            </a:p>
          </p:txBody>
        </p:sp>
        <p:sp>
          <p:nvSpPr>
            <p:cNvPr id="55445" name="Text Box 71"/>
            <p:cNvSpPr txBox="1">
              <a:spLocks noChangeArrowheads="1"/>
            </p:cNvSpPr>
            <p:nvPr/>
          </p:nvSpPr>
          <p:spPr bwMode="auto">
            <a:xfrm>
              <a:off x="3018" y="2993"/>
              <a:ext cx="523" cy="212"/>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Scheduled receipts</a:t>
              </a:r>
            </a:p>
          </p:txBody>
        </p:sp>
        <p:sp>
          <p:nvSpPr>
            <p:cNvPr id="55446" name="Text Box 72"/>
            <p:cNvSpPr txBox="1">
              <a:spLocks noChangeArrowheads="1"/>
            </p:cNvSpPr>
            <p:nvPr/>
          </p:nvSpPr>
          <p:spPr bwMode="auto">
            <a:xfrm>
              <a:off x="3018" y="3220"/>
              <a:ext cx="432" cy="289"/>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Projected on-hand inventory</a:t>
              </a:r>
            </a:p>
          </p:txBody>
        </p:sp>
        <p:sp>
          <p:nvSpPr>
            <p:cNvPr id="55447" name="Text Box 73"/>
            <p:cNvSpPr txBox="1">
              <a:spLocks noChangeArrowheads="1"/>
            </p:cNvSpPr>
            <p:nvPr/>
          </p:nvSpPr>
          <p:spPr bwMode="auto">
            <a:xfrm>
              <a:off x="3018" y="3516"/>
              <a:ext cx="516" cy="212"/>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Planned receipts</a:t>
              </a:r>
            </a:p>
          </p:txBody>
        </p:sp>
        <p:sp>
          <p:nvSpPr>
            <p:cNvPr id="55448" name="Text Box 74"/>
            <p:cNvSpPr txBox="1">
              <a:spLocks noChangeArrowheads="1"/>
            </p:cNvSpPr>
            <p:nvPr/>
          </p:nvSpPr>
          <p:spPr bwMode="auto">
            <a:xfrm>
              <a:off x="3018" y="3730"/>
              <a:ext cx="491" cy="289"/>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Planned order releases</a:t>
              </a:r>
            </a:p>
          </p:txBody>
        </p:sp>
        <p:sp>
          <p:nvSpPr>
            <p:cNvPr id="55449" name="Text Box 75"/>
            <p:cNvSpPr txBox="1">
              <a:spLocks noChangeArrowheads="1"/>
            </p:cNvSpPr>
            <p:nvPr/>
          </p:nvSpPr>
          <p:spPr bwMode="auto">
            <a:xfrm>
              <a:off x="3383" y="3292"/>
              <a:ext cx="152" cy="135"/>
            </a:xfrm>
            <a:prstGeom prst="rect">
              <a:avLst/>
            </a:prstGeom>
            <a:solidFill>
              <a:schemeClr val="bg1"/>
            </a:solid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5450" name="Text Box 76"/>
            <p:cNvSpPr txBox="1">
              <a:spLocks noChangeArrowheads="1"/>
            </p:cNvSpPr>
            <p:nvPr/>
          </p:nvSpPr>
          <p:spPr bwMode="auto">
            <a:xfrm>
              <a:off x="4443" y="2414"/>
              <a:ext cx="28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Week</a:t>
              </a:r>
            </a:p>
          </p:txBody>
        </p:sp>
        <p:sp>
          <p:nvSpPr>
            <p:cNvPr id="55451" name="Rectangle 77"/>
            <p:cNvSpPr>
              <a:spLocks noChangeArrowheads="1"/>
            </p:cNvSpPr>
            <p:nvPr/>
          </p:nvSpPr>
          <p:spPr bwMode="auto">
            <a:xfrm>
              <a:off x="3014" y="2170"/>
              <a:ext cx="2514" cy="1832"/>
            </a:xfrm>
            <a:prstGeom prst="rect">
              <a:avLst/>
            </a:prstGeom>
            <a:noFill/>
            <a:ln w="25400">
              <a:solidFill>
                <a:srgbClr val="000000"/>
              </a:solidFill>
              <a:miter lim="800000"/>
              <a:headEnd/>
              <a:tailEnd/>
            </a:ln>
          </p:spPr>
          <p:txBody>
            <a:bodyPr wrap="none" anchor="ctr"/>
            <a:lstStyle/>
            <a:p>
              <a:endParaRPr lang="en-NZ"/>
            </a:p>
          </p:txBody>
        </p:sp>
        <p:sp>
          <p:nvSpPr>
            <p:cNvPr id="506958" name="Rectangle 78"/>
            <p:cNvSpPr>
              <a:spLocks noChangeArrowheads="1"/>
            </p:cNvSpPr>
            <p:nvPr/>
          </p:nvSpPr>
          <p:spPr bwMode="auto">
            <a:xfrm>
              <a:off x="4361" y="3038"/>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06959" name="Rectangle 79"/>
            <p:cNvSpPr>
              <a:spLocks noChangeArrowheads="1"/>
            </p:cNvSpPr>
            <p:nvPr/>
          </p:nvSpPr>
          <p:spPr bwMode="auto">
            <a:xfrm>
              <a:off x="4849" y="3038"/>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06960" name="Rectangle 80"/>
            <p:cNvSpPr>
              <a:spLocks noChangeArrowheads="1"/>
            </p:cNvSpPr>
            <p:nvPr/>
          </p:nvSpPr>
          <p:spPr bwMode="auto">
            <a:xfrm>
              <a:off x="5093" y="3038"/>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5455" name="Text Box 81"/>
            <p:cNvSpPr txBox="1">
              <a:spLocks noChangeArrowheads="1"/>
            </p:cNvSpPr>
            <p:nvPr/>
          </p:nvSpPr>
          <p:spPr bwMode="auto">
            <a:xfrm>
              <a:off x="3868" y="3036"/>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5456" name="Text Box 82"/>
            <p:cNvSpPr txBox="1">
              <a:spLocks noChangeArrowheads="1"/>
            </p:cNvSpPr>
            <p:nvPr/>
          </p:nvSpPr>
          <p:spPr bwMode="auto">
            <a:xfrm>
              <a:off x="4606" y="3036"/>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5457" name="Text Box 83"/>
            <p:cNvSpPr txBox="1">
              <a:spLocks noChangeArrowheads="1"/>
            </p:cNvSpPr>
            <p:nvPr/>
          </p:nvSpPr>
          <p:spPr bwMode="auto">
            <a:xfrm>
              <a:off x="4116" y="3036"/>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5458" name="Text Box 84"/>
            <p:cNvSpPr txBox="1">
              <a:spLocks noChangeArrowheads="1"/>
            </p:cNvSpPr>
            <p:nvPr/>
          </p:nvSpPr>
          <p:spPr bwMode="auto">
            <a:xfrm>
              <a:off x="5333" y="3036"/>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grpSp>
      <p:sp>
        <p:nvSpPr>
          <p:cNvPr id="506965" name="Rectangle 85"/>
          <p:cNvSpPr>
            <a:spLocks noGrp="1" noChangeArrowheads="1"/>
          </p:cNvSpPr>
          <p:nvPr>
            <p:ph type="title"/>
          </p:nvPr>
        </p:nvSpPr>
        <p:spPr/>
        <p:txBody>
          <a:bodyPr/>
          <a:lstStyle/>
          <a:p>
            <a:pPr eaLnBrk="1" hangingPunct="1">
              <a:defRPr/>
            </a:pPr>
            <a:r>
              <a:rPr lang="en-US" sz="3200" dirty="0"/>
              <a:t>MRP Explosion</a:t>
            </a:r>
          </a:p>
        </p:txBody>
      </p:sp>
      <p:grpSp>
        <p:nvGrpSpPr>
          <p:cNvPr id="55301" name="Group 86"/>
          <p:cNvGrpSpPr>
            <a:grpSpLocks/>
          </p:cNvGrpSpPr>
          <p:nvPr/>
        </p:nvGrpSpPr>
        <p:grpSpPr bwMode="auto">
          <a:xfrm>
            <a:off x="2606675" y="755650"/>
            <a:ext cx="4003675" cy="2146300"/>
            <a:chOff x="1642" y="476"/>
            <a:chExt cx="2522" cy="1352"/>
          </a:xfrm>
        </p:grpSpPr>
        <p:sp>
          <p:nvSpPr>
            <p:cNvPr id="55334" name="Freeform 87"/>
            <p:cNvSpPr>
              <a:spLocks/>
            </p:cNvSpPr>
            <p:nvPr/>
          </p:nvSpPr>
          <p:spPr bwMode="auto">
            <a:xfrm>
              <a:off x="1642" y="486"/>
              <a:ext cx="2518" cy="887"/>
            </a:xfrm>
            <a:custGeom>
              <a:avLst/>
              <a:gdLst>
                <a:gd name="T0" fmla="*/ 0 w 2518"/>
                <a:gd name="T1" fmla="*/ 787 h 887"/>
                <a:gd name="T2" fmla="*/ 0 w 2518"/>
                <a:gd name="T3" fmla="*/ 0 h 887"/>
                <a:gd name="T4" fmla="*/ 2518 w 2518"/>
                <a:gd name="T5" fmla="*/ 0 h 887"/>
                <a:gd name="T6" fmla="*/ 2518 w 2518"/>
                <a:gd name="T7" fmla="*/ 784 h 887"/>
                <a:gd name="T8" fmla="*/ 2355 w 2518"/>
                <a:gd name="T9" fmla="*/ 887 h 887"/>
                <a:gd name="T10" fmla="*/ 2147 w 2518"/>
                <a:gd name="T11" fmla="*/ 794 h 887"/>
                <a:gd name="T12" fmla="*/ 1962 w 2518"/>
                <a:gd name="T13" fmla="*/ 845 h 887"/>
                <a:gd name="T14" fmla="*/ 1792 w 2518"/>
                <a:gd name="T15" fmla="*/ 781 h 887"/>
                <a:gd name="T16" fmla="*/ 1613 w 2518"/>
                <a:gd name="T17" fmla="*/ 829 h 887"/>
                <a:gd name="T18" fmla="*/ 1440 w 2518"/>
                <a:gd name="T19" fmla="*/ 755 h 887"/>
                <a:gd name="T20" fmla="*/ 1206 w 2518"/>
                <a:gd name="T21" fmla="*/ 842 h 887"/>
                <a:gd name="T22" fmla="*/ 970 w 2518"/>
                <a:gd name="T23" fmla="*/ 762 h 887"/>
                <a:gd name="T24" fmla="*/ 781 w 2518"/>
                <a:gd name="T25" fmla="*/ 819 h 887"/>
                <a:gd name="T26" fmla="*/ 566 w 2518"/>
                <a:gd name="T27" fmla="*/ 743 h 887"/>
                <a:gd name="T28" fmla="*/ 384 w 2518"/>
                <a:gd name="T29" fmla="*/ 797 h 887"/>
                <a:gd name="T30" fmla="*/ 189 w 2518"/>
                <a:gd name="T31" fmla="*/ 749 h 887"/>
                <a:gd name="T32" fmla="*/ 0 w 2518"/>
                <a:gd name="T33" fmla="*/ 787 h 8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18"/>
                <a:gd name="T52" fmla="*/ 0 h 887"/>
                <a:gd name="T53" fmla="*/ 2518 w 2518"/>
                <a:gd name="T54" fmla="*/ 887 h 8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18" h="887">
                  <a:moveTo>
                    <a:pt x="0" y="787"/>
                  </a:moveTo>
                  <a:lnTo>
                    <a:pt x="0" y="0"/>
                  </a:lnTo>
                  <a:lnTo>
                    <a:pt x="2518" y="0"/>
                  </a:lnTo>
                  <a:lnTo>
                    <a:pt x="2518" y="784"/>
                  </a:lnTo>
                  <a:lnTo>
                    <a:pt x="2355" y="887"/>
                  </a:lnTo>
                  <a:lnTo>
                    <a:pt x="2147" y="794"/>
                  </a:lnTo>
                  <a:lnTo>
                    <a:pt x="1962" y="845"/>
                  </a:lnTo>
                  <a:lnTo>
                    <a:pt x="1792" y="781"/>
                  </a:lnTo>
                  <a:lnTo>
                    <a:pt x="1613" y="829"/>
                  </a:lnTo>
                  <a:lnTo>
                    <a:pt x="1440" y="755"/>
                  </a:lnTo>
                  <a:lnTo>
                    <a:pt x="1206" y="842"/>
                  </a:lnTo>
                  <a:lnTo>
                    <a:pt x="970" y="762"/>
                  </a:lnTo>
                  <a:lnTo>
                    <a:pt x="781" y="819"/>
                  </a:lnTo>
                  <a:lnTo>
                    <a:pt x="566" y="743"/>
                  </a:lnTo>
                  <a:lnTo>
                    <a:pt x="384" y="797"/>
                  </a:lnTo>
                  <a:lnTo>
                    <a:pt x="189" y="749"/>
                  </a:lnTo>
                  <a:lnTo>
                    <a:pt x="0" y="787"/>
                  </a:lnTo>
                  <a:close/>
                </a:path>
              </a:pathLst>
            </a:custGeom>
            <a:solidFill>
              <a:srgbClr val="E1C687"/>
            </a:solidFill>
            <a:ln w="12700">
              <a:noFill/>
              <a:round/>
              <a:headEnd/>
              <a:tailEnd/>
            </a:ln>
          </p:spPr>
          <p:txBody>
            <a:bodyPr wrap="none" anchor="ctr"/>
            <a:lstStyle/>
            <a:p>
              <a:endParaRPr lang="en-NZ"/>
            </a:p>
          </p:txBody>
        </p:sp>
        <p:sp>
          <p:nvSpPr>
            <p:cNvPr id="55335" name="Freeform 88"/>
            <p:cNvSpPr>
              <a:spLocks/>
            </p:cNvSpPr>
            <p:nvPr/>
          </p:nvSpPr>
          <p:spPr bwMode="auto">
            <a:xfrm>
              <a:off x="2208" y="1014"/>
              <a:ext cx="1949" cy="359"/>
            </a:xfrm>
            <a:custGeom>
              <a:avLst/>
              <a:gdLst>
                <a:gd name="T0" fmla="*/ 0 w 1949"/>
                <a:gd name="T1" fmla="*/ 215 h 359"/>
                <a:gd name="T2" fmla="*/ 0 w 1949"/>
                <a:gd name="T3" fmla="*/ 0 h 359"/>
                <a:gd name="T4" fmla="*/ 1949 w 1949"/>
                <a:gd name="T5" fmla="*/ 0 h 359"/>
                <a:gd name="T6" fmla="*/ 1949 w 1949"/>
                <a:gd name="T7" fmla="*/ 256 h 359"/>
                <a:gd name="T8" fmla="*/ 1792 w 1949"/>
                <a:gd name="T9" fmla="*/ 359 h 359"/>
                <a:gd name="T10" fmla="*/ 1574 w 1949"/>
                <a:gd name="T11" fmla="*/ 263 h 359"/>
                <a:gd name="T12" fmla="*/ 1395 w 1949"/>
                <a:gd name="T13" fmla="*/ 314 h 359"/>
                <a:gd name="T14" fmla="*/ 1226 w 1949"/>
                <a:gd name="T15" fmla="*/ 253 h 359"/>
                <a:gd name="T16" fmla="*/ 1050 w 1949"/>
                <a:gd name="T17" fmla="*/ 304 h 359"/>
                <a:gd name="T18" fmla="*/ 874 w 1949"/>
                <a:gd name="T19" fmla="*/ 224 h 359"/>
                <a:gd name="T20" fmla="*/ 640 w 1949"/>
                <a:gd name="T21" fmla="*/ 314 h 359"/>
                <a:gd name="T22" fmla="*/ 403 w 1949"/>
                <a:gd name="T23" fmla="*/ 228 h 359"/>
                <a:gd name="T24" fmla="*/ 218 w 1949"/>
                <a:gd name="T25" fmla="*/ 288 h 359"/>
                <a:gd name="T26" fmla="*/ 0 w 1949"/>
                <a:gd name="T27" fmla="*/ 215 h 3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49"/>
                <a:gd name="T43" fmla="*/ 0 h 359"/>
                <a:gd name="T44" fmla="*/ 1949 w 1949"/>
                <a:gd name="T45" fmla="*/ 359 h 3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49" h="359">
                  <a:moveTo>
                    <a:pt x="0" y="215"/>
                  </a:moveTo>
                  <a:lnTo>
                    <a:pt x="0" y="0"/>
                  </a:lnTo>
                  <a:lnTo>
                    <a:pt x="1949" y="0"/>
                  </a:lnTo>
                  <a:lnTo>
                    <a:pt x="1949" y="256"/>
                  </a:lnTo>
                  <a:lnTo>
                    <a:pt x="1792" y="359"/>
                  </a:lnTo>
                  <a:lnTo>
                    <a:pt x="1574" y="263"/>
                  </a:lnTo>
                  <a:lnTo>
                    <a:pt x="1395" y="314"/>
                  </a:lnTo>
                  <a:lnTo>
                    <a:pt x="1226" y="253"/>
                  </a:lnTo>
                  <a:lnTo>
                    <a:pt x="1050" y="304"/>
                  </a:lnTo>
                  <a:lnTo>
                    <a:pt x="874" y="224"/>
                  </a:lnTo>
                  <a:lnTo>
                    <a:pt x="640" y="314"/>
                  </a:lnTo>
                  <a:lnTo>
                    <a:pt x="403" y="228"/>
                  </a:lnTo>
                  <a:lnTo>
                    <a:pt x="218" y="288"/>
                  </a:lnTo>
                  <a:lnTo>
                    <a:pt x="0" y="215"/>
                  </a:lnTo>
                  <a:close/>
                </a:path>
              </a:pathLst>
            </a:custGeom>
            <a:solidFill>
              <a:schemeClr val="accent2"/>
            </a:solidFill>
            <a:ln w="12700">
              <a:noFill/>
              <a:round/>
              <a:headEnd/>
              <a:tailEnd/>
            </a:ln>
          </p:spPr>
          <p:txBody>
            <a:bodyPr wrap="none" anchor="ctr"/>
            <a:lstStyle/>
            <a:p>
              <a:endParaRPr lang="en-NZ"/>
            </a:p>
          </p:txBody>
        </p:sp>
        <p:sp>
          <p:nvSpPr>
            <p:cNvPr id="55336" name="Freeform 89"/>
            <p:cNvSpPr>
              <a:spLocks/>
            </p:cNvSpPr>
            <p:nvPr/>
          </p:nvSpPr>
          <p:spPr bwMode="auto">
            <a:xfrm>
              <a:off x="1645" y="1270"/>
              <a:ext cx="567" cy="541"/>
            </a:xfrm>
            <a:custGeom>
              <a:avLst/>
              <a:gdLst>
                <a:gd name="T0" fmla="*/ 0 w 567"/>
                <a:gd name="T1" fmla="*/ 42 h 541"/>
                <a:gd name="T2" fmla="*/ 0 w 567"/>
                <a:gd name="T3" fmla="*/ 541 h 541"/>
                <a:gd name="T4" fmla="*/ 567 w 567"/>
                <a:gd name="T5" fmla="*/ 541 h 541"/>
                <a:gd name="T6" fmla="*/ 567 w 567"/>
                <a:gd name="T7" fmla="*/ 0 h 541"/>
                <a:gd name="T8" fmla="*/ 378 w 567"/>
                <a:gd name="T9" fmla="*/ 51 h 541"/>
                <a:gd name="T10" fmla="*/ 189 w 567"/>
                <a:gd name="T11" fmla="*/ 3 h 541"/>
                <a:gd name="T12" fmla="*/ 0 w 567"/>
                <a:gd name="T13" fmla="*/ 42 h 541"/>
                <a:gd name="T14" fmla="*/ 0 60000 65536"/>
                <a:gd name="T15" fmla="*/ 0 60000 65536"/>
                <a:gd name="T16" fmla="*/ 0 60000 65536"/>
                <a:gd name="T17" fmla="*/ 0 60000 65536"/>
                <a:gd name="T18" fmla="*/ 0 60000 65536"/>
                <a:gd name="T19" fmla="*/ 0 60000 65536"/>
                <a:gd name="T20" fmla="*/ 0 60000 65536"/>
                <a:gd name="T21" fmla="*/ 0 w 567"/>
                <a:gd name="T22" fmla="*/ 0 h 541"/>
                <a:gd name="T23" fmla="*/ 567 w 567"/>
                <a:gd name="T24" fmla="*/ 541 h 5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 h="541">
                  <a:moveTo>
                    <a:pt x="0" y="42"/>
                  </a:moveTo>
                  <a:lnTo>
                    <a:pt x="0" y="541"/>
                  </a:lnTo>
                  <a:lnTo>
                    <a:pt x="567" y="541"/>
                  </a:lnTo>
                  <a:lnTo>
                    <a:pt x="567" y="0"/>
                  </a:lnTo>
                  <a:lnTo>
                    <a:pt x="378" y="51"/>
                  </a:lnTo>
                  <a:lnTo>
                    <a:pt x="189" y="3"/>
                  </a:lnTo>
                  <a:lnTo>
                    <a:pt x="0" y="42"/>
                  </a:lnTo>
                  <a:close/>
                </a:path>
              </a:pathLst>
            </a:custGeom>
            <a:solidFill>
              <a:srgbClr val="E1C687"/>
            </a:solidFill>
            <a:ln w="12700">
              <a:noFill/>
              <a:round/>
              <a:headEnd/>
              <a:tailEnd/>
            </a:ln>
          </p:spPr>
          <p:txBody>
            <a:bodyPr wrap="none" anchor="ctr"/>
            <a:lstStyle/>
            <a:p>
              <a:endParaRPr lang="en-NZ"/>
            </a:p>
          </p:txBody>
        </p:sp>
        <p:sp>
          <p:nvSpPr>
            <p:cNvPr id="55337" name="Freeform 90"/>
            <p:cNvSpPr>
              <a:spLocks/>
            </p:cNvSpPr>
            <p:nvPr/>
          </p:nvSpPr>
          <p:spPr bwMode="auto">
            <a:xfrm>
              <a:off x="2205" y="1264"/>
              <a:ext cx="1959" cy="547"/>
            </a:xfrm>
            <a:custGeom>
              <a:avLst/>
              <a:gdLst>
                <a:gd name="T0" fmla="*/ 0 w 1959"/>
                <a:gd name="T1" fmla="*/ 6 h 547"/>
                <a:gd name="T2" fmla="*/ 0 w 1959"/>
                <a:gd name="T3" fmla="*/ 547 h 547"/>
                <a:gd name="T4" fmla="*/ 1959 w 1959"/>
                <a:gd name="T5" fmla="*/ 547 h 547"/>
                <a:gd name="T6" fmla="*/ 1959 w 1959"/>
                <a:gd name="T7" fmla="*/ 45 h 547"/>
                <a:gd name="T8" fmla="*/ 1792 w 1959"/>
                <a:gd name="T9" fmla="*/ 144 h 547"/>
                <a:gd name="T10" fmla="*/ 1584 w 1959"/>
                <a:gd name="T11" fmla="*/ 48 h 547"/>
                <a:gd name="T12" fmla="*/ 1399 w 1959"/>
                <a:gd name="T13" fmla="*/ 105 h 547"/>
                <a:gd name="T14" fmla="*/ 1232 w 1959"/>
                <a:gd name="T15" fmla="*/ 41 h 547"/>
                <a:gd name="T16" fmla="*/ 1059 w 1959"/>
                <a:gd name="T17" fmla="*/ 93 h 547"/>
                <a:gd name="T18" fmla="*/ 883 w 1959"/>
                <a:gd name="T19" fmla="*/ 13 h 547"/>
                <a:gd name="T20" fmla="*/ 643 w 1959"/>
                <a:gd name="T21" fmla="*/ 102 h 547"/>
                <a:gd name="T22" fmla="*/ 407 w 1959"/>
                <a:gd name="T23" fmla="*/ 16 h 547"/>
                <a:gd name="T24" fmla="*/ 215 w 1959"/>
                <a:gd name="T25" fmla="*/ 80 h 547"/>
                <a:gd name="T26" fmla="*/ 23 w 1959"/>
                <a:gd name="T27" fmla="*/ 0 h 547"/>
                <a:gd name="T28" fmla="*/ 0 w 1959"/>
                <a:gd name="T29" fmla="*/ 6 h 5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59"/>
                <a:gd name="T46" fmla="*/ 0 h 547"/>
                <a:gd name="T47" fmla="*/ 1959 w 1959"/>
                <a:gd name="T48" fmla="*/ 547 h 5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59" h="547">
                  <a:moveTo>
                    <a:pt x="0" y="6"/>
                  </a:moveTo>
                  <a:lnTo>
                    <a:pt x="0" y="547"/>
                  </a:lnTo>
                  <a:lnTo>
                    <a:pt x="1959" y="547"/>
                  </a:lnTo>
                  <a:lnTo>
                    <a:pt x="1959" y="45"/>
                  </a:lnTo>
                  <a:lnTo>
                    <a:pt x="1792" y="144"/>
                  </a:lnTo>
                  <a:lnTo>
                    <a:pt x="1584" y="48"/>
                  </a:lnTo>
                  <a:lnTo>
                    <a:pt x="1399" y="105"/>
                  </a:lnTo>
                  <a:lnTo>
                    <a:pt x="1232" y="41"/>
                  </a:lnTo>
                  <a:lnTo>
                    <a:pt x="1059" y="93"/>
                  </a:lnTo>
                  <a:lnTo>
                    <a:pt x="883" y="13"/>
                  </a:lnTo>
                  <a:lnTo>
                    <a:pt x="643" y="102"/>
                  </a:lnTo>
                  <a:lnTo>
                    <a:pt x="407" y="16"/>
                  </a:lnTo>
                  <a:lnTo>
                    <a:pt x="215" y="80"/>
                  </a:lnTo>
                  <a:lnTo>
                    <a:pt x="23" y="0"/>
                  </a:lnTo>
                  <a:lnTo>
                    <a:pt x="0" y="6"/>
                  </a:lnTo>
                  <a:close/>
                </a:path>
              </a:pathLst>
            </a:custGeom>
            <a:solidFill>
              <a:schemeClr val="accent2"/>
            </a:solidFill>
            <a:ln w="12700">
              <a:noFill/>
              <a:round/>
              <a:headEnd/>
              <a:tailEnd/>
            </a:ln>
          </p:spPr>
          <p:txBody>
            <a:bodyPr wrap="none" anchor="ctr"/>
            <a:lstStyle/>
            <a:p>
              <a:endParaRPr lang="en-NZ"/>
            </a:p>
          </p:txBody>
        </p:sp>
        <p:sp>
          <p:nvSpPr>
            <p:cNvPr id="55338" name="Line 91"/>
            <p:cNvSpPr>
              <a:spLocks noChangeShapeType="1"/>
            </p:cNvSpPr>
            <p:nvPr/>
          </p:nvSpPr>
          <p:spPr bwMode="auto">
            <a:xfrm>
              <a:off x="3675" y="861"/>
              <a:ext cx="0" cy="938"/>
            </a:xfrm>
            <a:prstGeom prst="line">
              <a:avLst/>
            </a:prstGeom>
            <a:noFill/>
            <a:ln w="25400">
              <a:solidFill>
                <a:srgbClr val="000000"/>
              </a:solidFill>
              <a:round/>
              <a:headEnd/>
              <a:tailEnd/>
            </a:ln>
          </p:spPr>
          <p:txBody>
            <a:bodyPr wrap="none" anchor="ctr"/>
            <a:lstStyle/>
            <a:p>
              <a:endParaRPr lang="en-US"/>
            </a:p>
          </p:txBody>
        </p:sp>
        <p:sp>
          <p:nvSpPr>
            <p:cNvPr id="55339" name="Line 92"/>
            <p:cNvSpPr>
              <a:spLocks noChangeShapeType="1"/>
            </p:cNvSpPr>
            <p:nvPr/>
          </p:nvSpPr>
          <p:spPr bwMode="auto">
            <a:xfrm>
              <a:off x="2943" y="860"/>
              <a:ext cx="0" cy="938"/>
            </a:xfrm>
            <a:prstGeom prst="line">
              <a:avLst/>
            </a:prstGeom>
            <a:noFill/>
            <a:ln w="25400">
              <a:solidFill>
                <a:srgbClr val="000000"/>
              </a:solidFill>
              <a:round/>
              <a:headEnd/>
              <a:tailEnd/>
            </a:ln>
          </p:spPr>
          <p:txBody>
            <a:bodyPr wrap="none" anchor="ctr"/>
            <a:lstStyle/>
            <a:p>
              <a:endParaRPr lang="en-US"/>
            </a:p>
          </p:txBody>
        </p:sp>
        <p:sp>
          <p:nvSpPr>
            <p:cNvPr id="55340" name="Line 93"/>
            <p:cNvSpPr>
              <a:spLocks noChangeShapeType="1"/>
            </p:cNvSpPr>
            <p:nvPr/>
          </p:nvSpPr>
          <p:spPr bwMode="auto">
            <a:xfrm>
              <a:off x="3919" y="865"/>
              <a:ext cx="0" cy="934"/>
            </a:xfrm>
            <a:prstGeom prst="line">
              <a:avLst/>
            </a:prstGeom>
            <a:noFill/>
            <a:ln w="25400">
              <a:solidFill>
                <a:srgbClr val="000000"/>
              </a:solidFill>
              <a:round/>
              <a:headEnd/>
              <a:tailEnd/>
            </a:ln>
          </p:spPr>
          <p:txBody>
            <a:bodyPr wrap="none" anchor="ctr"/>
            <a:lstStyle/>
            <a:p>
              <a:endParaRPr lang="en-US"/>
            </a:p>
          </p:txBody>
        </p:sp>
        <p:sp>
          <p:nvSpPr>
            <p:cNvPr id="55341" name="Line 94"/>
            <p:cNvSpPr>
              <a:spLocks noChangeShapeType="1"/>
            </p:cNvSpPr>
            <p:nvPr/>
          </p:nvSpPr>
          <p:spPr bwMode="auto">
            <a:xfrm>
              <a:off x="1646" y="1555"/>
              <a:ext cx="2509" cy="0"/>
            </a:xfrm>
            <a:prstGeom prst="line">
              <a:avLst/>
            </a:prstGeom>
            <a:noFill/>
            <a:ln w="25400">
              <a:solidFill>
                <a:srgbClr val="000000"/>
              </a:solidFill>
              <a:round/>
              <a:headEnd/>
              <a:tailEnd/>
            </a:ln>
          </p:spPr>
          <p:txBody>
            <a:bodyPr wrap="none" anchor="ctr"/>
            <a:lstStyle/>
            <a:p>
              <a:endParaRPr lang="en-US"/>
            </a:p>
          </p:txBody>
        </p:sp>
        <p:sp>
          <p:nvSpPr>
            <p:cNvPr id="55342" name="Line 95"/>
            <p:cNvSpPr>
              <a:spLocks noChangeShapeType="1"/>
            </p:cNvSpPr>
            <p:nvPr/>
          </p:nvSpPr>
          <p:spPr bwMode="auto">
            <a:xfrm>
              <a:off x="1649" y="1014"/>
              <a:ext cx="2510" cy="0"/>
            </a:xfrm>
            <a:prstGeom prst="line">
              <a:avLst/>
            </a:prstGeom>
            <a:noFill/>
            <a:ln w="25400">
              <a:solidFill>
                <a:srgbClr val="000000"/>
              </a:solidFill>
              <a:round/>
              <a:headEnd/>
              <a:tailEnd/>
            </a:ln>
          </p:spPr>
          <p:txBody>
            <a:bodyPr wrap="none" anchor="ctr"/>
            <a:lstStyle/>
            <a:p>
              <a:endParaRPr lang="en-US"/>
            </a:p>
          </p:txBody>
        </p:sp>
        <p:sp>
          <p:nvSpPr>
            <p:cNvPr id="55343" name="Line 96"/>
            <p:cNvSpPr>
              <a:spLocks noChangeShapeType="1"/>
            </p:cNvSpPr>
            <p:nvPr/>
          </p:nvSpPr>
          <p:spPr bwMode="auto">
            <a:xfrm>
              <a:off x="2212" y="857"/>
              <a:ext cx="1946" cy="0"/>
            </a:xfrm>
            <a:prstGeom prst="line">
              <a:avLst/>
            </a:prstGeom>
            <a:noFill/>
            <a:ln w="25400">
              <a:solidFill>
                <a:srgbClr val="000000"/>
              </a:solidFill>
              <a:round/>
              <a:headEnd/>
              <a:tailEnd/>
            </a:ln>
          </p:spPr>
          <p:txBody>
            <a:bodyPr wrap="none" anchor="ctr"/>
            <a:lstStyle/>
            <a:p>
              <a:endParaRPr lang="en-US"/>
            </a:p>
          </p:txBody>
        </p:sp>
        <p:sp>
          <p:nvSpPr>
            <p:cNvPr id="55344" name="Freeform 97"/>
            <p:cNvSpPr>
              <a:spLocks/>
            </p:cNvSpPr>
            <p:nvPr/>
          </p:nvSpPr>
          <p:spPr bwMode="auto">
            <a:xfrm>
              <a:off x="2207" y="683"/>
              <a:ext cx="1957" cy="1121"/>
            </a:xfrm>
            <a:custGeom>
              <a:avLst/>
              <a:gdLst>
                <a:gd name="T0" fmla="*/ 0 w 3608"/>
                <a:gd name="T1" fmla="*/ 1121 h 2696"/>
                <a:gd name="T2" fmla="*/ 0 w 3608"/>
                <a:gd name="T3" fmla="*/ 0 h 2696"/>
                <a:gd name="T4" fmla="*/ 1956 w 3608"/>
                <a:gd name="T5" fmla="*/ 0 h 2696"/>
                <a:gd name="T6" fmla="*/ 0 60000 65536"/>
                <a:gd name="T7" fmla="*/ 0 60000 65536"/>
                <a:gd name="T8" fmla="*/ 0 60000 65536"/>
                <a:gd name="T9" fmla="*/ 0 w 3608"/>
                <a:gd name="T10" fmla="*/ 0 h 2696"/>
                <a:gd name="T11" fmla="*/ 3608 w 3608"/>
                <a:gd name="T12" fmla="*/ 2696 h 2696"/>
              </a:gdLst>
              <a:ahLst/>
              <a:cxnLst>
                <a:cxn ang="T6">
                  <a:pos x="T0" y="T1"/>
                </a:cxn>
                <a:cxn ang="T7">
                  <a:pos x="T2" y="T3"/>
                </a:cxn>
                <a:cxn ang="T8">
                  <a:pos x="T4" y="T5"/>
                </a:cxn>
              </a:cxnLst>
              <a:rect l="T9" t="T10" r="T11" b="T12"/>
              <a:pathLst>
                <a:path w="3608" h="2696">
                  <a:moveTo>
                    <a:pt x="0" y="2695"/>
                  </a:moveTo>
                  <a:lnTo>
                    <a:pt x="0" y="0"/>
                  </a:lnTo>
                  <a:lnTo>
                    <a:pt x="3607" y="0"/>
                  </a:lnTo>
                </a:path>
              </a:pathLst>
            </a:custGeom>
            <a:noFill/>
            <a:ln w="25400" cap="rnd">
              <a:solidFill>
                <a:srgbClr val="000000"/>
              </a:solidFill>
              <a:round/>
              <a:headEnd/>
              <a:tailEnd/>
            </a:ln>
          </p:spPr>
          <p:txBody>
            <a:bodyPr/>
            <a:lstStyle/>
            <a:p>
              <a:endParaRPr lang="en-NZ"/>
            </a:p>
          </p:txBody>
        </p:sp>
        <p:sp>
          <p:nvSpPr>
            <p:cNvPr id="55345" name="Rectangle 98"/>
            <p:cNvSpPr>
              <a:spLocks noChangeArrowheads="1"/>
            </p:cNvSpPr>
            <p:nvPr/>
          </p:nvSpPr>
          <p:spPr bwMode="auto">
            <a:xfrm>
              <a:off x="1662" y="476"/>
              <a:ext cx="847" cy="518"/>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Item: Seat subassembly</a:t>
              </a:r>
            </a:p>
            <a:p>
              <a:pPr defTabSz="762000" eaLnBrk="0" hangingPunct="0"/>
              <a:r>
                <a:rPr lang="en-US" sz="800" b="1">
                  <a:solidFill>
                    <a:srgbClr val="000000"/>
                  </a:solidFill>
                </a:rPr>
                <a:t>Lot size: 230 units</a:t>
              </a:r>
            </a:p>
            <a:p>
              <a:pPr defTabSz="762000" eaLnBrk="0" hangingPunct="0"/>
              <a:endParaRPr lang="en-US" sz="800" b="1">
                <a:solidFill>
                  <a:srgbClr val="000000"/>
                </a:solidFill>
              </a:endParaRPr>
            </a:p>
            <a:p>
              <a:pPr defTabSz="762000" eaLnBrk="0" hangingPunct="0"/>
              <a:endParaRPr lang="en-US" sz="800" b="1">
                <a:solidFill>
                  <a:srgbClr val="000000"/>
                </a:solidFill>
              </a:endParaRPr>
            </a:p>
            <a:p>
              <a:pPr defTabSz="762000" eaLnBrk="0" hangingPunct="0"/>
              <a:r>
                <a:rPr lang="en-US" sz="800" b="1">
                  <a:solidFill>
                    <a:srgbClr val="000000"/>
                  </a:solidFill>
                </a:rPr>
                <a:t>Lead </a:t>
              </a:r>
            </a:p>
            <a:p>
              <a:pPr defTabSz="762000" eaLnBrk="0" hangingPunct="0"/>
              <a:r>
                <a:rPr lang="en-US" sz="800" b="1">
                  <a:solidFill>
                    <a:srgbClr val="000000"/>
                  </a:solidFill>
                </a:rPr>
                <a:t>time: 2 weeks</a:t>
              </a:r>
            </a:p>
          </p:txBody>
        </p:sp>
        <p:sp>
          <p:nvSpPr>
            <p:cNvPr id="55346" name="Rectangle 99"/>
            <p:cNvSpPr>
              <a:spLocks noChangeArrowheads="1"/>
            </p:cNvSpPr>
            <p:nvPr/>
          </p:nvSpPr>
          <p:spPr bwMode="auto">
            <a:xfrm>
              <a:off x="1649" y="1034"/>
              <a:ext cx="532" cy="210"/>
            </a:xfrm>
            <a:prstGeom prst="rect">
              <a:avLst/>
            </a:prstGeom>
            <a:noFill/>
            <a:ln w="12700">
              <a:noFill/>
              <a:miter lim="800000"/>
              <a:headEnd/>
              <a:tailEnd/>
            </a:ln>
          </p:spPr>
          <p:txBody>
            <a:bodyPr lIns="90487" tIns="44450" rIns="90487" bIns="44450">
              <a:spAutoFit/>
            </a:bodyPr>
            <a:lstStyle/>
            <a:p>
              <a:pPr defTabSz="762000" eaLnBrk="0" hangingPunct="0"/>
              <a:r>
                <a:rPr lang="en-US" sz="800" b="1">
                  <a:solidFill>
                    <a:srgbClr val="000000"/>
                  </a:solidFill>
                </a:rPr>
                <a:t>Gross requirements</a:t>
              </a:r>
            </a:p>
          </p:txBody>
        </p:sp>
        <p:sp>
          <p:nvSpPr>
            <p:cNvPr id="506980" name="Rectangle 100"/>
            <p:cNvSpPr>
              <a:spLocks noChangeArrowheads="1"/>
            </p:cNvSpPr>
            <p:nvPr/>
          </p:nvSpPr>
          <p:spPr bwMode="auto">
            <a:xfrm>
              <a:off x="2218" y="1076"/>
              <a:ext cx="222"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150</a:t>
              </a:r>
            </a:p>
          </p:txBody>
        </p:sp>
        <p:sp>
          <p:nvSpPr>
            <p:cNvPr id="55348" name="Rectangle 101"/>
            <p:cNvSpPr>
              <a:spLocks noChangeArrowheads="1"/>
            </p:cNvSpPr>
            <p:nvPr/>
          </p:nvSpPr>
          <p:spPr bwMode="auto">
            <a:xfrm>
              <a:off x="2257" y="883"/>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1</a:t>
              </a:r>
            </a:p>
          </p:txBody>
        </p:sp>
        <p:sp>
          <p:nvSpPr>
            <p:cNvPr id="55349" name="Rectangle 102"/>
            <p:cNvSpPr>
              <a:spLocks noChangeArrowheads="1"/>
            </p:cNvSpPr>
            <p:nvPr/>
          </p:nvSpPr>
          <p:spPr bwMode="auto">
            <a:xfrm>
              <a:off x="2502" y="883"/>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2</a:t>
              </a:r>
            </a:p>
          </p:txBody>
        </p:sp>
        <p:sp>
          <p:nvSpPr>
            <p:cNvPr id="55350" name="Rectangle 103"/>
            <p:cNvSpPr>
              <a:spLocks noChangeArrowheads="1"/>
            </p:cNvSpPr>
            <p:nvPr/>
          </p:nvSpPr>
          <p:spPr bwMode="auto">
            <a:xfrm>
              <a:off x="2748" y="883"/>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3</a:t>
              </a:r>
            </a:p>
          </p:txBody>
        </p:sp>
        <p:sp>
          <p:nvSpPr>
            <p:cNvPr id="506984" name="Rectangle 104"/>
            <p:cNvSpPr>
              <a:spLocks noChangeArrowheads="1"/>
            </p:cNvSpPr>
            <p:nvPr/>
          </p:nvSpPr>
          <p:spPr bwMode="auto">
            <a:xfrm>
              <a:off x="2956" y="1076"/>
              <a:ext cx="222"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120</a:t>
              </a:r>
            </a:p>
          </p:txBody>
        </p:sp>
        <p:sp>
          <p:nvSpPr>
            <p:cNvPr id="55352" name="Rectangle 105"/>
            <p:cNvSpPr>
              <a:spLocks noChangeArrowheads="1"/>
            </p:cNvSpPr>
            <p:nvPr/>
          </p:nvSpPr>
          <p:spPr bwMode="auto">
            <a:xfrm>
              <a:off x="2992" y="883"/>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4</a:t>
              </a:r>
            </a:p>
          </p:txBody>
        </p:sp>
        <p:sp>
          <p:nvSpPr>
            <p:cNvPr id="55353" name="Rectangle 106"/>
            <p:cNvSpPr>
              <a:spLocks noChangeArrowheads="1"/>
            </p:cNvSpPr>
            <p:nvPr/>
          </p:nvSpPr>
          <p:spPr bwMode="auto">
            <a:xfrm>
              <a:off x="3238" y="883"/>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5</a:t>
              </a:r>
            </a:p>
          </p:txBody>
        </p:sp>
        <p:sp>
          <p:nvSpPr>
            <p:cNvPr id="506987" name="Rectangle 107"/>
            <p:cNvSpPr>
              <a:spLocks noChangeArrowheads="1"/>
            </p:cNvSpPr>
            <p:nvPr/>
          </p:nvSpPr>
          <p:spPr bwMode="auto">
            <a:xfrm>
              <a:off x="3441" y="1076"/>
              <a:ext cx="222"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150</a:t>
              </a:r>
            </a:p>
          </p:txBody>
        </p:sp>
        <p:sp>
          <p:nvSpPr>
            <p:cNvPr id="55355" name="Rectangle 108"/>
            <p:cNvSpPr>
              <a:spLocks noChangeArrowheads="1"/>
            </p:cNvSpPr>
            <p:nvPr/>
          </p:nvSpPr>
          <p:spPr bwMode="auto">
            <a:xfrm>
              <a:off x="3480" y="883"/>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6</a:t>
              </a:r>
            </a:p>
          </p:txBody>
        </p:sp>
        <p:sp>
          <p:nvSpPr>
            <p:cNvPr id="506989" name="Rectangle 109"/>
            <p:cNvSpPr>
              <a:spLocks noChangeArrowheads="1"/>
            </p:cNvSpPr>
            <p:nvPr/>
          </p:nvSpPr>
          <p:spPr bwMode="auto">
            <a:xfrm>
              <a:off x="3685" y="1076"/>
              <a:ext cx="222"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120</a:t>
              </a:r>
            </a:p>
          </p:txBody>
        </p:sp>
        <p:sp>
          <p:nvSpPr>
            <p:cNvPr id="55357" name="Rectangle 110"/>
            <p:cNvSpPr>
              <a:spLocks noChangeArrowheads="1"/>
            </p:cNvSpPr>
            <p:nvPr/>
          </p:nvSpPr>
          <p:spPr bwMode="auto">
            <a:xfrm>
              <a:off x="3724" y="883"/>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7</a:t>
              </a:r>
            </a:p>
          </p:txBody>
        </p:sp>
        <p:sp>
          <p:nvSpPr>
            <p:cNvPr id="55358" name="Rectangle 111"/>
            <p:cNvSpPr>
              <a:spLocks noChangeArrowheads="1"/>
            </p:cNvSpPr>
            <p:nvPr/>
          </p:nvSpPr>
          <p:spPr bwMode="auto">
            <a:xfrm>
              <a:off x="3965" y="883"/>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8</a:t>
              </a:r>
            </a:p>
          </p:txBody>
        </p:sp>
        <p:sp>
          <p:nvSpPr>
            <p:cNvPr id="55359" name="Text Box 112"/>
            <p:cNvSpPr txBox="1">
              <a:spLocks noChangeArrowheads="1"/>
            </p:cNvSpPr>
            <p:nvPr/>
          </p:nvSpPr>
          <p:spPr bwMode="auto">
            <a:xfrm>
              <a:off x="1649" y="1325"/>
              <a:ext cx="516" cy="212"/>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Planned receipts</a:t>
              </a:r>
            </a:p>
          </p:txBody>
        </p:sp>
        <p:sp>
          <p:nvSpPr>
            <p:cNvPr id="55360" name="Text Box 113"/>
            <p:cNvSpPr txBox="1">
              <a:spLocks noChangeArrowheads="1"/>
            </p:cNvSpPr>
            <p:nvPr/>
          </p:nvSpPr>
          <p:spPr bwMode="auto">
            <a:xfrm>
              <a:off x="1649" y="1539"/>
              <a:ext cx="491" cy="289"/>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Planned order releases</a:t>
              </a:r>
            </a:p>
          </p:txBody>
        </p:sp>
        <p:sp>
          <p:nvSpPr>
            <p:cNvPr id="55361" name="Text Box 114"/>
            <p:cNvSpPr txBox="1">
              <a:spLocks noChangeArrowheads="1"/>
            </p:cNvSpPr>
            <p:nvPr/>
          </p:nvSpPr>
          <p:spPr bwMode="auto">
            <a:xfrm>
              <a:off x="3074" y="709"/>
              <a:ext cx="28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Week</a:t>
              </a:r>
            </a:p>
          </p:txBody>
        </p:sp>
        <p:sp>
          <p:nvSpPr>
            <p:cNvPr id="55362" name="Rectangle 115"/>
            <p:cNvSpPr>
              <a:spLocks noChangeArrowheads="1"/>
            </p:cNvSpPr>
            <p:nvPr/>
          </p:nvSpPr>
          <p:spPr bwMode="auto">
            <a:xfrm>
              <a:off x="1645" y="484"/>
              <a:ext cx="2514" cy="1327"/>
            </a:xfrm>
            <a:prstGeom prst="rect">
              <a:avLst/>
            </a:prstGeom>
            <a:noFill/>
            <a:ln w="25400">
              <a:solidFill>
                <a:srgbClr val="000000"/>
              </a:solidFill>
              <a:miter lim="800000"/>
              <a:headEnd/>
              <a:tailEnd/>
            </a:ln>
          </p:spPr>
          <p:txBody>
            <a:bodyPr wrap="none" anchor="ctr"/>
            <a:lstStyle/>
            <a:p>
              <a:endParaRPr lang="en-NZ"/>
            </a:p>
          </p:txBody>
        </p:sp>
        <p:sp>
          <p:nvSpPr>
            <p:cNvPr id="55363" name="Text Box 116"/>
            <p:cNvSpPr txBox="1">
              <a:spLocks noChangeArrowheads="1"/>
            </p:cNvSpPr>
            <p:nvPr/>
          </p:nvSpPr>
          <p:spPr bwMode="auto">
            <a:xfrm>
              <a:off x="2496" y="1074"/>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5364" name="Text Box 117"/>
            <p:cNvSpPr txBox="1">
              <a:spLocks noChangeArrowheads="1"/>
            </p:cNvSpPr>
            <p:nvPr/>
          </p:nvSpPr>
          <p:spPr bwMode="auto">
            <a:xfrm>
              <a:off x="3234" y="1074"/>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5365" name="Text Box 118"/>
            <p:cNvSpPr txBox="1">
              <a:spLocks noChangeArrowheads="1"/>
            </p:cNvSpPr>
            <p:nvPr/>
          </p:nvSpPr>
          <p:spPr bwMode="auto">
            <a:xfrm>
              <a:off x="2747" y="1074"/>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5366" name="Text Box 119"/>
            <p:cNvSpPr txBox="1">
              <a:spLocks noChangeArrowheads="1"/>
            </p:cNvSpPr>
            <p:nvPr/>
          </p:nvSpPr>
          <p:spPr bwMode="auto">
            <a:xfrm>
              <a:off x="3964" y="1074"/>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5367" name="Text Box 120"/>
            <p:cNvSpPr txBox="1">
              <a:spLocks noChangeArrowheads="1"/>
            </p:cNvSpPr>
            <p:nvPr/>
          </p:nvSpPr>
          <p:spPr bwMode="auto">
            <a:xfrm>
              <a:off x="3687" y="1361"/>
              <a:ext cx="22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230</a:t>
              </a:r>
            </a:p>
          </p:txBody>
        </p:sp>
        <p:sp>
          <p:nvSpPr>
            <p:cNvPr id="55368" name="Text Box 121"/>
            <p:cNvSpPr txBox="1">
              <a:spLocks noChangeArrowheads="1"/>
            </p:cNvSpPr>
            <p:nvPr/>
          </p:nvSpPr>
          <p:spPr bwMode="auto">
            <a:xfrm>
              <a:off x="3198" y="1616"/>
              <a:ext cx="224" cy="135"/>
            </a:xfrm>
            <a:prstGeom prst="rect">
              <a:avLst/>
            </a:prstGeom>
            <a:solidFill>
              <a:srgbClr val="FF7C80"/>
            </a:solidFill>
            <a:ln w="12700">
              <a:noFill/>
              <a:miter lim="800000"/>
              <a:headEnd/>
              <a:tailEnd/>
            </a:ln>
          </p:spPr>
          <p:txBody>
            <a:bodyPr wrap="none">
              <a:spAutoFit/>
            </a:bodyPr>
            <a:lstStyle/>
            <a:p>
              <a:pPr defTabSz="762000" eaLnBrk="0" hangingPunct="0"/>
              <a:r>
                <a:rPr lang="en-US" sz="800" b="1">
                  <a:solidFill>
                    <a:srgbClr val="000000"/>
                  </a:solidFill>
                </a:rPr>
                <a:t>230</a:t>
              </a:r>
            </a:p>
          </p:txBody>
        </p:sp>
        <p:sp>
          <p:nvSpPr>
            <p:cNvPr id="55369" name="Text Box 122"/>
            <p:cNvSpPr txBox="1">
              <a:spLocks noChangeArrowheads="1"/>
            </p:cNvSpPr>
            <p:nvPr/>
          </p:nvSpPr>
          <p:spPr bwMode="auto">
            <a:xfrm>
              <a:off x="2948" y="1361"/>
              <a:ext cx="22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230</a:t>
              </a:r>
            </a:p>
          </p:txBody>
        </p:sp>
        <p:sp>
          <p:nvSpPr>
            <p:cNvPr id="55370" name="Text Box 123"/>
            <p:cNvSpPr txBox="1">
              <a:spLocks noChangeArrowheads="1"/>
            </p:cNvSpPr>
            <p:nvPr/>
          </p:nvSpPr>
          <p:spPr bwMode="auto">
            <a:xfrm>
              <a:off x="2459" y="1616"/>
              <a:ext cx="224" cy="135"/>
            </a:xfrm>
            <a:prstGeom prst="rect">
              <a:avLst/>
            </a:prstGeom>
            <a:solidFill>
              <a:srgbClr val="FF7C80"/>
            </a:solidFill>
            <a:ln w="12700">
              <a:noFill/>
              <a:miter lim="800000"/>
              <a:headEnd/>
              <a:tailEnd/>
            </a:ln>
          </p:spPr>
          <p:txBody>
            <a:bodyPr wrap="none">
              <a:spAutoFit/>
            </a:bodyPr>
            <a:lstStyle/>
            <a:p>
              <a:pPr defTabSz="762000" eaLnBrk="0" hangingPunct="0"/>
              <a:r>
                <a:rPr lang="en-US" sz="800" b="1">
                  <a:solidFill>
                    <a:srgbClr val="000000"/>
                  </a:solidFill>
                </a:rPr>
                <a:t>230</a:t>
              </a:r>
            </a:p>
          </p:txBody>
        </p:sp>
        <p:sp>
          <p:nvSpPr>
            <p:cNvPr id="55371" name="Freeform 124"/>
            <p:cNvSpPr>
              <a:spLocks/>
            </p:cNvSpPr>
            <p:nvPr/>
          </p:nvSpPr>
          <p:spPr bwMode="auto">
            <a:xfrm>
              <a:off x="1655" y="1267"/>
              <a:ext cx="2505" cy="144"/>
            </a:xfrm>
            <a:custGeom>
              <a:avLst/>
              <a:gdLst>
                <a:gd name="T0" fmla="*/ 0 w 2505"/>
                <a:gd name="T1" fmla="*/ 45 h 144"/>
                <a:gd name="T2" fmla="*/ 179 w 2505"/>
                <a:gd name="T3" fmla="*/ 9 h 144"/>
                <a:gd name="T4" fmla="*/ 368 w 2505"/>
                <a:gd name="T5" fmla="*/ 54 h 144"/>
                <a:gd name="T6" fmla="*/ 569 w 2505"/>
                <a:gd name="T7" fmla="*/ 0 h 144"/>
                <a:gd name="T8" fmla="*/ 768 w 2505"/>
                <a:gd name="T9" fmla="*/ 77 h 144"/>
                <a:gd name="T10" fmla="*/ 957 w 2505"/>
                <a:gd name="T11" fmla="*/ 16 h 144"/>
                <a:gd name="T12" fmla="*/ 1197 w 2505"/>
                <a:gd name="T13" fmla="*/ 99 h 144"/>
                <a:gd name="T14" fmla="*/ 1427 w 2505"/>
                <a:gd name="T15" fmla="*/ 9 h 144"/>
                <a:gd name="T16" fmla="*/ 1603 w 2505"/>
                <a:gd name="T17" fmla="*/ 89 h 144"/>
                <a:gd name="T18" fmla="*/ 1782 w 2505"/>
                <a:gd name="T19" fmla="*/ 38 h 144"/>
                <a:gd name="T20" fmla="*/ 1949 w 2505"/>
                <a:gd name="T21" fmla="*/ 102 h 144"/>
                <a:gd name="T22" fmla="*/ 2134 w 2505"/>
                <a:gd name="T23" fmla="*/ 48 h 144"/>
                <a:gd name="T24" fmla="*/ 2342 w 2505"/>
                <a:gd name="T25" fmla="*/ 144 h 144"/>
                <a:gd name="T26" fmla="*/ 2505 w 2505"/>
                <a:gd name="T27" fmla="*/ 41 h 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05"/>
                <a:gd name="T43" fmla="*/ 0 h 144"/>
                <a:gd name="T44" fmla="*/ 2505 w 2505"/>
                <a:gd name="T45" fmla="*/ 144 h 1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05" h="144">
                  <a:moveTo>
                    <a:pt x="0" y="45"/>
                  </a:moveTo>
                  <a:lnTo>
                    <a:pt x="179" y="9"/>
                  </a:lnTo>
                  <a:lnTo>
                    <a:pt x="368" y="54"/>
                  </a:lnTo>
                  <a:lnTo>
                    <a:pt x="569" y="0"/>
                  </a:lnTo>
                  <a:lnTo>
                    <a:pt x="768" y="77"/>
                  </a:lnTo>
                  <a:lnTo>
                    <a:pt x="957" y="16"/>
                  </a:lnTo>
                  <a:lnTo>
                    <a:pt x="1197" y="99"/>
                  </a:lnTo>
                  <a:lnTo>
                    <a:pt x="1427" y="9"/>
                  </a:lnTo>
                  <a:lnTo>
                    <a:pt x="1603" y="89"/>
                  </a:lnTo>
                  <a:lnTo>
                    <a:pt x="1782" y="38"/>
                  </a:lnTo>
                  <a:lnTo>
                    <a:pt x="1949" y="102"/>
                  </a:lnTo>
                  <a:lnTo>
                    <a:pt x="2134" y="48"/>
                  </a:lnTo>
                  <a:lnTo>
                    <a:pt x="2342" y="144"/>
                  </a:lnTo>
                  <a:lnTo>
                    <a:pt x="2505" y="41"/>
                  </a:lnTo>
                </a:path>
              </a:pathLst>
            </a:custGeom>
            <a:noFill/>
            <a:ln w="28575">
              <a:solidFill>
                <a:srgbClr val="000000"/>
              </a:solidFill>
              <a:round/>
              <a:headEnd/>
              <a:tailEnd/>
            </a:ln>
          </p:spPr>
          <p:txBody>
            <a:bodyPr wrap="none" anchor="ctr"/>
            <a:lstStyle/>
            <a:p>
              <a:endParaRPr lang="en-NZ"/>
            </a:p>
          </p:txBody>
        </p:sp>
        <p:sp>
          <p:nvSpPr>
            <p:cNvPr id="55372" name="Freeform 125"/>
            <p:cNvSpPr>
              <a:spLocks/>
            </p:cNvSpPr>
            <p:nvPr/>
          </p:nvSpPr>
          <p:spPr bwMode="auto">
            <a:xfrm>
              <a:off x="1652" y="1232"/>
              <a:ext cx="2505" cy="144"/>
            </a:xfrm>
            <a:custGeom>
              <a:avLst/>
              <a:gdLst>
                <a:gd name="T0" fmla="*/ 0 w 2505"/>
                <a:gd name="T1" fmla="*/ 45 h 144"/>
                <a:gd name="T2" fmla="*/ 179 w 2505"/>
                <a:gd name="T3" fmla="*/ 9 h 144"/>
                <a:gd name="T4" fmla="*/ 368 w 2505"/>
                <a:gd name="T5" fmla="*/ 54 h 144"/>
                <a:gd name="T6" fmla="*/ 569 w 2505"/>
                <a:gd name="T7" fmla="*/ 0 h 144"/>
                <a:gd name="T8" fmla="*/ 768 w 2505"/>
                <a:gd name="T9" fmla="*/ 77 h 144"/>
                <a:gd name="T10" fmla="*/ 957 w 2505"/>
                <a:gd name="T11" fmla="*/ 16 h 144"/>
                <a:gd name="T12" fmla="*/ 1197 w 2505"/>
                <a:gd name="T13" fmla="*/ 99 h 144"/>
                <a:gd name="T14" fmla="*/ 1427 w 2505"/>
                <a:gd name="T15" fmla="*/ 9 h 144"/>
                <a:gd name="T16" fmla="*/ 1603 w 2505"/>
                <a:gd name="T17" fmla="*/ 89 h 144"/>
                <a:gd name="T18" fmla="*/ 1782 w 2505"/>
                <a:gd name="T19" fmla="*/ 38 h 144"/>
                <a:gd name="T20" fmla="*/ 1949 w 2505"/>
                <a:gd name="T21" fmla="*/ 102 h 144"/>
                <a:gd name="T22" fmla="*/ 2134 w 2505"/>
                <a:gd name="T23" fmla="*/ 48 h 144"/>
                <a:gd name="T24" fmla="*/ 2342 w 2505"/>
                <a:gd name="T25" fmla="*/ 144 h 144"/>
                <a:gd name="T26" fmla="*/ 2505 w 2505"/>
                <a:gd name="T27" fmla="*/ 41 h 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05"/>
                <a:gd name="T43" fmla="*/ 0 h 144"/>
                <a:gd name="T44" fmla="*/ 2505 w 2505"/>
                <a:gd name="T45" fmla="*/ 144 h 1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05" h="144">
                  <a:moveTo>
                    <a:pt x="0" y="45"/>
                  </a:moveTo>
                  <a:lnTo>
                    <a:pt x="179" y="9"/>
                  </a:lnTo>
                  <a:lnTo>
                    <a:pt x="368" y="54"/>
                  </a:lnTo>
                  <a:lnTo>
                    <a:pt x="569" y="0"/>
                  </a:lnTo>
                  <a:lnTo>
                    <a:pt x="768" y="77"/>
                  </a:lnTo>
                  <a:lnTo>
                    <a:pt x="957" y="16"/>
                  </a:lnTo>
                  <a:lnTo>
                    <a:pt x="1197" y="99"/>
                  </a:lnTo>
                  <a:lnTo>
                    <a:pt x="1427" y="9"/>
                  </a:lnTo>
                  <a:lnTo>
                    <a:pt x="1603" y="89"/>
                  </a:lnTo>
                  <a:lnTo>
                    <a:pt x="1782" y="38"/>
                  </a:lnTo>
                  <a:lnTo>
                    <a:pt x="1949" y="102"/>
                  </a:lnTo>
                  <a:lnTo>
                    <a:pt x="2134" y="48"/>
                  </a:lnTo>
                  <a:lnTo>
                    <a:pt x="2342" y="144"/>
                  </a:lnTo>
                  <a:lnTo>
                    <a:pt x="2505" y="41"/>
                  </a:lnTo>
                </a:path>
              </a:pathLst>
            </a:custGeom>
            <a:noFill/>
            <a:ln w="28575">
              <a:solidFill>
                <a:srgbClr val="000000"/>
              </a:solidFill>
              <a:round/>
              <a:headEnd/>
              <a:tailEnd/>
            </a:ln>
          </p:spPr>
          <p:txBody>
            <a:bodyPr wrap="none" anchor="ctr"/>
            <a:lstStyle/>
            <a:p>
              <a:endParaRPr lang="en-NZ"/>
            </a:p>
          </p:txBody>
        </p:sp>
        <p:sp>
          <p:nvSpPr>
            <p:cNvPr id="55373" name="Line 126"/>
            <p:cNvSpPr>
              <a:spLocks noChangeShapeType="1"/>
            </p:cNvSpPr>
            <p:nvPr/>
          </p:nvSpPr>
          <p:spPr bwMode="auto">
            <a:xfrm>
              <a:off x="2452" y="859"/>
              <a:ext cx="0" cy="940"/>
            </a:xfrm>
            <a:prstGeom prst="line">
              <a:avLst/>
            </a:prstGeom>
            <a:noFill/>
            <a:ln w="25400">
              <a:solidFill>
                <a:srgbClr val="000000"/>
              </a:solidFill>
              <a:round/>
              <a:headEnd/>
              <a:tailEnd/>
            </a:ln>
          </p:spPr>
          <p:txBody>
            <a:bodyPr wrap="none" anchor="ctr"/>
            <a:lstStyle/>
            <a:p>
              <a:endParaRPr lang="en-US"/>
            </a:p>
          </p:txBody>
        </p:sp>
        <p:sp>
          <p:nvSpPr>
            <p:cNvPr id="55374" name="Line 127"/>
            <p:cNvSpPr>
              <a:spLocks noChangeShapeType="1"/>
            </p:cNvSpPr>
            <p:nvPr/>
          </p:nvSpPr>
          <p:spPr bwMode="auto">
            <a:xfrm>
              <a:off x="2696" y="863"/>
              <a:ext cx="0" cy="937"/>
            </a:xfrm>
            <a:prstGeom prst="line">
              <a:avLst/>
            </a:prstGeom>
            <a:noFill/>
            <a:ln w="25400">
              <a:solidFill>
                <a:srgbClr val="000000"/>
              </a:solidFill>
              <a:round/>
              <a:headEnd/>
              <a:tailEnd/>
            </a:ln>
          </p:spPr>
          <p:txBody>
            <a:bodyPr wrap="none" anchor="ctr"/>
            <a:lstStyle/>
            <a:p>
              <a:endParaRPr lang="en-US"/>
            </a:p>
          </p:txBody>
        </p:sp>
        <p:sp>
          <p:nvSpPr>
            <p:cNvPr id="55375" name="Line 128"/>
            <p:cNvSpPr>
              <a:spLocks noChangeShapeType="1"/>
            </p:cNvSpPr>
            <p:nvPr/>
          </p:nvSpPr>
          <p:spPr bwMode="auto">
            <a:xfrm>
              <a:off x="3187" y="863"/>
              <a:ext cx="0" cy="936"/>
            </a:xfrm>
            <a:prstGeom prst="line">
              <a:avLst/>
            </a:prstGeom>
            <a:noFill/>
            <a:ln w="25400">
              <a:solidFill>
                <a:srgbClr val="000000"/>
              </a:solidFill>
              <a:round/>
              <a:headEnd/>
              <a:tailEnd/>
            </a:ln>
          </p:spPr>
          <p:txBody>
            <a:bodyPr wrap="none" anchor="ctr"/>
            <a:lstStyle/>
            <a:p>
              <a:endParaRPr lang="en-US"/>
            </a:p>
          </p:txBody>
        </p:sp>
        <p:sp>
          <p:nvSpPr>
            <p:cNvPr id="55376" name="Line 129"/>
            <p:cNvSpPr>
              <a:spLocks noChangeShapeType="1"/>
            </p:cNvSpPr>
            <p:nvPr/>
          </p:nvSpPr>
          <p:spPr bwMode="auto">
            <a:xfrm>
              <a:off x="3432" y="858"/>
              <a:ext cx="0" cy="941"/>
            </a:xfrm>
            <a:prstGeom prst="line">
              <a:avLst/>
            </a:prstGeom>
            <a:noFill/>
            <a:ln w="25400">
              <a:solidFill>
                <a:srgbClr val="000000"/>
              </a:solidFill>
              <a:round/>
              <a:headEnd/>
              <a:tailEnd/>
            </a:ln>
          </p:spPr>
          <p:txBody>
            <a:bodyPr wrap="none" anchor="ctr"/>
            <a:lstStyle/>
            <a:p>
              <a:endParaRPr lang="en-US"/>
            </a:p>
          </p:txBody>
        </p:sp>
      </p:grpSp>
      <p:grpSp>
        <p:nvGrpSpPr>
          <p:cNvPr id="55302" name="Group 175"/>
          <p:cNvGrpSpPr>
            <a:grpSpLocks/>
          </p:cNvGrpSpPr>
          <p:nvPr/>
        </p:nvGrpSpPr>
        <p:grpSpPr bwMode="auto">
          <a:xfrm>
            <a:off x="831850" y="2767013"/>
            <a:ext cx="7762875" cy="1858962"/>
            <a:chOff x="524" y="1743"/>
            <a:chExt cx="4890" cy="1171"/>
          </a:xfrm>
        </p:grpSpPr>
        <p:sp>
          <p:nvSpPr>
            <p:cNvPr id="55322" name="Freeform 130"/>
            <p:cNvSpPr>
              <a:spLocks/>
            </p:cNvSpPr>
            <p:nvPr/>
          </p:nvSpPr>
          <p:spPr bwMode="auto">
            <a:xfrm>
              <a:off x="1290" y="1743"/>
              <a:ext cx="2664" cy="1034"/>
            </a:xfrm>
            <a:custGeom>
              <a:avLst/>
              <a:gdLst>
                <a:gd name="T0" fmla="*/ 0 w 2664"/>
                <a:gd name="T1" fmla="*/ 1034 h 1034"/>
                <a:gd name="T2" fmla="*/ 1276 w 2664"/>
                <a:gd name="T3" fmla="*/ 0 h 1034"/>
                <a:gd name="T4" fmla="*/ 2664 w 2664"/>
                <a:gd name="T5" fmla="*/ 1034 h 1034"/>
                <a:gd name="T6" fmla="*/ 0 60000 65536"/>
                <a:gd name="T7" fmla="*/ 0 60000 65536"/>
                <a:gd name="T8" fmla="*/ 0 60000 65536"/>
                <a:gd name="T9" fmla="*/ 0 w 2664"/>
                <a:gd name="T10" fmla="*/ 0 h 1034"/>
                <a:gd name="T11" fmla="*/ 2664 w 2664"/>
                <a:gd name="T12" fmla="*/ 1034 h 1034"/>
              </a:gdLst>
              <a:ahLst/>
              <a:cxnLst>
                <a:cxn ang="T6">
                  <a:pos x="T0" y="T1"/>
                </a:cxn>
                <a:cxn ang="T7">
                  <a:pos x="T2" y="T3"/>
                </a:cxn>
                <a:cxn ang="T8">
                  <a:pos x="T4" y="T5"/>
                </a:cxn>
              </a:cxnLst>
              <a:rect l="T9" t="T10" r="T11" b="T12"/>
              <a:pathLst>
                <a:path w="2664" h="1034">
                  <a:moveTo>
                    <a:pt x="0" y="1034"/>
                  </a:moveTo>
                  <a:lnTo>
                    <a:pt x="1276" y="0"/>
                  </a:lnTo>
                  <a:lnTo>
                    <a:pt x="2664" y="1034"/>
                  </a:lnTo>
                </a:path>
              </a:pathLst>
            </a:custGeom>
            <a:noFill/>
            <a:ln w="76200">
              <a:solidFill>
                <a:schemeClr val="tx1"/>
              </a:solidFill>
              <a:round/>
              <a:headEnd/>
              <a:tailEnd/>
            </a:ln>
          </p:spPr>
          <p:txBody>
            <a:bodyPr wrap="none" anchor="ctr"/>
            <a:lstStyle/>
            <a:p>
              <a:endParaRPr lang="en-NZ"/>
            </a:p>
          </p:txBody>
        </p:sp>
        <p:grpSp>
          <p:nvGrpSpPr>
            <p:cNvPr id="55323" name="Group 131"/>
            <p:cNvGrpSpPr>
              <a:grpSpLocks/>
            </p:cNvGrpSpPr>
            <p:nvPr/>
          </p:nvGrpSpPr>
          <p:grpSpPr bwMode="auto">
            <a:xfrm>
              <a:off x="524" y="1874"/>
              <a:ext cx="4890" cy="344"/>
              <a:chOff x="524" y="1874"/>
              <a:chExt cx="4890" cy="344"/>
            </a:xfrm>
          </p:grpSpPr>
          <p:sp>
            <p:nvSpPr>
              <p:cNvPr id="55328" name="Text Box 132"/>
              <p:cNvSpPr txBox="1">
                <a:spLocks noChangeArrowheads="1"/>
              </p:cNvSpPr>
              <p:nvPr/>
            </p:nvSpPr>
            <p:spPr bwMode="auto">
              <a:xfrm>
                <a:off x="524" y="1909"/>
                <a:ext cx="1183" cy="212"/>
              </a:xfrm>
              <a:prstGeom prst="rect">
                <a:avLst/>
              </a:prstGeom>
              <a:noFill/>
              <a:ln w="12700">
                <a:noFill/>
                <a:miter lim="800000"/>
                <a:headEnd/>
                <a:tailEnd/>
              </a:ln>
            </p:spPr>
            <p:txBody>
              <a:bodyPr wrap="none">
                <a:spAutoFit/>
              </a:bodyPr>
              <a:lstStyle/>
              <a:p>
                <a:pPr defTabSz="762000" eaLnBrk="0" hangingPunct="0"/>
                <a:r>
                  <a:rPr lang="en-US" sz="1600" b="1"/>
                  <a:t>Usage quantity: 1</a:t>
                </a:r>
              </a:p>
            </p:txBody>
          </p:sp>
          <p:sp>
            <p:nvSpPr>
              <p:cNvPr id="55329" name="Freeform 133"/>
              <p:cNvSpPr>
                <a:spLocks/>
              </p:cNvSpPr>
              <p:nvPr/>
            </p:nvSpPr>
            <p:spPr bwMode="auto">
              <a:xfrm>
                <a:off x="1683" y="1943"/>
                <a:ext cx="435" cy="113"/>
              </a:xfrm>
              <a:custGeom>
                <a:avLst/>
                <a:gdLst>
                  <a:gd name="T0" fmla="*/ 0 w 435"/>
                  <a:gd name="T1" fmla="*/ 72 h 113"/>
                  <a:gd name="T2" fmla="*/ 83 w 435"/>
                  <a:gd name="T3" fmla="*/ 61 h 113"/>
                  <a:gd name="T4" fmla="*/ 147 w 435"/>
                  <a:gd name="T5" fmla="*/ 39 h 113"/>
                  <a:gd name="T6" fmla="*/ 243 w 435"/>
                  <a:gd name="T7" fmla="*/ 3 h 113"/>
                  <a:gd name="T8" fmla="*/ 329 w 435"/>
                  <a:gd name="T9" fmla="*/ 25 h 113"/>
                  <a:gd name="T10" fmla="*/ 397 w 435"/>
                  <a:gd name="T11" fmla="*/ 73 h 113"/>
                  <a:gd name="T12" fmla="*/ 435 w 435"/>
                  <a:gd name="T13" fmla="*/ 113 h 113"/>
                  <a:gd name="T14" fmla="*/ 0 60000 65536"/>
                  <a:gd name="T15" fmla="*/ 0 60000 65536"/>
                  <a:gd name="T16" fmla="*/ 0 60000 65536"/>
                  <a:gd name="T17" fmla="*/ 0 60000 65536"/>
                  <a:gd name="T18" fmla="*/ 0 60000 65536"/>
                  <a:gd name="T19" fmla="*/ 0 60000 65536"/>
                  <a:gd name="T20" fmla="*/ 0 60000 65536"/>
                  <a:gd name="T21" fmla="*/ 0 w 435"/>
                  <a:gd name="T22" fmla="*/ 0 h 113"/>
                  <a:gd name="T23" fmla="*/ 435 w 435"/>
                  <a:gd name="T24" fmla="*/ 113 h 1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5" h="113">
                    <a:moveTo>
                      <a:pt x="0" y="72"/>
                    </a:moveTo>
                    <a:cubicBezTo>
                      <a:pt x="13" y="70"/>
                      <a:pt x="58" y="66"/>
                      <a:pt x="83" y="61"/>
                    </a:cubicBezTo>
                    <a:cubicBezTo>
                      <a:pt x="107" y="55"/>
                      <a:pt x="120" y="48"/>
                      <a:pt x="147" y="39"/>
                    </a:cubicBezTo>
                    <a:cubicBezTo>
                      <a:pt x="173" y="29"/>
                      <a:pt x="212" y="5"/>
                      <a:pt x="243" y="3"/>
                    </a:cubicBezTo>
                    <a:cubicBezTo>
                      <a:pt x="273" y="0"/>
                      <a:pt x="303" y="13"/>
                      <a:pt x="329" y="25"/>
                    </a:cubicBezTo>
                    <a:cubicBezTo>
                      <a:pt x="354" y="36"/>
                      <a:pt x="379" y="58"/>
                      <a:pt x="397" y="73"/>
                    </a:cubicBezTo>
                    <a:cubicBezTo>
                      <a:pt x="414" y="87"/>
                      <a:pt x="427" y="104"/>
                      <a:pt x="435" y="113"/>
                    </a:cubicBezTo>
                  </a:path>
                </a:pathLst>
              </a:custGeom>
              <a:noFill/>
              <a:ln w="38100">
                <a:solidFill>
                  <a:schemeClr val="tx1"/>
                </a:solidFill>
                <a:round/>
                <a:headEnd/>
                <a:tailEnd/>
              </a:ln>
            </p:spPr>
            <p:txBody>
              <a:bodyPr wrap="none" anchor="ctr"/>
              <a:lstStyle/>
              <a:p>
                <a:endParaRPr lang="en-NZ"/>
              </a:p>
            </p:txBody>
          </p:sp>
          <p:sp>
            <p:nvSpPr>
              <p:cNvPr id="55330" name="Oval 134"/>
              <p:cNvSpPr>
                <a:spLocks noChangeArrowheads="1"/>
              </p:cNvSpPr>
              <p:nvPr/>
            </p:nvSpPr>
            <p:spPr bwMode="auto">
              <a:xfrm>
                <a:off x="2108" y="2038"/>
                <a:ext cx="88" cy="88"/>
              </a:xfrm>
              <a:prstGeom prst="ellipse">
                <a:avLst/>
              </a:prstGeom>
              <a:noFill/>
              <a:ln w="38100">
                <a:solidFill>
                  <a:schemeClr val="tx1"/>
                </a:solidFill>
                <a:round/>
                <a:headEnd/>
                <a:tailEnd/>
              </a:ln>
            </p:spPr>
            <p:txBody>
              <a:bodyPr wrap="none" anchor="ctr"/>
              <a:lstStyle/>
              <a:p>
                <a:endParaRPr lang="en-NZ"/>
              </a:p>
            </p:txBody>
          </p:sp>
          <p:sp>
            <p:nvSpPr>
              <p:cNvPr id="55331" name="Text Box 135"/>
              <p:cNvSpPr txBox="1">
                <a:spLocks noChangeArrowheads="1"/>
              </p:cNvSpPr>
              <p:nvPr/>
            </p:nvSpPr>
            <p:spPr bwMode="auto">
              <a:xfrm>
                <a:off x="4231" y="1909"/>
                <a:ext cx="1183" cy="212"/>
              </a:xfrm>
              <a:prstGeom prst="rect">
                <a:avLst/>
              </a:prstGeom>
              <a:noFill/>
              <a:ln w="12700">
                <a:noFill/>
                <a:miter lim="800000"/>
                <a:headEnd/>
                <a:tailEnd/>
              </a:ln>
            </p:spPr>
            <p:txBody>
              <a:bodyPr wrap="none">
                <a:spAutoFit/>
              </a:bodyPr>
              <a:lstStyle/>
              <a:p>
                <a:pPr defTabSz="762000" eaLnBrk="0" hangingPunct="0"/>
                <a:r>
                  <a:rPr lang="en-US" sz="1600" b="1"/>
                  <a:t>Usage quantity: 1</a:t>
                </a:r>
              </a:p>
            </p:txBody>
          </p:sp>
          <p:sp>
            <p:nvSpPr>
              <p:cNvPr id="55332" name="Freeform 136"/>
              <p:cNvSpPr>
                <a:spLocks/>
              </p:cNvSpPr>
              <p:nvPr/>
            </p:nvSpPr>
            <p:spPr bwMode="auto">
              <a:xfrm flipH="1">
                <a:off x="3166" y="1874"/>
                <a:ext cx="1059" cy="276"/>
              </a:xfrm>
              <a:custGeom>
                <a:avLst/>
                <a:gdLst>
                  <a:gd name="T0" fmla="*/ 0 w 1059"/>
                  <a:gd name="T1" fmla="*/ 140 h 276"/>
                  <a:gd name="T2" fmla="*/ 96 w 1059"/>
                  <a:gd name="T3" fmla="*/ 113 h 276"/>
                  <a:gd name="T4" fmla="*/ 195 w 1059"/>
                  <a:gd name="T5" fmla="*/ 56 h 276"/>
                  <a:gd name="T6" fmla="*/ 303 w 1059"/>
                  <a:gd name="T7" fmla="*/ 14 h 276"/>
                  <a:gd name="T8" fmla="*/ 459 w 1059"/>
                  <a:gd name="T9" fmla="*/ 4 h 276"/>
                  <a:gd name="T10" fmla="*/ 597 w 1059"/>
                  <a:gd name="T11" fmla="*/ 34 h 276"/>
                  <a:gd name="T12" fmla="*/ 747 w 1059"/>
                  <a:gd name="T13" fmla="*/ 92 h 276"/>
                  <a:gd name="T14" fmla="*/ 925 w 1059"/>
                  <a:gd name="T15" fmla="*/ 194 h 276"/>
                  <a:gd name="T16" fmla="*/ 1059 w 1059"/>
                  <a:gd name="T17" fmla="*/ 276 h 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9"/>
                  <a:gd name="T28" fmla="*/ 0 h 276"/>
                  <a:gd name="T29" fmla="*/ 1059 w 1059"/>
                  <a:gd name="T30" fmla="*/ 276 h 2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9" h="276">
                    <a:moveTo>
                      <a:pt x="0" y="140"/>
                    </a:moveTo>
                    <a:cubicBezTo>
                      <a:pt x="16" y="135"/>
                      <a:pt x="63" y="126"/>
                      <a:pt x="96" y="113"/>
                    </a:cubicBezTo>
                    <a:cubicBezTo>
                      <a:pt x="128" y="99"/>
                      <a:pt x="160" y="72"/>
                      <a:pt x="195" y="56"/>
                    </a:cubicBezTo>
                    <a:cubicBezTo>
                      <a:pt x="229" y="39"/>
                      <a:pt x="259" y="22"/>
                      <a:pt x="303" y="14"/>
                    </a:cubicBezTo>
                    <a:cubicBezTo>
                      <a:pt x="346" y="5"/>
                      <a:pt x="410" y="0"/>
                      <a:pt x="459" y="4"/>
                    </a:cubicBezTo>
                    <a:cubicBezTo>
                      <a:pt x="508" y="7"/>
                      <a:pt x="548" y="19"/>
                      <a:pt x="597" y="34"/>
                    </a:cubicBezTo>
                    <a:cubicBezTo>
                      <a:pt x="645" y="48"/>
                      <a:pt x="692" y="65"/>
                      <a:pt x="747" y="92"/>
                    </a:cubicBezTo>
                    <a:cubicBezTo>
                      <a:pt x="801" y="118"/>
                      <a:pt x="873" y="163"/>
                      <a:pt x="925" y="194"/>
                    </a:cubicBezTo>
                    <a:cubicBezTo>
                      <a:pt x="977" y="224"/>
                      <a:pt x="1031" y="259"/>
                      <a:pt x="1059" y="276"/>
                    </a:cubicBezTo>
                  </a:path>
                </a:pathLst>
              </a:custGeom>
              <a:noFill/>
              <a:ln w="38100">
                <a:solidFill>
                  <a:schemeClr val="tx1"/>
                </a:solidFill>
                <a:round/>
                <a:headEnd/>
                <a:tailEnd/>
              </a:ln>
            </p:spPr>
            <p:txBody>
              <a:bodyPr wrap="none" anchor="ctr"/>
              <a:lstStyle/>
              <a:p>
                <a:endParaRPr lang="en-NZ"/>
              </a:p>
            </p:txBody>
          </p:sp>
          <p:sp>
            <p:nvSpPr>
              <p:cNvPr id="55333" name="Oval 137"/>
              <p:cNvSpPr>
                <a:spLocks noChangeArrowheads="1"/>
              </p:cNvSpPr>
              <p:nvPr/>
            </p:nvSpPr>
            <p:spPr bwMode="auto">
              <a:xfrm flipH="1">
                <a:off x="3100" y="2130"/>
                <a:ext cx="88" cy="88"/>
              </a:xfrm>
              <a:prstGeom prst="ellipse">
                <a:avLst/>
              </a:prstGeom>
              <a:noFill/>
              <a:ln w="38100">
                <a:solidFill>
                  <a:schemeClr val="tx1"/>
                </a:solidFill>
                <a:round/>
                <a:headEnd/>
                <a:tailEnd/>
              </a:ln>
            </p:spPr>
            <p:txBody>
              <a:bodyPr wrap="none" anchor="ctr"/>
              <a:lstStyle/>
              <a:p>
                <a:endParaRPr lang="en-NZ"/>
              </a:p>
            </p:txBody>
          </p:sp>
        </p:grpSp>
        <p:sp>
          <p:nvSpPr>
            <p:cNvPr id="55324" name="Rectangle 138"/>
            <p:cNvSpPr>
              <a:spLocks noChangeArrowheads="1"/>
            </p:cNvSpPr>
            <p:nvPr/>
          </p:nvSpPr>
          <p:spPr bwMode="auto">
            <a:xfrm>
              <a:off x="972" y="2781"/>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0</a:t>
              </a:r>
            </a:p>
          </p:txBody>
        </p:sp>
        <p:sp>
          <p:nvSpPr>
            <p:cNvPr id="55325" name="Text Box 139"/>
            <p:cNvSpPr txBox="1">
              <a:spLocks noChangeArrowheads="1"/>
            </p:cNvSpPr>
            <p:nvPr/>
          </p:nvSpPr>
          <p:spPr bwMode="auto">
            <a:xfrm>
              <a:off x="1181" y="2779"/>
              <a:ext cx="224" cy="135"/>
            </a:xfrm>
            <a:prstGeom prst="rect">
              <a:avLst/>
            </a:prstGeom>
            <a:solidFill>
              <a:srgbClr val="FF7C80"/>
            </a:solidFill>
            <a:ln w="12700">
              <a:noFill/>
              <a:miter lim="800000"/>
              <a:headEnd/>
              <a:tailEnd/>
            </a:ln>
          </p:spPr>
          <p:txBody>
            <a:bodyPr wrap="none">
              <a:spAutoFit/>
            </a:bodyPr>
            <a:lstStyle/>
            <a:p>
              <a:pPr defTabSz="762000" eaLnBrk="0" hangingPunct="0"/>
              <a:r>
                <a:rPr lang="en-US" sz="800" b="1">
                  <a:solidFill>
                    <a:srgbClr val="000000"/>
                  </a:solidFill>
                </a:rPr>
                <a:t>230</a:t>
              </a:r>
            </a:p>
          </p:txBody>
        </p:sp>
        <p:sp>
          <p:nvSpPr>
            <p:cNvPr id="55326" name="Rectangle 140"/>
            <p:cNvSpPr>
              <a:spLocks noChangeArrowheads="1"/>
            </p:cNvSpPr>
            <p:nvPr/>
          </p:nvSpPr>
          <p:spPr bwMode="auto">
            <a:xfrm>
              <a:off x="3628" y="2781"/>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0</a:t>
              </a:r>
            </a:p>
          </p:txBody>
        </p:sp>
        <p:sp>
          <p:nvSpPr>
            <p:cNvPr id="55327" name="Text Box 141"/>
            <p:cNvSpPr txBox="1">
              <a:spLocks noChangeArrowheads="1"/>
            </p:cNvSpPr>
            <p:nvPr/>
          </p:nvSpPr>
          <p:spPr bwMode="auto">
            <a:xfrm>
              <a:off x="3837" y="2779"/>
              <a:ext cx="224" cy="135"/>
            </a:xfrm>
            <a:prstGeom prst="rect">
              <a:avLst/>
            </a:prstGeom>
            <a:solidFill>
              <a:srgbClr val="FF7C80"/>
            </a:solidFill>
            <a:ln w="12700">
              <a:noFill/>
              <a:miter lim="800000"/>
              <a:headEnd/>
              <a:tailEnd/>
            </a:ln>
          </p:spPr>
          <p:txBody>
            <a:bodyPr wrap="none">
              <a:spAutoFit/>
            </a:bodyPr>
            <a:lstStyle/>
            <a:p>
              <a:pPr defTabSz="762000" eaLnBrk="0" hangingPunct="0"/>
              <a:r>
                <a:rPr lang="en-US" sz="800" b="1">
                  <a:solidFill>
                    <a:srgbClr val="000000"/>
                  </a:solidFill>
                </a:rPr>
                <a:t>230</a:t>
              </a:r>
            </a:p>
          </p:txBody>
        </p:sp>
      </p:grpSp>
      <p:grpSp>
        <p:nvGrpSpPr>
          <p:cNvPr id="55303" name="Group 174"/>
          <p:cNvGrpSpPr>
            <a:grpSpLocks/>
          </p:cNvGrpSpPr>
          <p:nvPr/>
        </p:nvGrpSpPr>
        <p:grpSpPr bwMode="auto">
          <a:xfrm>
            <a:off x="2320925" y="2763838"/>
            <a:ext cx="5289550" cy="1862137"/>
            <a:chOff x="1462" y="1741"/>
            <a:chExt cx="3332" cy="1173"/>
          </a:xfrm>
        </p:grpSpPr>
        <p:sp>
          <p:nvSpPr>
            <p:cNvPr id="55305" name="Freeform 157"/>
            <p:cNvSpPr>
              <a:spLocks/>
            </p:cNvSpPr>
            <p:nvPr/>
          </p:nvSpPr>
          <p:spPr bwMode="auto">
            <a:xfrm>
              <a:off x="2027" y="1741"/>
              <a:ext cx="2664" cy="1034"/>
            </a:xfrm>
            <a:custGeom>
              <a:avLst/>
              <a:gdLst>
                <a:gd name="T0" fmla="*/ 0 w 2664"/>
                <a:gd name="T1" fmla="*/ 1034 h 1034"/>
                <a:gd name="T2" fmla="*/ 1276 w 2664"/>
                <a:gd name="T3" fmla="*/ 0 h 1034"/>
                <a:gd name="T4" fmla="*/ 2664 w 2664"/>
                <a:gd name="T5" fmla="*/ 1034 h 1034"/>
                <a:gd name="T6" fmla="*/ 0 60000 65536"/>
                <a:gd name="T7" fmla="*/ 0 60000 65536"/>
                <a:gd name="T8" fmla="*/ 0 60000 65536"/>
                <a:gd name="T9" fmla="*/ 0 w 2664"/>
                <a:gd name="T10" fmla="*/ 0 h 1034"/>
                <a:gd name="T11" fmla="*/ 2664 w 2664"/>
                <a:gd name="T12" fmla="*/ 1034 h 1034"/>
              </a:gdLst>
              <a:ahLst/>
              <a:cxnLst>
                <a:cxn ang="T6">
                  <a:pos x="T0" y="T1"/>
                </a:cxn>
                <a:cxn ang="T7">
                  <a:pos x="T2" y="T3"/>
                </a:cxn>
                <a:cxn ang="T8">
                  <a:pos x="T4" y="T5"/>
                </a:cxn>
              </a:cxnLst>
              <a:rect l="T9" t="T10" r="T11" b="T12"/>
              <a:pathLst>
                <a:path w="2664" h="1034">
                  <a:moveTo>
                    <a:pt x="0" y="1034"/>
                  </a:moveTo>
                  <a:lnTo>
                    <a:pt x="1276" y="0"/>
                  </a:lnTo>
                  <a:lnTo>
                    <a:pt x="2664" y="1034"/>
                  </a:lnTo>
                </a:path>
              </a:pathLst>
            </a:custGeom>
            <a:noFill/>
            <a:ln w="76200">
              <a:solidFill>
                <a:schemeClr val="tx1"/>
              </a:solidFill>
              <a:round/>
              <a:headEnd/>
              <a:tailEnd/>
            </a:ln>
          </p:spPr>
          <p:txBody>
            <a:bodyPr wrap="none" anchor="ctr"/>
            <a:lstStyle/>
            <a:p>
              <a:endParaRPr lang="en-NZ"/>
            </a:p>
          </p:txBody>
        </p:sp>
        <p:grpSp>
          <p:nvGrpSpPr>
            <p:cNvPr id="55306" name="Group 158"/>
            <p:cNvGrpSpPr>
              <a:grpSpLocks/>
            </p:cNvGrpSpPr>
            <p:nvPr/>
          </p:nvGrpSpPr>
          <p:grpSpPr bwMode="auto">
            <a:xfrm>
              <a:off x="1683" y="1874"/>
              <a:ext cx="1133" cy="344"/>
              <a:chOff x="1683" y="1874"/>
              <a:chExt cx="1133" cy="344"/>
            </a:xfrm>
          </p:grpSpPr>
          <p:sp>
            <p:nvSpPr>
              <p:cNvPr id="55318" name="Freeform 159"/>
              <p:cNvSpPr>
                <a:spLocks/>
              </p:cNvSpPr>
              <p:nvPr/>
            </p:nvSpPr>
            <p:spPr bwMode="auto">
              <a:xfrm>
                <a:off x="1683" y="1943"/>
                <a:ext cx="435" cy="113"/>
              </a:xfrm>
              <a:custGeom>
                <a:avLst/>
                <a:gdLst>
                  <a:gd name="T0" fmla="*/ 0 w 435"/>
                  <a:gd name="T1" fmla="*/ 72 h 113"/>
                  <a:gd name="T2" fmla="*/ 83 w 435"/>
                  <a:gd name="T3" fmla="*/ 61 h 113"/>
                  <a:gd name="T4" fmla="*/ 147 w 435"/>
                  <a:gd name="T5" fmla="*/ 39 h 113"/>
                  <a:gd name="T6" fmla="*/ 243 w 435"/>
                  <a:gd name="T7" fmla="*/ 3 h 113"/>
                  <a:gd name="T8" fmla="*/ 329 w 435"/>
                  <a:gd name="T9" fmla="*/ 25 h 113"/>
                  <a:gd name="T10" fmla="*/ 397 w 435"/>
                  <a:gd name="T11" fmla="*/ 73 h 113"/>
                  <a:gd name="T12" fmla="*/ 435 w 435"/>
                  <a:gd name="T13" fmla="*/ 113 h 113"/>
                  <a:gd name="T14" fmla="*/ 0 60000 65536"/>
                  <a:gd name="T15" fmla="*/ 0 60000 65536"/>
                  <a:gd name="T16" fmla="*/ 0 60000 65536"/>
                  <a:gd name="T17" fmla="*/ 0 60000 65536"/>
                  <a:gd name="T18" fmla="*/ 0 60000 65536"/>
                  <a:gd name="T19" fmla="*/ 0 60000 65536"/>
                  <a:gd name="T20" fmla="*/ 0 60000 65536"/>
                  <a:gd name="T21" fmla="*/ 0 w 435"/>
                  <a:gd name="T22" fmla="*/ 0 h 113"/>
                  <a:gd name="T23" fmla="*/ 435 w 435"/>
                  <a:gd name="T24" fmla="*/ 113 h 1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5" h="113">
                    <a:moveTo>
                      <a:pt x="0" y="72"/>
                    </a:moveTo>
                    <a:cubicBezTo>
                      <a:pt x="13" y="70"/>
                      <a:pt x="58" y="66"/>
                      <a:pt x="83" y="61"/>
                    </a:cubicBezTo>
                    <a:cubicBezTo>
                      <a:pt x="107" y="55"/>
                      <a:pt x="120" y="48"/>
                      <a:pt x="147" y="39"/>
                    </a:cubicBezTo>
                    <a:cubicBezTo>
                      <a:pt x="173" y="29"/>
                      <a:pt x="212" y="5"/>
                      <a:pt x="243" y="3"/>
                    </a:cubicBezTo>
                    <a:cubicBezTo>
                      <a:pt x="273" y="0"/>
                      <a:pt x="303" y="13"/>
                      <a:pt x="329" y="25"/>
                    </a:cubicBezTo>
                    <a:cubicBezTo>
                      <a:pt x="354" y="36"/>
                      <a:pt x="379" y="58"/>
                      <a:pt x="397" y="73"/>
                    </a:cubicBezTo>
                    <a:cubicBezTo>
                      <a:pt x="414" y="87"/>
                      <a:pt x="427" y="104"/>
                      <a:pt x="435" y="113"/>
                    </a:cubicBezTo>
                  </a:path>
                </a:pathLst>
              </a:custGeom>
              <a:noFill/>
              <a:ln w="38100">
                <a:solidFill>
                  <a:schemeClr val="tx1"/>
                </a:solidFill>
                <a:round/>
                <a:headEnd/>
                <a:tailEnd/>
              </a:ln>
            </p:spPr>
            <p:txBody>
              <a:bodyPr wrap="none" anchor="ctr"/>
              <a:lstStyle/>
              <a:p>
                <a:endParaRPr lang="en-NZ"/>
              </a:p>
            </p:txBody>
          </p:sp>
          <p:sp>
            <p:nvSpPr>
              <p:cNvPr id="55319" name="Oval 160"/>
              <p:cNvSpPr>
                <a:spLocks noChangeArrowheads="1"/>
              </p:cNvSpPr>
              <p:nvPr/>
            </p:nvSpPr>
            <p:spPr bwMode="auto">
              <a:xfrm>
                <a:off x="2108" y="2038"/>
                <a:ext cx="88" cy="88"/>
              </a:xfrm>
              <a:prstGeom prst="ellipse">
                <a:avLst/>
              </a:prstGeom>
              <a:noFill/>
              <a:ln w="38100">
                <a:solidFill>
                  <a:schemeClr val="tx1"/>
                </a:solidFill>
                <a:round/>
                <a:headEnd/>
                <a:tailEnd/>
              </a:ln>
            </p:spPr>
            <p:txBody>
              <a:bodyPr wrap="none" anchor="ctr"/>
              <a:lstStyle/>
              <a:p>
                <a:endParaRPr lang="en-NZ"/>
              </a:p>
            </p:txBody>
          </p:sp>
          <p:sp>
            <p:nvSpPr>
              <p:cNvPr id="55320" name="Freeform 161"/>
              <p:cNvSpPr>
                <a:spLocks/>
              </p:cNvSpPr>
              <p:nvPr/>
            </p:nvSpPr>
            <p:spPr bwMode="auto">
              <a:xfrm>
                <a:off x="1691" y="1874"/>
                <a:ext cx="1059" cy="276"/>
              </a:xfrm>
              <a:custGeom>
                <a:avLst/>
                <a:gdLst>
                  <a:gd name="T0" fmla="*/ 0 w 1059"/>
                  <a:gd name="T1" fmla="*/ 140 h 276"/>
                  <a:gd name="T2" fmla="*/ 96 w 1059"/>
                  <a:gd name="T3" fmla="*/ 113 h 276"/>
                  <a:gd name="T4" fmla="*/ 195 w 1059"/>
                  <a:gd name="T5" fmla="*/ 56 h 276"/>
                  <a:gd name="T6" fmla="*/ 303 w 1059"/>
                  <a:gd name="T7" fmla="*/ 14 h 276"/>
                  <a:gd name="T8" fmla="*/ 459 w 1059"/>
                  <a:gd name="T9" fmla="*/ 4 h 276"/>
                  <a:gd name="T10" fmla="*/ 597 w 1059"/>
                  <a:gd name="T11" fmla="*/ 34 h 276"/>
                  <a:gd name="T12" fmla="*/ 747 w 1059"/>
                  <a:gd name="T13" fmla="*/ 92 h 276"/>
                  <a:gd name="T14" fmla="*/ 925 w 1059"/>
                  <a:gd name="T15" fmla="*/ 194 h 276"/>
                  <a:gd name="T16" fmla="*/ 1059 w 1059"/>
                  <a:gd name="T17" fmla="*/ 276 h 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9"/>
                  <a:gd name="T28" fmla="*/ 0 h 276"/>
                  <a:gd name="T29" fmla="*/ 1059 w 1059"/>
                  <a:gd name="T30" fmla="*/ 276 h 2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9" h="276">
                    <a:moveTo>
                      <a:pt x="0" y="140"/>
                    </a:moveTo>
                    <a:cubicBezTo>
                      <a:pt x="16" y="135"/>
                      <a:pt x="63" y="126"/>
                      <a:pt x="96" y="113"/>
                    </a:cubicBezTo>
                    <a:cubicBezTo>
                      <a:pt x="128" y="99"/>
                      <a:pt x="160" y="72"/>
                      <a:pt x="195" y="56"/>
                    </a:cubicBezTo>
                    <a:cubicBezTo>
                      <a:pt x="229" y="39"/>
                      <a:pt x="259" y="22"/>
                      <a:pt x="303" y="14"/>
                    </a:cubicBezTo>
                    <a:cubicBezTo>
                      <a:pt x="346" y="5"/>
                      <a:pt x="410" y="0"/>
                      <a:pt x="459" y="4"/>
                    </a:cubicBezTo>
                    <a:cubicBezTo>
                      <a:pt x="508" y="7"/>
                      <a:pt x="548" y="19"/>
                      <a:pt x="597" y="34"/>
                    </a:cubicBezTo>
                    <a:cubicBezTo>
                      <a:pt x="645" y="48"/>
                      <a:pt x="692" y="65"/>
                      <a:pt x="747" y="92"/>
                    </a:cubicBezTo>
                    <a:cubicBezTo>
                      <a:pt x="801" y="118"/>
                      <a:pt x="873" y="163"/>
                      <a:pt x="925" y="194"/>
                    </a:cubicBezTo>
                    <a:cubicBezTo>
                      <a:pt x="977" y="224"/>
                      <a:pt x="1031" y="259"/>
                      <a:pt x="1059" y="276"/>
                    </a:cubicBezTo>
                  </a:path>
                </a:pathLst>
              </a:custGeom>
              <a:noFill/>
              <a:ln w="38100">
                <a:solidFill>
                  <a:schemeClr val="tx1"/>
                </a:solidFill>
                <a:round/>
                <a:headEnd/>
                <a:tailEnd/>
              </a:ln>
            </p:spPr>
            <p:txBody>
              <a:bodyPr wrap="none" anchor="ctr"/>
              <a:lstStyle/>
              <a:p>
                <a:endParaRPr lang="en-NZ"/>
              </a:p>
            </p:txBody>
          </p:sp>
          <p:sp>
            <p:nvSpPr>
              <p:cNvPr id="55321" name="Oval 162"/>
              <p:cNvSpPr>
                <a:spLocks noChangeArrowheads="1"/>
              </p:cNvSpPr>
              <p:nvPr/>
            </p:nvSpPr>
            <p:spPr bwMode="auto">
              <a:xfrm>
                <a:off x="2728" y="2130"/>
                <a:ext cx="88" cy="88"/>
              </a:xfrm>
              <a:prstGeom prst="ellipse">
                <a:avLst/>
              </a:prstGeom>
              <a:noFill/>
              <a:ln w="38100">
                <a:solidFill>
                  <a:schemeClr val="tx1"/>
                </a:solidFill>
                <a:round/>
                <a:headEnd/>
                <a:tailEnd/>
              </a:ln>
            </p:spPr>
            <p:txBody>
              <a:bodyPr wrap="none" anchor="ctr"/>
              <a:lstStyle/>
              <a:p>
                <a:endParaRPr lang="en-NZ"/>
              </a:p>
            </p:txBody>
          </p:sp>
        </p:grpSp>
        <p:grpSp>
          <p:nvGrpSpPr>
            <p:cNvPr id="55307" name="Group 163"/>
            <p:cNvGrpSpPr>
              <a:grpSpLocks/>
            </p:cNvGrpSpPr>
            <p:nvPr/>
          </p:nvGrpSpPr>
          <p:grpSpPr bwMode="auto">
            <a:xfrm>
              <a:off x="3100" y="1874"/>
              <a:ext cx="1133" cy="344"/>
              <a:chOff x="3100" y="1874"/>
              <a:chExt cx="1133" cy="344"/>
            </a:xfrm>
          </p:grpSpPr>
          <p:sp>
            <p:nvSpPr>
              <p:cNvPr id="55314" name="Freeform 164"/>
              <p:cNvSpPr>
                <a:spLocks/>
              </p:cNvSpPr>
              <p:nvPr/>
            </p:nvSpPr>
            <p:spPr bwMode="auto">
              <a:xfrm flipH="1">
                <a:off x="3798" y="1943"/>
                <a:ext cx="435" cy="113"/>
              </a:xfrm>
              <a:custGeom>
                <a:avLst/>
                <a:gdLst>
                  <a:gd name="T0" fmla="*/ 0 w 435"/>
                  <a:gd name="T1" fmla="*/ 72 h 113"/>
                  <a:gd name="T2" fmla="*/ 83 w 435"/>
                  <a:gd name="T3" fmla="*/ 61 h 113"/>
                  <a:gd name="T4" fmla="*/ 147 w 435"/>
                  <a:gd name="T5" fmla="*/ 39 h 113"/>
                  <a:gd name="T6" fmla="*/ 243 w 435"/>
                  <a:gd name="T7" fmla="*/ 3 h 113"/>
                  <a:gd name="T8" fmla="*/ 329 w 435"/>
                  <a:gd name="T9" fmla="*/ 25 h 113"/>
                  <a:gd name="T10" fmla="*/ 397 w 435"/>
                  <a:gd name="T11" fmla="*/ 73 h 113"/>
                  <a:gd name="T12" fmla="*/ 435 w 435"/>
                  <a:gd name="T13" fmla="*/ 113 h 113"/>
                  <a:gd name="T14" fmla="*/ 0 60000 65536"/>
                  <a:gd name="T15" fmla="*/ 0 60000 65536"/>
                  <a:gd name="T16" fmla="*/ 0 60000 65536"/>
                  <a:gd name="T17" fmla="*/ 0 60000 65536"/>
                  <a:gd name="T18" fmla="*/ 0 60000 65536"/>
                  <a:gd name="T19" fmla="*/ 0 60000 65536"/>
                  <a:gd name="T20" fmla="*/ 0 60000 65536"/>
                  <a:gd name="T21" fmla="*/ 0 w 435"/>
                  <a:gd name="T22" fmla="*/ 0 h 113"/>
                  <a:gd name="T23" fmla="*/ 435 w 435"/>
                  <a:gd name="T24" fmla="*/ 113 h 1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5" h="113">
                    <a:moveTo>
                      <a:pt x="0" y="72"/>
                    </a:moveTo>
                    <a:cubicBezTo>
                      <a:pt x="13" y="70"/>
                      <a:pt x="58" y="66"/>
                      <a:pt x="83" y="61"/>
                    </a:cubicBezTo>
                    <a:cubicBezTo>
                      <a:pt x="107" y="55"/>
                      <a:pt x="120" y="48"/>
                      <a:pt x="147" y="39"/>
                    </a:cubicBezTo>
                    <a:cubicBezTo>
                      <a:pt x="173" y="29"/>
                      <a:pt x="212" y="5"/>
                      <a:pt x="243" y="3"/>
                    </a:cubicBezTo>
                    <a:cubicBezTo>
                      <a:pt x="273" y="0"/>
                      <a:pt x="303" y="13"/>
                      <a:pt x="329" y="25"/>
                    </a:cubicBezTo>
                    <a:cubicBezTo>
                      <a:pt x="354" y="36"/>
                      <a:pt x="379" y="58"/>
                      <a:pt x="397" y="73"/>
                    </a:cubicBezTo>
                    <a:cubicBezTo>
                      <a:pt x="414" y="87"/>
                      <a:pt x="427" y="104"/>
                      <a:pt x="435" y="113"/>
                    </a:cubicBezTo>
                  </a:path>
                </a:pathLst>
              </a:custGeom>
              <a:noFill/>
              <a:ln w="38100">
                <a:solidFill>
                  <a:schemeClr val="tx1"/>
                </a:solidFill>
                <a:round/>
                <a:headEnd/>
                <a:tailEnd/>
              </a:ln>
            </p:spPr>
            <p:txBody>
              <a:bodyPr wrap="none" anchor="ctr"/>
              <a:lstStyle/>
              <a:p>
                <a:endParaRPr lang="en-NZ"/>
              </a:p>
            </p:txBody>
          </p:sp>
          <p:sp>
            <p:nvSpPr>
              <p:cNvPr id="55315" name="Oval 165"/>
              <p:cNvSpPr>
                <a:spLocks noChangeArrowheads="1"/>
              </p:cNvSpPr>
              <p:nvPr/>
            </p:nvSpPr>
            <p:spPr bwMode="auto">
              <a:xfrm flipH="1">
                <a:off x="3720" y="2038"/>
                <a:ext cx="88" cy="88"/>
              </a:xfrm>
              <a:prstGeom prst="ellipse">
                <a:avLst/>
              </a:prstGeom>
              <a:noFill/>
              <a:ln w="38100">
                <a:solidFill>
                  <a:schemeClr val="tx1"/>
                </a:solidFill>
                <a:round/>
                <a:headEnd/>
                <a:tailEnd/>
              </a:ln>
            </p:spPr>
            <p:txBody>
              <a:bodyPr wrap="none" anchor="ctr"/>
              <a:lstStyle/>
              <a:p>
                <a:endParaRPr lang="en-NZ"/>
              </a:p>
            </p:txBody>
          </p:sp>
          <p:sp>
            <p:nvSpPr>
              <p:cNvPr id="55316" name="Freeform 166"/>
              <p:cNvSpPr>
                <a:spLocks/>
              </p:cNvSpPr>
              <p:nvPr/>
            </p:nvSpPr>
            <p:spPr bwMode="auto">
              <a:xfrm flipH="1">
                <a:off x="3166" y="1874"/>
                <a:ext cx="1059" cy="276"/>
              </a:xfrm>
              <a:custGeom>
                <a:avLst/>
                <a:gdLst>
                  <a:gd name="T0" fmla="*/ 0 w 1059"/>
                  <a:gd name="T1" fmla="*/ 140 h 276"/>
                  <a:gd name="T2" fmla="*/ 96 w 1059"/>
                  <a:gd name="T3" fmla="*/ 113 h 276"/>
                  <a:gd name="T4" fmla="*/ 195 w 1059"/>
                  <a:gd name="T5" fmla="*/ 56 h 276"/>
                  <a:gd name="T6" fmla="*/ 303 w 1059"/>
                  <a:gd name="T7" fmla="*/ 14 h 276"/>
                  <a:gd name="T8" fmla="*/ 459 w 1059"/>
                  <a:gd name="T9" fmla="*/ 4 h 276"/>
                  <a:gd name="T10" fmla="*/ 597 w 1059"/>
                  <a:gd name="T11" fmla="*/ 34 h 276"/>
                  <a:gd name="T12" fmla="*/ 747 w 1059"/>
                  <a:gd name="T13" fmla="*/ 92 h 276"/>
                  <a:gd name="T14" fmla="*/ 925 w 1059"/>
                  <a:gd name="T15" fmla="*/ 194 h 276"/>
                  <a:gd name="T16" fmla="*/ 1059 w 1059"/>
                  <a:gd name="T17" fmla="*/ 276 h 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9"/>
                  <a:gd name="T28" fmla="*/ 0 h 276"/>
                  <a:gd name="T29" fmla="*/ 1059 w 1059"/>
                  <a:gd name="T30" fmla="*/ 276 h 2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9" h="276">
                    <a:moveTo>
                      <a:pt x="0" y="140"/>
                    </a:moveTo>
                    <a:cubicBezTo>
                      <a:pt x="16" y="135"/>
                      <a:pt x="63" y="126"/>
                      <a:pt x="96" y="113"/>
                    </a:cubicBezTo>
                    <a:cubicBezTo>
                      <a:pt x="128" y="99"/>
                      <a:pt x="160" y="72"/>
                      <a:pt x="195" y="56"/>
                    </a:cubicBezTo>
                    <a:cubicBezTo>
                      <a:pt x="229" y="39"/>
                      <a:pt x="259" y="22"/>
                      <a:pt x="303" y="14"/>
                    </a:cubicBezTo>
                    <a:cubicBezTo>
                      <a:pt x="346" y="5"/>
                      <a:pt x="410" y="0"/>
                      <a:pt x="459" y="4"/>
                    </a:cubicBezTo>
                    <a:cubicBezTo>
                      <a:pt x="508" y="7"/>
                      <a:pt x="548" y="19"/>
                      <a:pt x="597" y="34"/>
                    </a:cubicBezTo>
                    <a:cubicBezTo>
                      <a:pt x="645" y="48"/>
                      <a:pt x="692" y="65"/>
                      <a:pt x="747" y="92"/>
                    </a:cubicBezTo>
                    <a:cubicBezTo>
                      <a:pt x="801" y="118"/>
                      <a:pt x="873" y="163"/>
                      <a:pt x="925" y="194"/>
                    </a:cubicBezTo>
                    <a:cubicBezTo>
                      <a:pt x="977" y="224"/>
                      <a:pt x="1031" y="259"/>
                      <a:pt x="1059" y="276"/>
                    </a:cubicBezTo>
                  </a:path>
                </a:pathLst>
              </a:custGeom>
              <a:noFill/>
              <a:ln w="38100">
                <a:solidFill>
                  <a:schemeClr val="tx1"/>
                </a:solidFill>
                <a:round/>
                <a:headEnd/>
                <a:tailEnd/>
              </a:ln>
            </p:spPr>
            <p:txBody>
              <a:bodyPr wrap="none" anchor="ctr"/>
              <a:lstStyle/>
              <a:p>
                <a:endParaRPr lang="en-NZ"/>
              </a:p>
            </p:txBody>
          </p:sp>
          <p:sp>
            <p:nvSpPr>
              <p:cNvPr id="55317" name="Oval 167"/>
              <p:cNvSpPr>
                <a:spLocks noChangeArrowheads="1"/>
              </p:cNvSpPr>
              <p:nvPr/>
            </p:nvSpPr>
            <p:spPr bwMode="auto">
              <a:xfrm flipH="1">
                <a:off x="3100" y="2130"/>
                <a:ext cx="88" cy="88"/>
              </a:xfrm>
              <a:prstGeom prst="ellipse">
                <a:avLst/>
              </a:prstGeom>
              <a:noFill/>
              <a:ln w="38100">
                <a:solidFill>
                  <a:schemeClr val="tx1"/>
                </a:solidFill>
                <a:round/>
                <a:headEnd/>
                <a:tailEnd/>
              </a:ln>
            </p:spPr>
            <p:txBody>
              <a:bodyPr wrap="none" anchor="ctr"/>
              <a:lstStyle/>
              <a:p>
                <a:endParaRPr lang="en-NZ"/>
              </a:p>
            </p:txBody>
          </p:sp>
        </p:grpSp>
        <p:sp>
          <p:nvSpPr>
            <p:cNvPr id="507048" name="Rectangle 168"/>
            <p:cNvSpPr>
              <a:spLocks noChangeArrowheads="1"/>
            </p:cNvSpPr>
            <p:nvPr/>
          </p:nvSpPr>
          <p:spPr bwMode="auto">
            <a:xfrm>
              <a:off x="4361" y="2781"/>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5309" name="Text Box 169"/>
            <p:cNvSpPr txBox="1">
              <a:spLocks noChangeArrowheads="1"/>
            </p:cNvSpPr>
            <p:nvPr/>
          </p:nvSpPr>
          <p:spPr bwMode="auto">
            <a:xfrm>
              <a:off x="4570" y="2779"/>
              <a:ext cx="224" cy="135"/>
            </a:xfrm>
            <a:prstGeom prst="rect">
              <a:avLst/>
            </a:prstGeom>
            <a:solidFill>
              <a:srgbClr val="FF7C80"/>
            </a:solidFill>
            <a:ln w="12700">
              <a:noFill/>
              <a:miter lim="800000"/>
              <a:headEnd/>
              <a:tailEnd/>
            </a:ln>
          </p:spPr>
          <p:txBody>
            <a:bodyPr wrap="none">
              <a:spAutoFit/>
            </a:bodyPr>
            <a:lstStyle/>
            <a:p>
              <a:pPr defTabSz="762000" eaLnBrk="0" hangingPunct="0"/>
              <a:r>
                <a:rPr lang="en-US" sz="800" b="1">
                  <a:solidFill>
                    <a:srgbClr val="000000"/>
                  </a:solidFill>
                </a:rPr>
                <a:t>230</a:t>
              </a:r>
            </a:p>
          </p:txBody>
        </p:sp>
        <p:sp>
          <p:nvSpPr>
            <p:cNvPr id="55310" name="Text Box 170"/>
            <p:cNvSpPr txBox="1">
              <a:spLocks noChangeArrowheads="1"/>
            </p:cNvSpPr>
            <p:nvPr/>
          </p:nvSpPr>
          <p:spPr bwMode="auto">
            <a:xfrm>
              <a:off x="4116" y="2779"/>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07051" name="Rectangle 171"/>
            <p:cNvSpPr>
              <a:spLocks noChangeArrowheads="1"/>
            </p:cNvSpPr>
            <p:nvPr/>
          </p:nvSpPr>
          <p:spPr bwMode="auto">
            <a:xfrm>
              <a:off x="1707" y="2781"/>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5312" name="Text Box 172"/>
            <p:cNvSpPr txBox="1">
              <a:spLocks noChangeArrowheads="1"/>
            </p:cNvSpPr>
            <p:nvPr/>
          </p:nvSpPr>
          <p:spPr bwMode="auto">
            <a:xfrm>
              <a:off x="1916" y="2779"/>
              <a:ext cx="224" cy="135"/>
            </a:xfrm>
            <a:prstGeom prst="rect">
              <a:avLst/>
            </a:prstGeom>
            <a:solidFill>
              <a:srgbClr val="FF7C80"/>
            </a:solidFill>
            <a:ln w="12700">
              <a:noFill/>
              <a:miter lim="800000"/>
              <a:headEnd/>
              <a:tailEnd/>
            </a:ln>
          </p:spPr>
          <p:txBody>
            <a:bodyPr wrap="none">
              <a:spAutoFit/>
            </a:bodyPr>
            <a:lstStyle/>
            <a:p>
              <a:pPr defTabSz="762000" eaLnBrk="0" hangingPunct="0"/>
              <a:r>
                <a:rPr lang="en-US" sz="800" b="1">
                  <a:solidFill>
                    <a:srgbClr val="000000"/>
                  </a:solidFill>
                </a:rPr>
                <a:t>230</a:t>
              </a:r>
            </a:p>
          </p:txBody>
        </p:sp>
        <p:sp>
          <p:nvSpPr>
            <p:cNvPr id="55313" name="Text Box 173"/>
            <p:cNvSpPr txBox="1">
              <a:spLocks noChangeArrowheads="1"/>
            </p:cNvSpPr>
            <p:nvPr/>
          </p:nvSpPr>
          <p:spPr bwMode="auto">
            <a:xfrm>
              <a:off x="1462" y="2779"/>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grpSp>
    </p:spTree>
    <p:extLst>
      <p:ext uri="{BB962C8B-B14F-4D97-AF65-F5344CB8AC3E}">
        <p14:creationId xmlns:p14="http://schemas.microsoft.com/office/powerpoint/2010/main" val="2250193148"/>
      </p:ext>
    </p:extLst>
  </p:cSld>
  <p:clrMapOvr>
    <a:masterClrMapping/>
  </p:clrMapOvr>
  <p:transition spd="med">
    <p:wipe di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013" name="Rectangle 85"/>
          <p:cNvSpPr>
            <a:spLocks noGrp="1" noChangeArrowheads="1"/>
          </p:cNvSpPr>
          <p:nvPr>
            <p:ph type="title"/>
          </p:nvPr>
        </p:nvSpPr>
        <p:spPr/>
        <p:txBody>
          <a:bodyPr/>
          <a:lstStyle/>
          <a:p>
            <a:pPr eaLnBrk="1" hangingPunct="1">
              <a:defRPr/>
            </a:pPr>
            <a:r>
              <a:rPr lang="en-US" sz="3200" dirty="0"/>
              <a:t>MRP Explosion</a:t>
            </a:r>
          </a:p>
        </p:txBody>
      </p:sp>
      <p:grpSp>
        <p:nvGrpSpPr>
          <p:cNvPr id="56324" name="Group 86"/>
          <p:cNvGrpSpPr>
            <a:grpSpLocks/>
          </p:cNvGrpSpPr>
          <p:nvPr/>
        </p:nvGrpSpPr>
        <p:grpSpPr bwMode="auto">
          <a:xfrm>
            <a:off x="2606675" y="755650"/>
            <a:ext cx="4003675" cy="2146300"/>
            <a:chOff x="1642" y="476"/>
            <a:chExt cx="2522" cy="1352"/>
          </a:xfrm>
        </p:grpSpPr>
        <p:sp>
          <p:nvSpPr>
            <p:cNvPr id="56448" name="Freeform 87"/>
            <p:cNvSpPr>
              <a:spLocks/>
            </p:cNvSpPr>
            <p:nvPr/>
          </p:nvSpPr>
          <p:spPr bwMode="auto">
            <a:xfrm>
              <a:off x="1642" y="486"/>
              <a:ext cx="2518" cy="887"/>
            </a:xfrm>
            <a:custGeom>
              <a:avLst/>
              <a:gdLst>
                <a:gd name="T0" fmla="*/ 0 w 2518"/>
                <a:gd name="T1" fmla="*/ 787 h 887"/>
                <a:gd name="T2" fmla="*/ 0 w 2518"/>
                <a:gd name="T3" fmla="*/ 0 h 887"/>
                <a:gd name="T4" fmla="*/ 2518 w 2518"/>
                <a:gd name="T5" fmla="*/ 0 h 887"/>
                <a:gd name="T6" fmla="*/ 2518 w 2518"/>
                <a:gd name="T7" fmla="*/ 784 h 887"/>
                <a:gd name="T8" fmla="*/ 2355 w 2518"/>
                <a:gd name="T9" fmla="*/ 887 h 887"/>
                <a:gd name="T10" fmla="*/ 2147 w 2518"/>
                <a:gd name="T11" fmla="*/ 794 h 887"/>
                <a:gd name="T12" fmla="*/ 1962 w 2518"/>
                <a:gd name="T13" fmla="*/ 845 h 887"/>
                <a:gd name="T14" fmla="*/ 1792 w 2518"/>
                <a:gd name="T15" fmla="*/ 781 h 887"/>
                <a:gd name="T16" fmla="*/ 1613 w 2518"/>
                <a:gd name="T17" fmla="*/ 829 h 887"/>
                <a:gd name="T18" fmla="*/ 1440 w 2518"/>
                <a:gd name="T19" fmla="*/ 755 h 887"/>
                <a:gd name="T20" fmla="*/ 1206 w 2518"/>
                <a:gd name="T21" fmla="*/ 842 h 887"/>
                <a:gd name="T22" fmla="*/ 970 w 2518"/>
                <a:gd name="T23" fmla="*/ 762 h 887"/>
                <a:gd name="T24" fmla="*/ 781 w 2518"/>
                <a:gd name="T25" fmla="*/ 819 h 887"/>
                <a:gd name="T26" fmla="*/ 566 w 2518"/>
                <a:gd name="T27" fmla="*/ 743 h 887"/>
                <a:gd name="T28" fmla="*/ 384 w 2518"/>
                <a:gd name="T29" fmla="*/ 797 h 887"/>
                <a:gd name="T30" fmla="*/ 189 w 2518"/>
                <a:gd name="T31" fmla="*/ 749 h 887"/>
                <a:gd name="T32" fmla="*/ 0 w 2518"/>
                <a:gd name="T33" fmla="*/ 787 h 8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18"/>
                <a:gd name="T52" fmla="*/ 0 h 887"/>
                <a:gd name="T53" fmla="*/ 2518 w 2518"/>
                <a:gd name="T54" fmla="*/ 887 h 8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18" h="887">
                  <a:moveTo>
                    <a:pt x="0" y="787"/>
                  </a:moveTo>
                  <a:lnTo>
                    <a:pt x="0" y="0"/>
                  </a:lnTo>
                  <a:lnTo>
                    <a:pt x="2518" y="0"/>
                  </a:lnTo>
                  <a:lnTo>
                    <a:pt x="2518" y="784"/>
                  </a:lnTo>
                  <a:lnTo>
                    <a:pt x="2355" y="887"/>
                  </a:lnTo>
                  <a:lnTo>
                    <a:pt x="2147" y="794"/>
                  </a:lnTo>
                  <a:lnTo>
                    <a:pt x="1962" y="845"/>
                  </a:lnTo>
                  <a:lnTo>
                    <a:pt x="1792" y="781"/>
                  </a:lnTo>
                  <a:lnTo>
                    <a:pt x="1613" y="829"/>
                  </a:lnTo>
                  <a:lnTo>
                    <a:pt x="1440" y="755"/>
                  </a:lnTo>
                  <a:lnTo>
                    <a:pt x="1206" y="842"/>
                  </a:lnTo>
                  <a:lnTo>
                    <a:pt x="970" y="762"/>
                  </a:lnTo>
                  <a:lnTo>
                    <a:pt x="781" y="819"/>
                  </a:lnTo>
                  <a:lnTo>
                    <a:pt x="566" y="743"/>
                  </a:lnTo>
                  <a:lnTo>
                    <a:pt x="384" y="797"/>
                  </a:lnTo>
                  <a:lnTo>
                    <a:pt x="189" y="749"/>
                  </a:lnTo>
                  <a:lnTo>
                    <a:pt x="0" y="787"/>
                  </a:lnTo>
                  <a:close/>
                </a:path>
              </a:pathLst>
            </a:custGeom>
            <a:solidFill>
              <a:srgbClr val="E1C687"/>
            </a:solidFill>
            <a:ln w="12700">
              <a:noFill/>
              <a:round/>
              <a:headEnd/>
              <a:tailEnd/>
            </a:ln>
          </p:spPr>
          <p:txBody>
            <a:bodyPr wrap="none" anchor="ctr"/>
            <a:lstStyle/>
            <a:p>
              <a:endParaRPr lang="en-NZ"/>
            </a:p>
          </p:txBody>
        </p:sp>
        <p:sp>
          <p:nvSpPr>
            <p:cNvPr id="56449" name="Freeform 88"/>
            <p:cNvSpPr>
              <a:spLocks/>
            </p:cNvSpPr>
            <p:nvPr/>
          </p:nvSpPr>
          <p:spPr bwMode="auto">
            <a:xfrm>
              <a:off x="2208" y="1014"/>
              <a:ext cx="1949" cy="359"/>
            </a:xfrm>
            <a:custGeom>
              <a:avLst/>
              <a:gdLst>
                <a:gd name="T0" fmla="*/ 0 w 1949"/>
                <a:gd name="T1" fmla="*/ 215 h 359"/>
                <a:gd name="T2" fmla="*/ 0 w 1949"/>
                <a:gd name="T3" fmla="*/ 0 h 359"/>
                <a:gd name="T4" fmla="*/ 1949 w 1949"/>
                <a:gd name="T5" fmla="*/ 0 h 359"/>
                <a:gd name="T6" fmla="*/ 1949 w 1949"/>
                <a:gd name="T7" fmla="*/ 256 h 359"/>
                <a:gd name="T8" fmla="*/ 1792 w 1949"/>
                <a:gd name="T9" fmla="*/ 359 h 359"/>
                <a:gd name="T10" fmla="*/ 1574 w 1949"/>
                <a:gd name="T11" fmla="*/ 263 h 359"/>
                <a:gd name="T12" fmla="*/ 1395 w 1949"/>
                <a:gd name="T13" fmla="*/ 314 h 359"/>
                <a:gd name="T14" fmla="*/ 1226 w 1949"/>
                <a:gd name="T15" fmla="*/ 253 h 359"/>
                <a:gd name="T16" fmla="*/ 1050 w 1949"/>
                <a:gd name="T17" fmla="*/ 304 h 359"/>
                <a:gd name="T18" fmla="*/ 874 w 1949"/>
                <a:gd name="T19" fmla="*/ 224 h 359"/>
                <a:gd name="T20" fmla="*/ 640 w 1949"/>
                <a:gd name="T21" fmla="*/ 314 h 359"/>
                <a:gd name="T22" fmla="*/ 403 w 1949"/>
                <a:gd name="T23" fmla="*/ 228 h 359"/>
                <a:gd name="T24" fmla="*/ 218 w 1949"/>
                <a:gd name="T25" fmla="*/ 288 h 359"/>
                <a:gd name="T26" fmla="*/ 0 w 1949"/>
                <a:gd name="T27" fmla="*/ 215 h 3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49"/>
                <a:gd name="T43" fmla="*/ 0 h 359"/>
                <a:gd name="T44" fmla="*/ 1949 w 1949"/>
                <a:gd name="T45" fmla="*/ 359 h 3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49" h="359">
                  <a:moveTo>
                    <a:pt x="0" y="215"/>
                  </a:moveTo>
                  <a:lnTo>
                    <a:pt x="0" y="0"/>
                  </a:lnTo>
                  <a:lnTo>
                    <a:pt x="1949" y="0"/>
                  </a:lnTo>
                  <a:lnTo>
                    <a:pt x="1949" y="256"/>
                  </a:lnTo>
                  <a:lnTo>
                    <a:pt x="1792" y="359"/>
                  </a:lnTo>
                  <a:lnTo>
                    <a:pt x="1574" y="263"/>
                  </a:lnTo>
                  <a:lnTo>
                    <a:pt x="1395" y="314"/>
                  </a:lnTo>
                  <a:lnTo>
                    <a:pt x="1226" y="253"/>
                  </a:lnTo>
                  <a:lnTo>
                    <a:pt x="1050" y="304"/>
                  </a:lnTo>
                  <a:lnTo>
                    <a:pt x="874" y="224"/>
                  </a:lnTo>
                  <a:lnTo>
                    <a:pt x="640" y="314"/>
                  </a:lnTo>
                  <a:lnTo>
                    <a:pt x="403" y="228"/>
                  </a:lnTo>
                  <a:lnTo>
                    <a:pt x="218" y="288"/>
                  </a:lnTo>
                  <a:lnTo>
                    <a:pt x="0" y="215"/>
                  </a:lnTo>
                  <a:close/>
                </a:path>
              </a:pathLst>
            </a:custGeom>
            <a:solidFill>
              <a:schemeClr val="accent2"/>
            </a:solidFill>
            <a:ln w="12700">
              <a:noFill/>
              <a:round/>
              <a:headEnd/>
              <a:tailEnd/>
            </a:ln>
          </p:spPr>
          <p:txBody>
            <a:bodyPr wrap="none" anchor="ctr"/>
            <a:lstStyle/>
            <a:p>
              <a:endParaRPr lang="en-NZ"/>
            </a:p>
          </p:txBody>
        </p:sp>
        <p:sp>
          <p:nvSpPr>
            <p:cNvPr id="56450" name="Freeform 89"/>
            <p:cNvSpPr>
              <a:spLocks/>
            </p:cNvSpPr>
            <p:nvPr/>
          </p:nvSpPr>
          <p:spPr bwMode="auto">
            <a:xfrm>
              <a:off x="1645" y="1270"/>
              <a:ext cx="567" cy="541"/>
            </a:xfrm>
            <a:custGeom>
              <a:avLst/>
              <a:gdLst>
                <a:gd name="T0" fmla="*/ 0 w 567"/>
                <a:gd name="T1" fmla="*/ 42 h 541"/>
                <a:gd name="T2" fmla="*/ 0 w 567"/>
                <a:gd name="T3" fmla="*/ 541 h 541"/>
                <a:gd name="T4" fmla="*/ 567 w 567"/>
                <a:gd name="T5" fmla="*/ 541 h 541"/>
                <a:gd name="T6" fmla="*/ 567 w 567"/>
                <a:gd name="T7" fmla="*/ 0 h 541"/>
                <a:gd name="T8" fmla="*/ 378 w 567"/>
                <a:gd name="T9" fmla="*/ 51 h 541"/>
                <a:gd name="T10" fmla="*/ 189 w 567"/>
                <a:gd name="T11" fmla="*/ 3 h 541"/>
                <a:gd name="T12" fmla="*/ 0 w 567"/>
                <a:gd name="T13" fmla="*/ 42 h 541"/>
                <a:gd name="T14" fmla="*/ 0 60000 65536"/>
                <a:gd name="T15" fmla="*/ 0 60000 65536"/>
                <a:gd name="T16" fmla="*/ 0 60000 65536"/>
                <a:gd name="T17" fmla="*/ 0 60000 65536"/>
                <a:gd name="T18" fmla="*/ 0 60000 65536"/>
                <a:gd name="T19" fmla="*/ 0 60000 65536"/>
                <a:gd name="T20" fmla="*/ 0 60000 65536"/>
                <a:gd name="T21" fmla="*/ 0 w 567"/>
                <a:gd name="T22" fmla="*/ 0 h 541"/>
                <a:gd name="T23" fmla="*/ 567 w 567"/>
                <a:gd name="T24" fmla="*/ 541 h 5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 h="541">
                  <a:moveTo>
                    <a:pt x="0" y="42"/>
                  </a:moveTo>
                  <a:lnTo>
                    <a:pt x="0" y="541"/>
                  </a:lnTo>
                  <a:lnTo>
                    <a:pt x="567" y="541"/>
                  </a:lnTo>
                  <a:lnTo>
                    <a:pt x="567" y="0"/>
                  </a:lnTo>
                  <a:lnTo>
                    <a:pt x="378" y="51"/>
                  </a:lnTo>
                  <a:lnTo>
                    <a:pt x="189" y="3"/>
                  </a:lnTo>
                  <a:lnTo>
                    <a:pt x="0" y="42"/>
                  </a:lnTo>
                  <a:close/>
                </a:path>
              </a:pathLst>
            </a:custGeom>
            <a:solidFill>
              <a:srgbClr val="E1C687"/>
            </a:solidFill>
            <a:ln w="12700">
              <a:noFill/>
              <a:round/>
              <a:headEnd/>
              <a:tailEnd/>
            </a:ln>
          </p:spPr>
          <p:txBody>
            <a:bodyPr wrap="none" anchor="ctr"/>
            <a:lstStyle/>
            <a:p>
              <a:endParaRPr lang="en-NZ"/>
            </a:p>
          </p:txBody>
        </p:sp>
        <p:sp>
          <p:nvSpPr>
            <p:cNvPr id="56451" name="Freeform 90"/>
            <p:cNvSpPr>
              <a:spLocks/>
            </p:cNvSpPr>
            <p:nvPr/>
          </p:nvSpPr>
          <p:spPr bwMode="auto">
            <a:xfrm>
              <a:off x="2205" y="1264"/>
              <a:ext cx="1959" cy="547"/>
            </a:xfrm>
            <a:custGeom>
              <a:avLst/>
              <a:gdLst>
                <a:gd name="T0" fmla="*/ 0 w 1959"/>
                <a:gd name="T1" fmla="*/ 6 h 547"/>
                <a:gd name="T2" fmla="*/ 0 w 1959"/>
                <a:gd name="T3" fmla="*/ 547 h 547"/>
                <a:gd name="T4" fmla="*/ 1959 w 1959"/>
                <a:gd name="T5" fmla="*/ 547 h 547"/>
                <a:gd name="T6" fmla="*/ 1959 w 1959"/>
                <a:gd name="T7" fmla="*/ 45 h 547"/>
                <a:gd name="T8" fmla="*/ 1792 w 1959"/>
                <a:gd name="T9" fmla="*/ 144 h 547"/>
                <a:gd name="T10" fmla="*/ 1584 w 1959"/>
                <a:gd name="T11" fmla="*/ 48 h 547"/>
                <a:gd name="T12" fmla="*/ 1399 w 1959"/>
                <a:gd name="T13" fmla="*/ 105 h 547"/>
                <a:gd name="T14" fmla="*/ 1232 w 1959"/>
                <a:gd name="T15" fmla="*/ 41 h 547"/>
                <a:gd name="T16" fmla="*/ 1059 w 1959"/>
                <a:gd name="T17" fmla="*/ 93 h 547"/>
                <a:gd name="T18" fmla="*/ 883 w 1959"/>
                <a:gd name="T19" fmla="*/ 13 h 547"/>
                <a:gd name="T20" fmla="*/ 643 w 1959"/>
                <a:gd name="T21" fmla="*/ 102 h 547"/>
                <a:gd name="T22" fmla="*/ 407 w 1959"/>
                <a:gd name="T23" fmla="*/ 16 h 547"/>
                <a:gd name="T24" fmla="*/ 215 w 1959"/>
                <a:gd name="T25" fmla="*/ 80 h 547"/>
                <a:gd name="T26" fmla="*/ 23 w 1959"/>
                <a:gd name="T27" fmla="*/ 0 h 547"/>
                <a:gd name="T28" fmla="*/ 0 w 1959"/>
                <a:gd name="T29" fmla="*/ 6 h 5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59"/>
                <a:gd name="T46" fmla="*/ 0 h 547"/>
                <a:gd name="T47" fmla="*/ 1959 w 1959"/>
                <a:gd name="T48" fmla="*/ 547 h 5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59" h="547">
                  <a:moveTo>
                    <a:pt x="0" y="6"/>
                  </a:moveTo>
                  <a:lnTo>
                    <a:pt x="0" y="547"/>
                  </a:lnTo>
                  <a:lnTo>
                    <a:pt x="1959" y="547"/>
                  </a:lnTo>
                  <a:lnTo>
                    <a:pt x="1959" y="45"/>
                  </a:lnTo>
                  <a:lnTo>
                    <a:pt x="1792" y="144"/>
                  </a:lnTo>
                  <a:lnTo>
                    <a:pt x="1584" y="48"/>
                  </a:lnTo>
                  <a:lnTo>
                    <a:pt x="1399" y="105"/>
                  </a:lnTo>
                  <a:lnTo>
                    <a:pt x="1232" y="41"/>
                  </a:lnTo>
                  <a:lnTo>
                    <a:pt x="1059" y="93"/>
                  </a:lnTo>
                  <a:lnTo>
                    <a:pt x="883" y="13"/>
                  </a:lnTo>
                  <a:lnTo>
                    <a:pt x="643" y="102"/>
                  </a:lnTo>
                  <a:lnTo>
                    <a:pt x="407" y="16"/>
                  </a:lnTo>
                  <a:lnTo>
                    <a:pt x="215" y="80"/>
                  </a:lnTo>
                  <a:lnTo>
                    <a:pt x="23" y="0"/>
                  </a:lnTo>
                  <a:lnTo>
                    <a:pt x="0" y="6"/>
                  </a:lnTo>
                  <a:close/>
                </a:path>
              </a:pathLst>
            </a:custGeom>
            <a:solidFill>
              <a:schemeClr val="accent2"/>
            </a:solidFill>
            <a:ln w="12700">
              <a:noFill/>
              <a:round/>
              <a:headEnd/>
              <a:tailEnd/>
            </a:ln>
          </p:spPr>
          <p:txBody>
            <a:bodyPr wrap="none" anchor="ctr"/>
            <a:lstStyle/>
            <a:p>
              <a:endParaRPr lang="en-NZ"/>
            </a:p>
          </p:txBody>
        </p:sp>
        <p:sp>
          <p:nvSpPr>
            <p:cNvPr id="56452" name="Line 91"/>
            <p:cNvSpPr>
              <a:spLocks noChangeShapeType="1"/>
            </p:cNvSpPr>
            <p:nvPr/>
          </p:nvSpPr>
          <p:spPr bwMode="auto">
            <a:xfrm>
              <a:off x="3675" y="861"/>
              <a:ext cx="0" cy="938"/>
            </a:xfrm>
            <a:prstGeom prst="line">
              <a:avLst/>
            </a:prstGeom>
            <a:noFill/>
            <a:ln w="25400">
              <a:solidFill>
                <a:srgbClr val="000000"/>
              </a:solidFill>
              <a:round/>
              <a:headEnd/>
              <a:tailEnd/>
            </a:ln>
          </p:spPr>
          <p:txBody>
            <a:bodyPr wrap="none" anchor="ctr"/>
            <a:lstStyle/>
            <a:p>
              <a:endParaRPr lang="en-US"/>
            </a:p>
          </p:txBody>
        </p:sp>
        <p:sp>
          <p:nvSpPr>
            <p:cNvPr id="56453" name="Line 92"/>
            <p:cNvSpPr>
              <a:spLocks noChangeShapeType="1"/>
            </p:cNvSpPr>
            <p:nvPr/>
          </p:nvSpPr>
          <p:spPr bwMode="auto">
            <a:xfrm>
              <a:off x="2943" y="860"/>
              <a:ext cx="0" cy="938"/>
            </a:xfrm>
            <a:prstGeom prst="line">
              <a:avLst/>
            </a:prstGeom>
            <a:noFill/>
            <a:ln w="25400">
              <a:solidFill>
                <a:srgbClr val="000000"/>
              </a:solidFill>
              <a:round/>
              <a:headEnd/>
              <a:tailEnd/>
            </a:ln>
          </p:spPr>
          <p:txBody>
            <a:bodyPr wrap="none" anchor="ctr"/>
            <a:lstStyle/>
            <a:p>
              <a:endParaRPr lang="en-US"/>
            </a:p>
          </p:txBody>
        </p:sp>
        <p:sp>
          <p:nvSpPr>
            <p:cNvPr id="56454" name="Line 93"/>
            <p:cNvSpPr>
              <a:spLocks noChangeShapeType="1"/>
            </p:cNvSpPr>
            <p:nvPr/>
          </p:nvSpPr>
          <p:spPr bwMode="auto">
            <a:xfrm>
              <a:off x="3919" y="865"/>
              <a:ext cx="0" cy="934"/>
            </a:xfrm>
            <a:prstGeom prst="line">
              <a:avLst/>
            </a:prstGeom>
            <a:noFill/>
            <a:ln w="25400">
              <a:solidFill>
                <a:srgbClr val="000000"/>
              </a:solidFill>
              <a:round/>
              <a:headEnd/>
              <a:tailEnd/>
            </a:ln>
          </p:spPr>
          <p:txBody>
            <a:bodyPr wrap="none" anchor="ctr"/>
            <a:lstStyle/>
            <a:p>
              <a:endParaRPr lang="en-US"/>
            </a:p>
          </p:txBody>
        </p:sp>
        <p:sp>
          <p:nvSpPr>
            <p:cNvPr id="56455" name="Line 94"/>
            <p:cNvSpPr>
              <a:spLocks noChangeShapeType="1"/>
            </p:cNvSpPr>
            <p:nvPr/>
          </p:nvSpPr>
          <p:spPr bwMode="auto">
            <a:xfrm>
              <a:off x="1646" y="1555"/>
              <a:ext cx="2509" cy="0"/>
            </a:xfrm>
            <a:prstGeom prst="line">
              <a:avLst/>
            </a:prstGeom>
            <a:noFill/>
            <a:ln w="25400">
              <a:solidFill>
                <a:srgbClr val="000000"/>
              </a:solidFill>
              <a:round/>
              <a:headEnd/>
              <a:tailEnd/>
            </a:ln>
          </p:spPr>
          <p:txBody>
            <a:bodyPr wrap="none" anchor="ctr"/>
            <a:lstStyle/>
            <a:p>
              <a:endParaRPr lang="en-US"/>
            </a:p>
          </p:txBody>
        </p:sp>
        <p:sp>
          <p:nvSpPr>
            <p:cNvPr id="56456" name="Line 95"/>
            <p:cNvSpPr>
              <a:spLocks noChangeShapeType="1"/>
            </p:cNvSpPr>
            <p:nvPr/>
          </p:nvSpPr>
          <p:spPr bwMode="auto">
            <a:xfrm>
              <a:off x="1649" y="1014"/>
              <a:ext cx="2510" cy="0"/>
            </a:xfrm>
            <a:prstGeom prst="line">
              <a:avLst/>
            </a:prstGeom>
            <a:noFill/>
            <a:ln w="25400">
              <a:solidFill>
                <a:srgbClr val="000000"/>
              </a:solidFill>
              <a:round/>
              <a:headEnd/>
              <a:tailEnd/>
            </a:ln>
          </p:spPr>
          <p:txBody>
            <a:bodyPr wrap="none" anchor="ctr"/>
            <a:lstStyle/>
            <a:p>
              <a:endParaRPr lang="en-US"/>
            </a:p>
          </p:txBody>
        </p:sp>
        <p:sp>
          <p:nvSpPr>
            <p:cNvPr id="56457" name="Line 96"/>
            <p:cNvSpPr>
              <a:spLocks noChangeShapeType="1"/>
            </p:cNvSpPr>
            <p:nvPr/>
          </p:nvSpPr>
          <p:spPr bwMode="auto">
            <a:xfrm>
              <a:off x="2212" y="857"/>
              <a:ext cx="1946" cy="0"/>
            </a:xfrm>
            <a:prstGeom prst="line">
              <a:avLst/>
            </a:prstGeom>
            <a:noFill/>
            <a:ln w="25400">
              <a:solidFill>
                <a:srgbClr val="000000"/>
              </a:solidFill>
              <a:round/>
              <a:headEnd/>
              <a:tailEnd/>
            </a:ln>
          </p:spPr>
          <p:txBody>
            <a:bodyPr wrap="none" anchor="ctr"/>
            <a:lstStyle/>
            <a:p>
              <a:endParaRPr lang="en-US"/>
            </a:p>
          </p:txBody>
        </p:sp>
        <p:sp>
          <p:nvSpPr>
            <p:cNvPr id="56458" name="Freeform 97"/>
            <p:cNvSpPr>
              <a:spLocks/>
            </p:cNvSpPr>
            <p:nvPr/>
          </p:nvSpPr>
          <p:spPr bwMode="auto">
            <a:xfrm>
              <a:off x="2207" y="683"/>
              <a:ext cx="1957" cy="1121"/>
            </a:xfrm>
            <a:custGeom>
              <a:avLst/>
              <a:gdLst>
                <a:gd name="T0" fmla="*/ 0 w 3608"/>
                <a:gd name="T1" fmla="*/ 1121 h 2696"/>
                <a:gd name="T2" fmla="*/ 0 w 3608"/>
                <a:gd name="T3" fmla="*/ 0 h 2696"/>
                <a:gd name="T4" fmla="*/ 1956 w 3608"/>
                <a:gd name="T5" fmla="*/ 0 h 2696"/>
                <a:gd name="T6" fmla="*/ 0 60000 65536"/>
                <a:gd name="T7" fmla="*/ 0 60000 65536"/>
                <a:gd name="T8" fmla="*/ 0 60000 65536"/>
                <a:gd name="T9" fmla="*/ 0 w 3608"/>
                <a:gd name="T10" fmla="*/ 0 h 2696"/>
                <a:gd name="T11" fmla="*/ 3608 w 3608"/>
                <a:gd name="T12" fmla="*/ 2696 h 2696"/>
              </a:gdLst>
              <a:ahLst/>
              <a:cxnLst>
                <a:cxn ang="T6">
                  <a:pos x="T0" y="T1"/>
                </a:cxn>
                <a:cxn ang="T7">
                  <a:pos x="T2" y="T3"/>
                </a:cxn>
                <a:cxn ang="T8">
                  <a:pos x="T4" y="T5"/>
                </a:cxn>
              </a:cxnLst>
              <a:rect l="T9" t="T10" r="T11" b="T12"/>
              <a:pathLst>
                <a:path w="3608" h="2696">
                  <a:moveTo>
                    <a:pt x="0" y="2695"/>
                  </a:moveTo>
                  <a:lnTo>
                    <a:pt x="0" y="0"/>
                  </a:lnTo>
                  <a:lnTo>
                    <a:pt x="3607" y="0"/>
                  </a:lnTo>
                </a:path>
              </a:pathLst>
            </a:custGeom>
            <a:noFill/>
            <a:ln w="25400" cap="rnd">
              <a:solidFill>
                <a:srgbClr val="000000"/>
              </a:solidFill>
              <a:round/>
              <a:headEnd/>
              <a:tailEnd/>
            </a:ln>
          </p:spPr>
          <p:txBody>
            <a:bodyPr/>
            <a:lstStyle/>
            <a:p>
              <a:endParaRPr lang="en-NZ"/>
            </a:p>
          </p:txBody>
        </p:sp>
        <p:sp>
          <p:nvSpPr>
            <p:cNvPr id="56459" name="Rectangle 98"/>
            <p:cNvSpPr>
              <a:spLocks noChangeArrowheads="1"/>
            </p:cNvSpPr>
            <p:nvPr/>
          </p:nvSpPr>
          <p:spPr bwMode="auto">
            <a:xfrm>
              <a:off x="1662" y="476"/>
              <a:ext cx="847" cy="518"/>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Item: Seat subassembly</a:t>
              </a:r>
            </a:p>
            <a:p>
              <a:pPr defTabSz="762000" eaLnBrk="0" hangingPunct="0"/>
              <a:r>
                <a:rPr lang="en-US" sz="800" b="1">
                  <a:solidFill>
                    <a:srgbClr val="000000"/>
                  </a:solidFill>
                </a:rPr>
                <a:t>Lot size: 230 units</a:t>
              </a:r>
            </a:p>
            <a:p>
              <a:pPr defTabSz="762000" eaLnBrk="0" hangingPunct="0"/>
              <a:endParaRPr lang="en-US" sz="800" b="1">
                <a:solidFill>
                  <a:srgbClr val="000000"/>
                </a:solidFill>
              </a:endParaRPr>
            </a:p>
            <a:p>
              <a:pPr defTabSz="762000" eaLnBrk="0" hangingPunct="0"/>
              <a:endParaRPr lang="en-US" sz="800" b="1">
                <a:solidFill>
                  <a:srgbClr val="000000"/>
                </a:solidFill>
              </a:endParaRPr>
            </a:p>
            <a:p>
              <a:pPr defTabSz="762000" eaLnBrk="0" hangingPunct="0"/>
              <a:r>
                <a:rPr lang="en-US" sz="800" b="1">
                  <a:solidFill>
                    <a:srgbClr val="000000"/>
                  </a:solidFill>
                </a:rPr>
                <a:t>Lead </a:t>
              </a:r>
            </a:p>
            <a:p>
              <a:pPr defTabSz="762000" eaLnBrk="0" hangingPunct="0"/>
              <a:r>
                <a:rPr lang="en-US" sz="800" b="1">
                  <a:solidFill>
                    <a:srgbClr val="000000"/>
                  </a:solidFill>
                </a:rPr>
                <a:t>time: 2 weeks</a:t>
              </a:r>
            </a:p>
          </p:txBody>
        </p:sp>
        <p:sp>
          <p:nvSpPr>
            <p:cNvPr id="56460" name="Rectangle 99"/>
            <p:cNvSpPr>
              <a:spLocks noChangeArrowheads="1"/>
            </p:cNvSpPr>
            <p:nvPr/>
          </p:nvSpPr>
          <p:spPr bwMode="auto">
            <a:xfrm>
              <a:off x="1649" y="1034"/>
              <a:ext cx="532" cy="210"/>
            </a:xfrm>
            <a:prstGeom prst="rect">
              <a:avLst/>
            </a:prstGeom>
            <a:noFill/>
            <a:ln w="12700">
              <a:noFill/>
              <a:miter lim="800000"/>
              <a:headEnd/>
              <a:tailEnd/>
            </a:ln>
          </p:spPr>
          <p:txBody>
            <a:bodyPr lIns="90487" tIns="44450" rIns="90487" bIns="44450">
              <a:spAutoFit/>
            </a:bodyPr>
            <a:lstStyle/>
            <a:p>
              <a:pPr defTabSz="762000" eaLnBrk="0" hangingPunct="0"/>
              <a:r>
                <a:rPr lang="en-US" sz="800" b="1">
                  <a:solidFill>
                    <a:srgbClr val="000000"/>
                  </a:solidFill>
                </a:rPr>
                <a:t>Gross requirements</a:t>
              </a:r>
            </a:p>
          </p:txBody>
        </p:sp>
        <p:sp>
          <p:nvSpPr>
            <p:cNvPr id="509028" name="Rectangle 100"/>
            <p:cNvSpPr>
              <a:spLocks noChangeArrowheads="1"/>
            </p:cNvSpPr>
            <p:nvPr/>
          </p:nvSpPr>
          <p:spPr bwMode="auto">
            <a:xfrm>
              <a:off x="2218" y="1076"/>
              <a:ext cx="222"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150</a:t>
              </a:r>
            </a:p>
          </p:txBody>
        </p:sp>
        <p:sp>
          <p:nvSpPr>
            <p:cNvPr id="56462" name="Rectangle 101"/>
            <p:cNvSpPr>
              <a:spLocks noChangeArrowheads="1"/>
            </p:cNvSpPr>
            <p:nvPr/>
          </p:nvSpPr>
          <p:spPr bwMode="auto">
            <a:xfrm>
              <a:off x="2257" y="883"/>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1</a:t>
              </a:r>
            </a:p>
          </p:txBody>
        </p:sp>
        <p:sp>
          <p:nvSpPr>
            <p:cNvPr id="56463" name="Rectangle 102"/>
            <p:cNvSpPr>
              <a:spLocks noChangeArrowheads="1"/>
            </p:cNvSpPr>
            <p:nvPr/>
          </p:nvSpPr>
          <p:spPr bwMode="auto">
            <a:xfrm>
              <a:off x="2502" y="883"/>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2</a:t>
              </a:r>
            </a:p>
          </p:txBody>
        </p:sp>
        <p:sp>
          <p:nvSpPr>
            <p:cNvPr id="56464" name="Rectangle 103"/>
            <p:cNvSpPr>
              <a:spLocks noChangeArrowheads="1"/>
            </p:cNvSpPr>
            <p:nvPr/>
          </p:nvSpPr>
          <p:spPr bwMode="auto">
            <a:xfrm>
              <a:off x="2748" y="883"/>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3</a:t>
              </a:r>
            </a:p>
          </p:txBody>
        </p:sp>
        <p:sp>
          <p:nvSpPr>
            <p:cNvPr id="509032" name="Rectangle 104"/>
            <p:cNvSpPr>
              <a:spLocks noChangeArrowheads="1"/>
            </p:cNvSpPr>
            <p:nvPr/>
          </p:nvSpPr>
          <p:spPr bwMode="auto">
            <a:xfrm>
              <a:off x="2956" y="1076"/>
              <a:ext cx="222"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120</a:t>
              </a:r>
            </a:p>
          </p:txBody>
        </p:sp>
        <p:sp>
          <p:nvSpPr>
            <p:cNvPr id="56466" name="Rectangle 105"/>
            <p:cNvSpPr>
              <a:spLocks noChangeArrowheads="1"/>
            </p:cNvSpPr>
            <p:nvPr/>
          </p:nvSpPr>
          <p:spPr bwMode="auto">
            <a:xfrm>
              <a:off x="2992" y="883"/>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4</a:t>
              </a:r>
            </a:p>
          </p:txBody>
        </p:sp>
        <p:sp>
          <p:nvSpPr>
            <p:cNvPr id="56467" name="Rectangle 106"/>
            <p:cNvSpPr>
              <a:spLocks noChangeArrowheads="1"/>
            </p:cNvSpPr>
            <p:nvPr/>
          </p:nvSpPr>
          <p:spPr bwMode="auto">
            <a:xfrm>
              <a:off x="3238" y="883"/>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5</a:t>
              </a:r>
            </a:p>
          </p:txBody>
        </p:sp>
        <p:sp>
          <p:nvSpPr>
            <p:cNvPr id="509035" name="Rectangle 107"/>
            <p:cNvSpPr>
              <a:spLocks noChangeArrowheads="1"/>
            </p:cNvSpPr>
            <p:nvPr/>
          </p:nvSpPr>
          <p:spPr bwMode="auto">
            <a:xfrm>
              <a:off x="3441" y="1076"/>
              <a:ext cx="222"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150</a:t>
              </a:r>
            </a:p>
          </p:txBody>
        </p:sp>
        <p:sp>
          <p:nvSpPr>
            <p:cNvPr id="56469" name="Rectangle 108"/>
            <p:cNvSpPr>
              <a:spLocks noChangeArrowheads="1"/>
            </p:cNvSpPr>
            <p:nvPr/>
          </p:nvSpPr>
          <p:spPr bwMode="auto">
            <a:xfrm>
              <a:off x="3480" y="883"/>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6</a:t>
              </a:r>
            </a:p>
          </p:txBody>
        </p:sp>
        <p:sp>
          <p:nvSpPr>
            <p:cNvPr id="509037" name="Rectangle 109"/>
            <p:cNvSpPr>
              <a:spLocks noChangeArrowheads="1"/>
            </p:cNvSpPr>
            <p:nvPr/>
          </p:nvSpPr>
          <p:spPr bwMode="auto">
            <a:xfrm>
              <a:off x="3685" y="1076"/>
              <a:ext cx="222"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120</a:t>
              </a:r>
            </a:p>
          </p:txBody>
        </p:sp>
        <p:sp>
          <p:nvSpPr>
            <p:cNvPr id="56471" name="Rectangle 110"/>
            <p:cNvSpPr>
              <a:spLocks noChangeArrowheads="1"/>
            </p:cNvSpPr>
            <p:nvPr/>
          </p:nvSpPr>
          <p:spPr bwMode="auto">
            <a:xfrm>
              <a:off x="3724" y="883"/>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7</a:t>
              </a:r>
            </a:p>
          </p:txBody>
        </p:sp>
        <p:sp>
          <p:nvSpPr>
            <p:cNvPr id="56472" name="Rectangle 111"/>
            <p:cNvSpPr>
              <a:spLocks noChangeArrowheads="1"/>
            </p:cNvSpPr>
            <p:nvPr/>
          </p:nvSpPr>
          <p:spPr bwMode="auto">
            <a:xfrm>
              <a:off x="3965" y="883"/>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8</a:t>
              </a:r>
            </a:p>
          </p:txBody>
        </p:sp>
        <p:sp>
          <p:nvSpPr>
            <p:cNvPr id="56473" name="Text Box 112"/>
            <p:cNvSpPr txBox="1">
              <a:spLocks noChangeArrowheads="1"/>
            </p:cNvSpPr>
            <p:nvPr/>
          </p:nvSpPr>
          <p:spPr bwMode="auto">
            <a:xfrm>
              <a:off x="1649" y="1325"/>
              <a:ext cx="516" cy="212"/>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Planned receipts</a:t>
              </a:r>
            </a:p>
          </p:txBody>
        </p:sp>
        <p:sp>
          <p:nvSpPr>
            <p:cNvPr id="56474" name="Text Box 113"/>
            <p:cNvSpPr txBox="1">
              <a:spLocks noChangeArrowheads="1"/>
            </p:cNvSpPr>
            <p:nvPr/>
          </p:nvSpPr>
          <p:spPr bwMode="auto">
            <a:xfrm>
              <a:off x="1649" y="1539"/>
              <a:ext cx="491" cy="289"/>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Planned order releases</a:t>
              </a:r>
            </a:p>
          </p:txBody>
        </p:sp>
        <p:sp>
          <p:nvSpPr>
            <p:cNvPr id="56475" name="Text Box 114"/>
            <p:cNvSpPr txBox="1">
              <a:spLocks noChangeArrowheads="1"/>
            </p:cNvSpPr>
            <p:nvPr/>
          </p:nvSpPr>
          <p:spPr bwMode="auto">
            <a:xfrm>
              <a:off x="3074" y="709"/>
              <a:ext cx="28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Week</a:t>
              </a:r>
            </a:p>
          </p:txBody>
        </p:sp>
        <p:sp>
          <p:nvSpPr>
            <p:cNvPr id="56476" name="Rectangle 115"/>
            <p:cNvSpPr>
              <a:spLocks noChangeArrowheads="1"/>
            </p:cNvSpPr>
            <p:nvPr/>
          </p:nvSpPr>
          <p:spPr bwMode="auto">
            <a:xfrm>
              <a:off x="1645" y="484"/>
              <a:ext cx="2514" cy="1327"/>
            </a:xfrm>
            <a:prstGeom prst="rect">
              <a:avLst/>
            </a:prstGeom>
            <a:noFill/>
            <a:ln w="25400">
              <a:solidFill>
                <a:srgbClr val="000000"/>
              </a:solidFill>
              <a:miter lim="800000"/>
              <a:headEnd/>
              <a:tailEnd/>
            </a:ln>
          </p:spPr>
          <p:txBody>
            <a:bodyPr wrap="none" anchor="ctr"/>
            <a:lstStyle/>
            <a:p>
              <a:endParaRPr lang="en-NZ"/>
            </a:p>
          </p:txBody>
        </p:sp>
        <p:sp>
          <p:nvSpPr>
            <p:cNvPr id="56477" name="Text Box 116"/>
            <p:cNvSpPr txBox="1">
              <a:spLocks noChangeArrowheads="1"/>
            </p:cNvSpPr>
            <p:nvPr/>
          </p:nvSpPr>
          <p:spPr bwMode="auto">
            <a:xfrm>
              <a:off x="2496" y="1074"/>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6478" name="Text Box 117"/>
            <p:cNvSpPr txBox="1">
              <a:spLocks noChangeArrowheads="1"/>
            </p:cNvSpPr>
            <p:nvPr/>
          </p:nvSpPr>
          <p:spPr bwMode="auto">
            <a:xfrm>
              <a:off x="3234" y="1074"/>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6479" name="Text Box 118"/>
            <p:cNvSpPr txBox="1">
              <a:spLocks noChangeArrowheads="1"/>
            </p:cNvSpPr>
            <p:nvPr/>
          </p:nvSpPr>
          <p:spPr bwMode="auto">
            <a:xfrm>
              <a:off x="2747" y="1074"/>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6480" name="Text Box 119"/>
            <p:cNvSpPr txBox="1">
              <a:spLocks noChangeArrowheads="1"/>
            </p:cNvSpPr>
            <p:nvPr/>
          </p:nvSpPr>
          <p:spPr bwMode="auto">
            <a:xfrm>
              <a:off x="3964" y="1074"/>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6481" name="Text Box 120"/>
            <p:cNvSpPr txBox="1">
              <a:spLocks noChangeArrowheads="1"/>
            </p:cNvSpPr>
            <p:nvPr/>
          </p:nvSpPr>
          <p:spPr bwMode="auto">
            <a:xfrm>
              <a:off x="3687" y="1361"/>
              <a:ext cx="22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230</a:t>
              </a:r>
            </a:p>
          </p:txBody>
        </p:sp>
        <p:sp>
          <p:nvSpPr>
            <p:cNvPr id="56482" name="Text Box 121"/>
            <p:cNvSpPr txBox="1">
              <a:spLocks noChangeArrowheads="1"/>
            </p:cNvSpPr>
            <p:nvPr/>
          </p:nvSpPr>
          <p:spPr bwMode="auto">
            <a:xfrm>
              <a:off x="3198" y="1616"/>
              <a:ext cx="224" cy="135"/>
            </a:xfrm>
            <a:prstGeom prst="rect">
              <a:avLst/>
            </a:prstGeom>
            <a:solidFill>
              <a:srgbClr val="FF7C80"/>
            </a:solidFill>
            <a:ln w="12700">
              <a:noFill/>
              <a:miter lim="800000"/>
              <a:headEnd/>
              <a:tailEnd/>
            </a:ln>
          </p:spPr>
          <p:txBody>
            <a:bodyPr wrap="none">
              <a:spAutoFit/>
            </a:bodyPr>
            <a:lstStyle/>
            <a:p>
              <a:pPr defTabSz="762000" eaLnBrk="0" hangingPunct="0"/>
              <a:r>
                <a:rPr lang="en-US" sz="800" b="1">
                  <a:solidFill>
                    <a:srgbClr val="000000"/>
                  </a:solidFill>
                </a:rPr>
                <a:t>230</a:t>
              </a:r>
            </a:p>
          </p:txBody>
        </p:sp>
        <p:sp>
          <p:nvSpPr>
            <p:cNvPr id="56483" name="Text Box 122"/>
            <p:cNvSpPr txBox="1">
              <a:spLocks noChangeArrowheads="1"/>
            </p:cNvSpPr>
            <p:nvPr/>
          </p:nvSpPr>
          <p:spPr bwMode="auto">
            <a:xfrm>
              <a:off x="2948" y="1361"/>
              <a:ext cx="22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230</a:t>
              </a:r>
            </a:p>
          </p:txBody>
        </p:sp>
        <p:sp>
          <p:nvSpPr>
            <p:cNvPr id="56484" name="Text Box 123"/>
            <p:cNvSpPr txBox="1">
              <a:spLocks noChangeArrowheads="1"/>
            </p:cNvSpPr>
            <p:nvPr/>
          </p:nvSpPr>
          <p:spPr bwMode="auto">
            <a:xfrm>
              <a:off x="2459" y="1616"/>
              <a:ext cx="224" cy="135"/>
            </a:xfrm>
            <a:prstGeom prst="rect">
              <a:avLst/>
            </a:prstGeom>
            <a:solidFill>
              <a:srgbClr val="FF7C80"/>
            </a:solidFill>
            <a:ln w="12700">
              <a:noFill/>
              <a:miter lim="800000"/>
              <a:headEnd/>
              <a:tailEnd/>
            </a:ln>
          </p:spPr>
          <p:txBody>
            <a:bodyPr wrap="none">
              <a:spAutoFit/>
            </a:bodyPr>
            <a:lstStyle/>
            <a:p>
              <a:pPr defTabSz="762000" eaLnBrk="0" hangingPunct="0"/>
              <a:r>
                <a:rPr lang="en-US" sz="800" b="1">
                  <a:solidFill>
                    <a:srgbClr val="000000"/>
                  </a:solidFill>
                </a:rPr>
                <a:t>230</a:t>
              </a:r>
            </a:p>
          </p:txBody>
        </p:sp>
        <p:sp>
          <p:nvSpPr>
            <p:cNvPr id="56485" name="Freeform 124"/>
            <p:cNvSpPr>
              <a:spLocks/>
            </p:cNvSpPr>
            <p:nvPr/>
          </p:nvSpPr>
          <p:spPr bwMode="auto">
            <a:xfrm>
              <a:off x="1655" y="1267"/>
              <a:ext cx="2505" cy="144"/>
            </a:xfrm>
            <a:custGeom>
              <a:avLst/>
              <a:gdLst>
                <a:gd name="T0" fmla="*/ 0 w 2505"/>
                <a:gd name="T1" fmla="*/ 45 h 144"/>
                <a:gd name="T2" fmla="*/ 179 w 2505"/>
                <a:gd name="T3" fmla="*/ 9 h 144"/>
                <a:gd name="T4" fmla="*/ 368 w 2505"/>
                <a:gd name="T5" fmla="*/ 54 h 144"/>
                <a:gd name="T6" fmla="*/ 569 w 2505"/>
                <a:gd name="T7" fmla="*/ 0 h 144"/>
                <a:gd name="T8" fmla="*/ 768 w 2505"/>
                <a:gd name="T9" fmla="*/ 77 h 144"/>
                <a:gd name="T10" fmla="*/ 957 w 2505"/>
                <a:gd name="T11" fmla="*/ 16 h 144"/>
                <a:gd name="T12" fmla="*/ 1197 w 2505"/>
                <a:gd name="T13" fmla="*/ 99 h 144"/>
                <a:gd name="T14" fmla="*/ 1427 w 2505"/>
                <a:gd name="T15" fmla="*/ 9 h 144"/>
                <a:gd name="T16" fmla="*/ 1603 w 2505"/>
                <a:gd name="T17" fmla="*/ 89 h 144"/>
                <a:gd name="T18" fmla="*/ 1782 w 2505"/>
                <a:gd name="T19" fmla="*/ 38 h 144"/>
                <a:gd name="T20" fmla="*/ 1949 w 2505"/>
                <a:gd name="T21" fmla="*/ 102 h 144"/>
                <a:gd name="T22" fmla="*/ 2134 w 2505"/>
                <a:gd name="T23" fmla="*/ 48 h 144"/>
                <a:gd name="T24" fmla="*/ 2342 w 2505"/>
                <a:gd name="T25" fmla="*/ 144 h 144"/>
                <a:gd name="T26" fmla="*/ 2505 w 2505"/>
                <a:gd name="T27" fmla="*/ 41 h 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05"/>
                <a:gd name="T43" fmla="*/ 0 h 144"/>
                <a:gd name="T44" fmla="*/ 2505 w 2505"/>
                <a:gd name="T45" fmla="*/ 144 h 1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05" h="144">
                  <a:moveTo>
                    <a:pt x="0" y="45"/>
                  </a:moveTo>
                  <a:lnTo>
                    <a:pt x="179" y="9"/>
                  </a:lnTo>
                  <a:lnTo>
                    <a:pt x="368" y="54"/>
                  </a:lnTo>
                  <a:lnTo>
                    <a:pt x="569" y="0"/>
                  </a:lnTo>
                  <a:lnTo>
                    <a:pt x="768" y="77"/>
                  </a:lnTo>
                  <a:lnTo>
                    <a:pt x="957" y="16"/>
                  </a:lnTo>
                  <a:lnTo>
                    <a:pt x="1197" y="99"/>
                  </a:lnTo>
                  <a:lnTo>
                    <a:pt x="1427" y="9"/>
                  </a:lnTo>
                  <a:lnTo>
                    <a:pt x="1603" y="89"/>
                  </a:lnTo>
                  <a:lnTo>
                    <a:pt x="1782" y="38"/>
                  </a:lnTo>
                  <a:lnTo>
                    <a:pt x="1949" y="102"/>
                  </a:lnTo>
                  <a:lnTo>
                    <a:pt x="2134" y="48"/>
                  </a:lnTo>
                  <a:lnTo>
                    <a:pt x="2342" y="144"/>
                  </a:lnTo>
                  <a:lnTo>
                    <a:pt x="2505" y="41"/>
                  </a:lnTo>
                </a:path>
              </a:pathLst>
            </a:custGeom>
            <a:noFill/>
            <a:ln w="28575">
              <a:solidFill>
                <a:srgbClr val="000000"/>
              </a:solidFill>
              <a:round/>
              <a:headEnd/>
              <a:tailEnd/>
            </a:ln>
          </p:spPr>
          <p:txBody>
            <a:bodyPr wrap="none" anchor="ctr"/>
            <a:lstStyle/>
            <a:p>
              <a:endParaRPr lang="en-NZ"/>
            </a:p>
          </p:txBody>
        </p:sp>
        <p:sp>
          <p:nvSpPr>
            <p:cNvPr id="56486" name="Freeform 125"/>
            <p:cNvSpPr>
              <a:spLocks/>
            </p:cNvSpPr>
            <p:nvPr/>
          </p:nvSpPr>
          <p:spPr bwMode="auto">
            <a:xfrm>
              <a:off x="1652" y="1232"/>
              <a:ext cx="2505" cy="144"/>
            </a:xfrm>
            <a:custGeom>
              <a:avLst/>
              <a:gdLst>
                <a:gd name="T0" fmla="*/ 0 w 2505"/>
                <a:gd name="T1" fmla="*/ 45 h 144"/>
                <a:gd name="T2" fmla="*/ 179 w 2505"/>
                <a:gd name="T3" fmla="*/ 9 h 144"/>
                <a:gd name="T4" fmla="*/ 368 w 2505"/>
                <a:gd name="T5" fmla="*/ 54 h 144"/>
                <a:gd name="T6" fmla="*/ 569 w 2505"/>
                <a:gd name="T7" fmla="*/ 0 h 144"/>
                <a:gd name="T8" fmla="*/ 768 w 2505"/>
                <a:gd name="T9" fmla="*/ 77 h 144"/>
                <a:gd name="T10" fmla="*/ 957 w 2505"/>
                <a:gd name="T11" fmla="*/ 16 h 144"/>
                <a:gd name="T12" fmla="*/ 1197 w 2505"/>
                <a:gd name="T13" fmla="*/ 99 h 144"/>
                <a:gd name="T14" fmla="*/ 1427 w 2505"/>
                <a:gd name="T15" fmla="*/ 9 h 144"/>
                <a:gd name="T16" fmla="*/ 1603 w 2505"/>
                <a:gd name="T17" fmla="*/ 89 h 144"/>
                <a:gd name="T18" fmla="*/ 1782 w 2505"/>
                <a:gd name="T19" fmla="*/ 38 h 144"/>
                <a:gd name="T20" fmla="*/ 1949 w 2505"/>
                <a:gd name="T21" fmla="*/ 102 h 144"/>
                <a:gd name="T22" fmla="*/ 2134 w 2505"/>
                <a:gd name="T23" fmla="*/ 48 h 144"/>
                <a:gd name="T24" fmla="*/ 2342 w 2505"/>
                <a:gd name="T25" fmla="*/ 144 h 144"/>
                <a:gd name="T26" fmla="*/ 2505 w 2505"/>
                <a:gd name="T27" fmla="*/ 41 h 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05"/>
                <a:gd name="T43" fmla="*/ 0 h 144"/>
                <a:gd name="T44" fmla="*/ 2505 w 2505"/>
                <a:gd name="T45" fmla="*/ 144 h 1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05" h="144">
                  <a:moveTo>
                    <a:pt x="0" y="45"/>
                  </a:moveTo>
                  <a:lnTo>
                    <a:pt x="179" y="9"/>
                  </a:lnTo>
                  <a:lnTo>
                    <a:pt x="368" y="54"/>
                  </a:lnTo>
                  <a:lnTo>
                    <a:pt x="569" y="0"/>
                  </a:lnTo>
                  <a:lnTo>
                    <a:pt x="768" y="77"/>
                  </a:lnTo>
                  <a:lnTo>
                    <a:pt x="957" y="16"/>
                  </a:lnTo>
                  <a:lnTo>
                    <a:pt x="1197" y="99"/>
                  </a:lnTo>
                  <a:lnTo>
                    <a:pt x="1427" y="9"/>
                  </a:lnTo>
                  <a:lnTo>
                    <a:pt x="1603" y="89"/>
                  </a:lnTo>
                  <a:lnTo>
                    <a:pt x="1782" y="38"/>
                  </a:lnTo>
                  <a:lnTo>
                    <a:pt x="1949" y="102"/>
                  </a:lnTo>
                  <a:lnTo>
                    <a:pt x="2134" y="48"/>
                  </a:lnTo>
                  <a:lnTo>
                    <a:pt x="2342" y="144"/>
                  </a:lnTo>
                  <a:lnTo>
                    <a:pt x="2505" y="41"/>
                  </a:lnTo>
                </a:path>
              </a:pathLst>
            </a:custGeom>
            <a:noFill/>
            <a:ln w="28575">
              <a:solidFill>
                <a:srgbClr val="000000"/>
              </a:solidFill>
              <a:round/>
              <a:headEnd/>
              <a:tailEnd/>
            </a:ln>
          </p:spPr>
          <p:txBody>
            <a:bodyPr wrap="none" anchor="ctr"/>
            <a:lstStyle/>
            <a:p>
              <a:endParaRPr lang="en-NZ"/>
            </a:p>
          </p:txBody>
        </p:sp>
        <p:sp>
          <p:nvSpPr>
            <p:cNvPr id="56487" name="Line 126"/>
            <p:cNvSpPr>
              <a:spLocks noChangeShapeType="1"/>
            </p:cNvSpPr>
            <p:nvPr/>
          </p:nvSpPr>
          <p:spPr bwMode="auto">
            <a:xfrm>
              <a:off x="2452" y="859"/>
              <a:ext cx="0" cy="940"/>
            </a:xfrm>
            <a:prstGeom prst="line">
              <a:avLst/>
            </a:prstGeom>
            <a:noFill/>
            <a:ln w="25400">
              <a:solidFill>
                <a:srgbClr val="000000"/>
              </a:solidFill>
              <a:round/>
              <a:headEnd/>
              <a:tailEnd/>
            </a:ln>
          </p:spPr>
          <p:txBody>
            <a:bodyPr wrap="none" anchor="ctr"/>
            <a:lstStyle/>
            <a:p>
              <a:endParaRPr lang="en-US"/>
            </a:p>
          </p:txBody>
        </p:sp>
        <p:sp>
          <p:nvSpPr>
            <p:cNvPr id="56488" name="Line 127"/>
            <p:cNvSpPr>
              <a:spLocks noChangeShapeType="1"/>
            </p:cNvSpPr>
            <p:nvPr/>
          </p:nvSpPr>
          <p:spPr bwMode="auto">
            <a:xfrm>
              <a:off x="2696" y="863"/>
              <a:ext cx="0" cy="937"/>
            </a:xfrm>
            <a:prstGeom prst="line">
              <a:avLst/>
            </a:prstGeom>
            <a:noFill/>
            <a:ln w="25400">
              <a:solidFill>
                <a:srgbClr val="000000"/>
              </a:solidFill>
              <a:round/>
              <a:headEnd/>
              <a:tailEnd/>
            </a:ln>
          </p:spPr>
          <p:txBody>
            <a:bodyPr wrap="none" anchor="ctr"/>
            <a:lstStyle/>
            <a:p>
              <a:endParaRPr lang="en-US"/>
            </a:p>
          </p:txBody>
        </p:sp>
        <p:sp>
          <p:nvSpPr>
            <p:cNvPr id="56489" name="Line 128"/>
            <p:cNvSpPr>
              <a:spLocks noChangeShapeType="1"/>
            </p:cNvSpPr>
            <p:nvPr/>
          </p:nvSpPr>
          <p:spPr bwMode="auto">
            <a:xfrm>
              <a:off x="3187" y="863"/>
              <a:ext cx="0" cy="936"/>
            </a:xfrm>
            <a:prstGeom prst="line">
              <a:avLst/>
            </a:prstGeom>
            <a:noFill/>
            <a:ln w="25400">
              <a:solidFill>
                <a:srgbClr val="000000"/>
              </a:solidFill>
              <a:round/>
              <a:headEnd/>
              <a:tailEnd/>
            </a:ln>
          </p:spPr>
          <p:txBody>
            <a:bodyPr wrap="none" anchor="ctr"/>
            <a:lstStyle/>
            <a:p>
              <a:endParaRPr lang="en-US"/>
            </a:p>
          </p:txBody>
        </p:sp>
        <p:sp>
          <p:nvSpPr>
            <p:cNvPr id="56490" name="Line 129"/>
            <p:cNvSpPr>
              <a:spLocks noChangeShapeType="1"/>
            </p:cNvSpPr>
            <p:nvPr/>
          </p:nvSpPr>
          <p:spPr bwMode="auto">
            <a:xfrm>
              <a:off x="3432" y="858"/>
              <a:ext cx="0" cy="941"/>
            </a:xfrm>
            <a:prstGeom prst="line">
              <a:avLst/>
            </a:prstGeom>
            <a:noFill/>
            <a:ln w="25400">
              <a:solidFill>
                <a:srgbClr val="000000"/>
              </a:solidFill>
              <a:round/>
              <a:headEnd/>
              <a:tailEnd/>
            </a:ln>
          </p:spPr>
          <p:txBody>
            <a:bodyPr wrap="none" anchor="ctr"/>
            <a:lstStyle/>
            <a:p>
              <a:endParaRPr lang="en-US"/>
            </a:p>
          </p:txBody>
        </p:sp>
      </p:grpSp>
      <p:grpSp>
        <p:nvGrpSpPr>
          <p:cNvPr id="56325" name="Group 189"/>
          <p:cNvGrpSpPr>
            <a:grpSpLocks/>
          </p:cNvGrpSpPr>
          <p:nvPr/>
        </p:nvGrpSpPr>
        <p:grpSpPr bwMode="auto">
          <a:xfrm>
            <a:off x="565150" y="3443288"/>
            <a:ext cx="8218488" cy="2936875"/>
            <a:chOff x="356" y="2169"/>
            <a:chExt cx="5177" cy="1850"/>
          </a:xfrm>
        </p:grpSpPr>
        <p:grpSp>
          <p:nvGrpSpPr>
            <p:cNvPr id="56327" name="Group 2"/>
            <p:cNvGrpSpPr>
              <a:grpSpLocks/>
            </p:cNvGrpSpPr>
            <p:nvPr/>
          </p:nvGrpSpPr>
          <p:grpSpPr bwMode="auto">
            <a:xfrm>
              <a:off x="356" y="2169"/>
              <a:ext cx="5177" cy="1850"/>
              <a:chOff x="356" y="2169"/>
              <a:chExt cx="5177" cy="1850"/>
            </a:xfrm>
          </p:grpSpPr>
          <p:sp>
            <p:nvSpPr>
              <p:cNvPr id="56366" name="Freeform 3"/>
              <p:cNvSpPr>
                <a:spLocks/>
              </p:cNvSpPr>
              <p:nvPr/>
            </p:nvSpPr>
            <p:spPr bwMode="auto">
              <a:xfrm>
                <a:off x="356" y="2169"/>
                <a:ext cx="2523" cy="1833"/>
              </a:xfrm>
              <a:custGeom>
                <a:avLst/>
                <a:gdLst>
                  <a:gd name="T0" fmla="*/ 0 w 4652"/>
                  <a:gd name="T1" fmla="*/ 1833 h 3085"/>
                  <a:gd name="T2" fmla="*/ 0 w 4652"/>
                  <a:gd name="T3" fmla="*/ 0 h 3085"/>
                  <a:gd name="T4" fmla="*/ 2522 w 4652"/>
                  <a:gd name="T5" fmla="*/ 0 h 3085"/>
                  <a:gd name="T6" fmla="*/ 2523 w 4652"/>
                  <a:gd name="T7" fmla="*/ 549 h 3085"/>
                  <a:gd name="T8" fmla="*/ 566 w 4652"/>
                  <a:gd name="T9" fmla="*/ 548 h 3085"/>
                  <a:gd name="T10" fmla="*/ 566 w 4652"/>
                  <a:gd name="T11" fmla="*/ 1833 h 3085"/>
                  <a:gd name="T12" fmla="*/ 0 w 4652"/>
                  <a:gd name="T13" fmla="*/ 1833 h 3085"/>
                  <a:gd name="T14" fmla="*/ 0 60000 65536"/>
                  <a:gd name="T15" fmla="*/ 0 60000 65536"/>
                  <a:gd name="T16" fmla="*/ 0 60000 65536"/>
                  <a:gd name="T17" fmla="*/ 0 60000 65536"/>
                  <a:gd name="T18" fmla="*/ 0 60000 65536"/>
                  <a:gd name="T19" fmla="*/ 0 60000 65536"/>
                  <a:gd name="T20" fmla="*/ 0 60000 65536"/>
                  <a:gd name="T21" fmla="*/ 0 w 4652"/>
                  <a:gd name="T22" fmla="*/ 0 h 3085"/>
                  <a:gd name="T23" fmla="*/ 4652 w 4652"/>
                  <a:gd name="T24" fmla="*/ 3085 h 30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52" h="3085">
                    <a:moveTo>
                      <a:pt x="0" y="3085"/>
                    </a:moveTo>
                    <a:lnTo>
                      <a:pt x="0" y="0"/>
                    </a:lnTo>
                    <a:lnTo>
                      <a:pt x="4651" y="0"/>
                    </a:lnTo>
                    <a:lnTo>
                      <a:pt x="4652" y="924"/>
                    </a:lnTo>
                    <a:lnTo>
                      <a:pt x="1044" y="922"/>
                    </a:lnTo>
                    <a:lnTo>
                      <a:pt x="1044" y="3085"/>
                    </a:lnTo>
                    <a:lnTo>
                      <a:pt x="0" y="3085"/>
                    </a:lnTo>
                  </a:path>
                </a:pathLst>
              </a:custGeom>
              <a:solidFill>
                <a:srgbClr val="E1C687"/>
              </a:solidFill>
              <a:ln w="12700" cap="rnd">
                <a:noFill/>
                <a:round/>
                <a:headEnd/>
                <a:tailEnd/>
              </a:ln>
            </p:spPr>
            <p:txBody>
              <a:bodyPr/>
              <a:lstStyle/>
              <a:p>
                <a:endParaRPr lang="en-NZ"/>
              </a:p>
            </p:txBody>
          </p:sp>
          <p:sp>
            <p:nvSpPr>
              <p:cNvPr id="56367" name="Rectangle 4"/>
              <p:cNvSpPr>
                <a:spLocks noChangeArrowheads="1"/>
              </p:cNvSpPr>
              <p:nvPr/>
            </p:nvSpPr>
            <p:spPr bwMode="auto">
              <a:xfrm>
                <a:off x="920" y="2713"/>
                <a:ext cx="1955" cy="1289"/>
              </a:xfrm>
              <a:prstGeom prst="rect">
                <a:avLst/>
              </a:prstGeom>
              <a:solidFill>
                <a:schemeClr val="accent2"/>
              </a:solidFill>
              <a:ln w="12700">
                <a:noFill/>
                <a:miter lim="800000"/>
                <a:headEnd/>
                <a:tailEnd/>
              </a:ln>
            </p:spPr>
            <p:txBody>
              <a:bodyPr wrap="none" anchor="ctr"/>
              <a:lstStyle/>
              <a:p>
                <a:endParaRPr lang="en-NZ"/>
              </a:p>
            </p:txBody>
          </p:sp>
          <p:sp>
            <p:nvSpPr>
              <p:cNvPr id="56368" name="Line 5"/>
              <p:cNvSpPr>
                <a:spLocks noChangeShapeType="1"/>
              </p:cNvSpPr>
              <p:nvPr/>
            </p:nvSpPr>
            <p:spPr bwMode="auto">
              <a:xfrm>
                <a:off x="1902" y="2562"/>
                <a:ext cx="0" cy="1428"/>
              </a:xfrm>
              <a:prstGeom prst="line">
                <a:avLst/>
              </a:prstGeom>
              <a:noFill/>
              <a:ln w="25400">
                <a:solidFill>
                  <a:srgbClr val="000000"/>
                </a:solidFill>
                <a:round/>
                <a:headEnd/>
                <a:tailEnd/>
              </a:ln>
            </p:spPr>
            <p:txBody>
              <a:bodyPr wrap="none" anchor="ctr"/>
              <a:lstStyle/>
              <a:p>
                <a:endParaRPr lang="en-US"/>
              </a:p>
            </p:txBody>
          </p:sp>
          <p:sp>
            <p:nvSpPr>
              <p:cNvPr id="56369" name="Line 6"/>
              <p:cNvSpPr>
                <a:spLocks noChangeShapeType="1"/>
              </p:cNvSpPr>
              <p:nvPr/>
            </p:nvSpPr>
            <p:spPr bwMode="auto">
              <a:xfrm>
                <a:off x="1411" y="2565"/>
                <a:ext cx="0" cy="1426"/>
              </a:xfrm>
              <a:prstGeom prst="line">
                <a:avLst/>
              </a:prstGeom>
              <a:noFill/>
              <a:ln w="25400">
                <a:solidFill>
                  <a:srgbClr val="000000"/>
                </a:solidFill>
                <a:round/>
                <a:headEnd/>
                <a:tailEnd/>
              </a:ln>
            </p:spPr>
            <p:txBody>
              <a:bodyPr wrap="none" anchor="ctr"/>
              <a:lstStyle/>
              <a:p>
                <a:endParaRPr lang="en-US"/>
              </a:p>
            </p:txBody>
          </p:sp>
          <p:sp>
            <p:nvSpPr>
              <p:cNvPr id="56370" name="Line 7"/>
              <p:cNvSpPr>
                <a:spLocks noChangeShapeType="1"/>
              </p:cNvSpPr>
              <p:nvPr/>
            </p:nvSpPr>
            <p:spPr bwMode="auto">
              <a:xfrm>
                <a:off x="2390" y="2560"/>
                <a:ext cx="0" cy="1430"/>
              </a:xfrm>
              <a:prstGeom prst="line">
                <a:avLst/>
              </a:prstGeom>
              <a:noFill/>
              <a:ln w="25400">
                <a:solidFill>
                  <a:srgbClr val="000000"/>
                </a:solidFill>
                <a:round/>
                <a:headEnd/>
                <a:tailEnd/>
              </a:ln>
            </p:spPr>
            <p:txBody>
              <a:bodyPr wrap="none" anchor="ctr"/>
              <a:lstStyle/>
              <a:p>
                <a:endParaRPr lang="en-US"/>
              </a:p>
            </p:txBody>
          </p:sp>
          <p:sp>
            <p:nvSpPr>
              <p:cNvPr id="56371" name="Line 8"/>
              <p:cNvSpPr>
                <a:spLocks noChangeShapeType="1"/>
              </p:cNvSpPr>
              <p:nvPr/>
            </p:nvSpPr>
            <p:spPr bwMode="auto">
              <a:xfrm>
                <a:off x="2147" y="2560"/>
                <a:ext cx="0" cy="1430"/>
              </a:xfrm>
              <a:prstGeom prst="line">
                <a:avLst/>
              </a:prstGeom>
              <a:noFill/>
              <a:ln w="25400">
                <a:solidFill>
                  <a:srgbClr val="000000"/>
                </a:solidFill>
                <a:round/>
                <a:headEnd/>
                <a:tailEnd/>
              </a:ln>
            </p:spPr>
            <p:txBody>
              <a:bodyPr wrap="none" anchor="ctr"/>
              <a:lstStyle/>
              <a:p>
                <a:endParaRPr lang="en-US"/>
              </a:p>
            </p:txBody>
          </p:sp>
          <p:sp>
            <p:nvSpPr>
              <p:cNvPr id="56372" name="Line 9"/>
              <p:cNvSpPr>
                <a:spLocks noChangeShapeType="1"/>
              </p:cNvSpPr>
              <p:nvPr/>
            </p:nvSpPr>
            <p:spPr bwMode="auto">
              <a:xfrm>
                <a:off x="1658" y="2559"/>
                <a:ext cx="0" cy="1430"/>
              </a:xfrm>
              <a:prstGeom prst="line">
                <a:avLst/>
              </a:prstGeom>
              <a:noFill/>
              <a:ln w="25400">
                <a:solidFill>
                  <a:srgbClr val="000000"/>
                </a:solidFill>
                <a:round/>
                <a:headEnd/>
                <a:tailEnd/>
              </a:ln>
            </p:spPr>
            <p:txBody>
              <a:bodyPr wrap="none" anchor="ctr"/>
              <a:lstStyle/>
              <a:p>
                <a:endParaRPr lang="en-US"/>
              </a:p>
            </p:txBody>
          </p:sp>
          <p:sp>
            <p:nvSpPr>
              <p:cNvPr id="56373" name="Line 10"/>
              <p:cNvSpPr>
                <a:spLocks noChangeShapeType="1"/>
              </p:cNvSpPr>
              <p:nvPr/>
            </p:nvSpPr>
            <p:spPr bwMode="auto">
              <a:xfrm>
                <a:off x="2634" y="2560"/>
                <a:ext cx="0" cy="1430"/>
              </a:xfrm>
              <a:prstGeom prst="line">
                <a:avLst/>
              </a:prstGeom>
              <a:noFill/>
              <a:ln w="25400">
                <a:solidFill>
                  <a:srgbClr val="000000"/>
                </a:solidFill>
                <a:round/>
                <a:headEnd/>
                <a:tailEnd/>
              </a:ln>
            </p:spPr>
            <p:txBody>
              <a:bodyPr wrap="none" anchor="ctr"/>
              <a:lstStyle/>
              <a:p>
                <a:endParaRPr lang="en-US"/>
              </a:p>
            </p:txBody>
          </p:sp>
          <p:sp>
            <p:nvSpPr>
              <p:cNvPr id="56374" name="Line 11"/>
              <p:cNvSpPr>
                <a:spLocks noChangeShapeType="1"/>
              </p:cNvSpPr>
              <p:nvPr/>
            </p:nvSpPr>
            <p:spPr bwMode="auto">
              <a:xfrm>
                <a:off x="1167" y="2566"/>
                <a:ext cx="0" cy="1424"/>
              </a:xfrm>
              <a:prstGeom prst="line">
                <a:avLst/>
              </a:prstGeom>
              <a:noFill/>
              <a:ln w="25400">
                <a:solidFill>
                  <a:srgbClr val="000000"/>
                </a:solidFill>
                <a:round/>
                <a:headEnd/>
                <a:tailEnd/>
              </a:ln>
            </p:spPr>
            <p:txBody>
              <a:bodyPr wrap="none" anchor="ctr"/>
              <a:lstStyle/>
              <a:p>
                <a:endParaRPr lang="en-US"/>
              </a:p>
            </p:txBody>
          </p:sp>
          <p:sp>
            <p:nvSpPr>
              <p:cNvPr id="56375" name="Line 12"/>
              <p:cNvSpPr>
                <a:spLocks noChangeShapeType="1"/>
              </p:cNvSpPr>
              <p:nvPr/>
            </p:nvSpPr>
            <p:spPr bwMode="auto">
              <a:xfrm>
                <a:off x="365" y="2976"/>
                <a:ext cx="2508" cy="0"/>
              </a:xfrm>
              <a:prstGeom prst="line">
                <a:avLst/>
              </a:prstGeom>
              <a:noFill/>
              <a:ln w="25400">
                <a:solidFill>
                  <a:srgbClr val="000000"/>
                </a:solidFill>
                <a:round/>
                <a:headEnd/>
                <a:tailEnd/>
              </a:ln>
            </p:spPr>
            <p:txBody>
              <a:bodyPr wrap="none" anchor="ctr"/>
              <a:lstStyle/>
              <a:p>
                <a:endParaRPr lang="en-US"/>
              </a:p>
            </p:txBody>
          </p:sp>
          <p:sp>
            <p:nvSpPr>
              <p:cNvPr id="56376" name="Line 13"/>
              <p:cNvSpPr>
                <a:spLocks noChangeShapeType="1"/>
              </p:cNvSpPr>
              <p:nvPr/>
            </p:nvSpPr>
            <p:spPr bwMode="auto">
              <a:xfrm>
                <a:off x="361" y="3232"/>
                <a:ext cx="2512" cy="0"/>
              </a:xfrm>
              <a:prstGeom prst="line">
                <a:avLst/>
              </a:prstGeom>
              <a:noFill/>
              <a:ln w="25400">
                <a:solidFill>
                  <a:srgbClr val="000000"/>
                </a:solidFill>
                <a:round/>
                <a:headEnd/>
                <a:tailEnd/>
              </a:ln>
            </p:spPr>
            <p:txBody>
              <a:bodyPr wrap="none" anchor="ctr"/>
              <a:lstStyle/>
              <a:p>
                <a:endParaRPr lang="en-US"/>
              </a:p>
            </p:txBody>
          </p:sp>
          <p:sp>
            <p:nvSpPr>
              <p:cNvPr id="56377" name="Line 14"/>
              <p:cNvSpPr>
                <a:spLocks noChangeShapeType="1"/>
              </p:cNvSpPr>
              <p:nvPr/>
            </p:nvSpPr>
            <p:spPr bwMode="auto">
              <a:xfrm>
                <a:off x="365" y="3489"/>
                <a:ext cx="2506" cy="0"/>
              </a:xfrm>
              <a:prstGeom prst="line">
                <a:avLst/>
              </a:prstGeom>
              <a:noFill/>
              <a:ln w="25400">
                <a:solidFill>
                  <a:srgbClr val="000000"/>
                </a:solidFill>
                <a:round/>
                <a:headEnd/>
                <a:tailEnd/>
              </a:ln>
            </p:spPr>
            <p:txBody>
              <a:bodyPr wrap="none" anchor="ctr"/>
              <a:lstStyle/>
              <a:p>
                <a:endParaRPr lang="en-US"/>
              </a:p>
            </p:txBody>
          </p:sp>
          <p:sp>
            <p:nvSpPr>
              <p:cNvPr id="56378" name="Line 15"/>
              <p:cNvSpPr>
                <a:spLocks noChangeShapeType="1"/>
              </p:cNvSpPr>
              <p:nvPr/>
            </p:nvSpPr>
            <p:spPr bwMode="auto">
              <a:xfrm>
                <a:off x="361" y="3746"/>
                <a:ext cx="2509" cy="0"/>
              </a:xfrm>
              <a:prstGeom prst="line">
                <a:avLst/>
              </a:prstGeom>
              <a:noFill/>
              <a:ln w="25400">
                <a:solidFill>
                  <a:srgbClr val="000000"/>
                </a:solidFill>
                <a:round/>
                <a:headEnd/>
                <a:tailEnd/>
              </a:ln>
            </p:spPr>
            <p:txBody>
              <a:bodyPr wrap="none" anchor="ctr"/>
              <a:lstStyle/>
              <a:p>
                <a:endParaRPr lang="en-US"/>
              </a:p>
            </p:txBody>
          </p:sp>
          <p:sp>
            <p:nvSpPr>
              <p:cNvPr id="56379" name="Line 16"/>
              <p:cNvSpPr>
                <a:spLocks noChangeShapeType="1"/>
              </p:cNvSpPr>
              <p:nvPr/>
            </p:nvSpPr>
            <p:spPr bwMode="auto">
              <a:xfrm>
                <a:off x="364" y="2719"/>
                <a:ext cx="2510" cy="0"/>
              </a:xfrm>
              <a:prstGeom prst="line">
                <a:avLst/>
              </a:prstGeom>
              <a:noFill/>
              <a:ln w="25400">
                <a:solidFill>
                  <a:srgbClr val="000000"/>
                </a:solidFill>
                <a:round/>
                <a:headEnd/>
                <a:tailEnd/>
              </a:ln>
            </p:spPr>
            <p:txBody>
              <a:bodyPr wrap="none" anchor="ctr"/>
              <a:lstStyle/>
              <a:p>
                <a:endParaRPr lang="en-US"/>
              </a:p>
            </p:txBody>
          </p:sp>
          <p:sp>
            <p:nvSpPr>
              <p:cNvPr id="56380" name="Line 17"/>
              <p:cNvSpPr>
                <a:spLocks noChangeShapeType="1"/>
              </p:cNvSpPr>
              <p:nvPr/>
            </p:nvSpPr>
            <p:spPr bwMode="auto">
              <a:xfrm>
                <a:off x="927" y="2562"/>
                <a:ext cx="1946" cy="0"/>
              </a:xfrm>
              <a:prstGeom prst="line">
                <a:avLst/>
              </a:prstGeom>
              <a:noFill/>
              <a:ln w="25400">
                <a:solidFill>
                  <a:srgbClr val="000000"/>
                </a:solidFill>
                <a:round/>
                <a:headEnd/>
                <a:tailEnd/>
              </a:ln>
            </p:spPr>
            <p:txBody>
              <a:bodyPr wrap="none" anchor="ctr"/>
              <a:lstStyle/>
              <a:p>
                <a:endParaRPr lang="en-US"/>
              </a:p>
            </p:txBody>
          </p:sp>
          <p:sp>
            <p:nvSpPr>
              <p:cNvPr id="56381" name="Freeform 18"/>
              <p:cNvSpPr>
                <a:spLocks/>
              </p:cNvSpPr>
              <p:nvPr/>
            </p:nvSpPr>
            <p:spPr bwMode="auto">
              <a:xfrm>
                <a:off x="922" y="2394"/>
                <a:ext cx="1957" cy="1601"/>
              </a:xfrm>
              <a:custGeom>
                <a:avLst/>
                <a:gdLst>
                  <a:gd name="T0" fmla="*/ 0 w 3608"/>
                  <a:gd name="T1" fmla="*/ 1600 h 2696"/>
                  <a:gd name="T2" fmla="*/ 0 w 3608"/>
                  <a:gd name="T3" fmla="*/ 0 h 2696"/>
                  <a:gd name="T4" fmla="*/ 1956 w 3608"/>
                  <a:gd name="T5" fmla="*/ 0 h 2696"/>
                  <a:gd name="T6" fmla="*/ 0 60000 65536"/>
                  <a:gd name="T7" fmla="*/ 0 60000 65536"/>
                  <a:gd name="T8" fmla="*/ 0 60000 65536"/>
                  <a:gd name="T9" fmla="*/ 0 w 3608"/>
                  <a:gd name="T10" fmla="*/ 0 h 2696"/>
                  <a:gd name="T11" fmla="*/ 3608 w 3608"/>
                  <a:gd name="T12" fmla="*/ 2696 h 2696"/>
                </a:gdLst>
                <a:ahLst/>
                <a:cxnLst>
                  <a:cxn ang="T6">
                    <a:pos x="T0" y="T1"/>
                  </a:cxn>
                  <a:cxn ang="T7">
                    <a:pos x="T2" y="T3"/>
                  </a:cxn>
                  <a:cxn ang="T8">
                    <a:pos x="T4" y="T5"/>
                  </a:cxn>
                </a:cxnLst>
                <a:rect l="T9" t="T10" r="T11" b="T12"/>
                <a:pathLst>
                  <a:path w="3608" h="2696">
                    <a:moveTo>
                      <a:pt x="0" y="2695"/>
                    </a:moveTo>
                    <a:lnTo>
                      <a:pt x="0" y="0"/>
                    </a:lnTo>
                    <a:lnTo>
                      <a:pt x="3607" y="0"/>
                    </a:lnTo>
                  </a:path>
                </a:pathLst>
              </a:custGeom>
              <a:noFill/>
              <a:ln w="25400" cap="rnd">
                <a:solidFill>
                  <a:srgbClr val="000000"/>
                </a:solidFill>
                <a:round/>
                <a:headEnd/>
                <a:tailEnd/>
              </a:ln>
            </p:spPr>
            <p:txBody>
              <a:bodyPr/>
              <a:lstStyle/>
              <a:p>
                <a:endParaRPr lang="en-NZ"/>
              </a:p>
            </p:txBody>
          </p:sp>
          <p:sp>
            <p:nvSpPr>
              <p:cNvPr id="56382" name="Rectangle 19"/>
              <p:cNvSpPr>
                <a:spLocks noChangeArrowheads="1"/>
              </p:cNvSpPr>
              <p:nvPr/>
            </p:nvSpPr>
            <p:spPr bwMode="auto">
              <a:xfrm>
                <a:off x="398" y="2181"/>
                <a:ext cx="671" cy="518"/>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Item: Seat frames</a:t>
                </a:r>
              </a:p>
              <a:p>
                <a:pPr defTabSz="762000" eaLnBrk="0" hangingPunct="0"/>
                <a:r>
                  <a:rPr lang="en-US" sz="800" b="1">
                    <a:solidFill>
                      <a:srgbClr val="000000"/>
                    </a:solidFill>
                  </a:rPr>
                  <a:t>Lot size: 300 units</a:t>
                </a:r>
              </a:p>
              <a:p>
                <a:pPr defTabSz="762000" eaLnBrk="0" hangingPunct="0"/>
                <a:endParaRPr lang="en-US" sz="800" b="1">
                  <a:solidFill>
                    <a:srgbClr val="000000"/>
                  </a:solidFill>
                </a:endParaRPr>
              </a:p>
              <a:p>
                <a:pPr defTabSz="762000" eaLnBrk="0" hangingPunct="0"/>
                <a:endParaRPr lang="en-US" sz="800" b="1">
                  <a:solidFill>
                    <a:srgbClr val="000000"/>
                  </a:solidFill>
                </a:endParaRPr>
              </a:p>
              <a:p>
                <a:pPr defTabSz="762000" eaLnBrk="0" hangingPunct="0"/>
                <a:r>
                  <a:rPr lang="en-US" sz="800" b="1">
                    <a:solidFill>
                      <a:srgbClr val="000000"/>
                    </a:solidFill>
                  </a:rPr>
                  <a:t>Lead </a:t>
                </a:r>
              </a:p>
              <a:p>
                <a:pPr defTabSz="762000" eaLnBrk="0" hangingPunct="0"/>
                <a:r>
                  <a:rPr lang="en-US" sz="800" b="1">
                    <a:solidFill>
                      <a:srgbClr val="000000"/>
                    </a:solidFill>
                  </a:rPr>
                  <a:t>time: 1 week</a:t>
                </a:r>
              </a:p>
            </p:txBody>
          </p:sp>
          <p:sp>
            <p:nvSpPr>
              <p:cNvPr id="56383" name="Rectangle 20"/>
              <p:cNvSpPr>
                <a:spLocks noChangeArrowheads="1"/>
              </p:cNvSpPr>
              <p:nvPr/>
            </p:nvSpPr>
            <p:spPr bwMode="auto">
              <a:xfrm>
                <a:off x="364" y="2739"/>
                <a:ext cx="532" cy="210"/>
              </a:xfrm>
              <a:prstGeom prst="rect">
                <a:avLst/>
              </a:prstGeom>
              <a:noFill/>
              <a:ln w="12700">
                <a:noFill/>
                <a:miter lim="800000"/>
                <a:headEnd/>
                <a:tailEnd/>
              </a:ln>
            </p:spPr>
            <p:txBody>
              <a:bodyPr lIns="90487" tIns="44450" rIns="90487" bIns="44450">
                <a:spAutoFit/>
              </a:bodyPr>
              <a:lstStyle/>
              <a:p>
                <a:pPr defTabSz="762000" eaLnBrk="0" hangingPunct="0"/>
                <a:r>
                  <a:rPr lang="en-US" sz="800" b="1">
                    <a:solidFill>
                      <a:srgbClr val="000000"/>
                    </a:solidFill>
                  </a:rPr>
                  <a:t>Gross requirements</a:t>
                </a:r>
              </a:p>
            </p:txBody>
          </p:sp>
          <p:sp>
            <p:nvSpPr>
              <p:cNvPr id="56384" name="Rectangle 21"/>
              <p:cNvSpPr>
                <a:spLocks noChangeArrowheads="1"/>
              </p:cNvSpPr>
              <p:nvPr/>
            </p:nvSpPr>
            <p:spPr bwMode="auto">
              <a:xfrm>
                <a:off x="972"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1</a:t>
                </a:r>
              </a:p>
            </p:txBody>
          </p:sp>
          <p:sp>
            <p:nvSpPr>
              <p:cNvPr id="508950" name="Rectangle 22"/>
              <p:cNvSpPr>
                <a:spLocks noChangeArrowheads="1"/>
              </p:cNvSpPr>
              <p:nvPr/>
            </p:nvSpPr>
            <p:spPr bwMode="auto">
              <a:xfrm>
                <a:off x="972" y="3038"/>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6386" name="Rectangle 23"/>
              <p:cNvSpPr>
                <a:spLocks noChangeArrowheads="1"/>
              </p:cNvSpPr>
              <p:nvPr/>
            </p:nvSpPr>
            <p:spPr bwMode="auto">
              <a:xfrm>
                <a:off x="1217"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2</a:t>
                </a:r>
              </a:p>
            </p:txBody>
          </p:sp>
          <p:sp>
            <p:nvSpPr>
              <p:cNvPr id="56387" name="Rectangle 24"/>
              <p:cNvSpPr>
                <a:spLocks noChangeArrowheads="1"/>
              </p:cNvSpPr>
              <p:nvPr/>
            </p:nvSpPr>
            <p:spPr bwMode="auto">
              <a:xfrm>
                <a:off x="1463"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3</a:t>
                </a:r>
              </a:p>
            </p:txBody>
          </p:sp>
          <p:sp>
            <p:nvSpPr>
              <p:cNvPr id="56388" name="Rectangle 25"/>
              <p:cNvSpPr>
                <a:spLocks noChangeArrowheads="1"/>
              </p:cNvSpPr>
              <p:nvPr/>
            </p:nvSpPr>
            <p:spPr bwMode="auto">
              <a:xfrm>
                <a:off x="1707"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4</a:t>
                </a:r>
              </a:p>
            </p:txBody>
          </p:sp>
          <p:sp>
            <p:nvSpPr>
              <p:cNvPr id="56389" name="Rectangle 26"/>
              <p:cNvSpPr>
                <a:spLocks noChangeArrowheads="1"/>
              </p:cNvSpPr>
              <p:nvPr/>
            </p:nvSpPr>
            <p:spPr bwMode="auto">
              <a:xfrm>
                <a:off x="1953"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5</a:t>
                </a:r>
              </a:p>
            </p:txBody>
          </p:sp>
          <p:sp>
            <p:nvSpPr>
              <p:cNvPr id="56390" name="Rectangle 27"/>
              <p:cNvSpPr>
                <a:spLocks noChangeArrowheads="1"/>
              </p:cNvSpPr>
              <p:nvPr/>
            </p:nvSpPr>
            <p:spPr bwMode="auto">
              <a:xfrm>
                <a:off x="2195"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6</a:t>
                </a:r>
              </a:p>
            </p:txBody>
          </p:sp>
          <p:sp>
            <p:nvSpPr>
              <p:cNvPr id="56391" name="Rectangle 28"/>
              <p:cNvSpPr>
                <a:spLocks noChangeArrowheads="1"/>
              </p:cNvSpPr>
              <p:nvPr/>
            </p:nvSpPr>
            <p:spPr bwMode="auto">
              <a:xfrm>
                <a:off x="2439"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7</a:t>
                </a:r>
              </a:p>
            </p:txBody>
          </p:sp>
          <p:sp>
            <p:nvSpPr>
              <p:cNvPr id="56392" name="Rectangle 29"/>
              <p:cNvSpPr>
                <a:spLocks noChangeArrowheads="1"/>
              </p:cNvSpPr>
              <p:nvPr/>
            </p:nvSpPr>
            <p:spPr bwMode="auto">
              <a:xfrm>
                <a:off x="2680"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8</a:t>
                </a:r>
              </a:p>
            </p:txBody>
          </p:sp>
          <p:sp>
            <p:nvSpPr>
              <p:cNvPr id="56393" name="Text Box 30"/>
              <p:cNvSpPr txBox="1">
                <a:spLocks noChangeArrowheads="1"/>
              </p:cNvSpPr>
              <p:nvPr/>
            </p:nvSpPr>
            <p:spPr bwMode="auto">
              <a:xfrm>
                <a:off x="364" y="2993"/>
                <a:ext cx="523" cy="212"/>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Scheduled receipts</a:t>
                </a:r>
              </a:p>
            </p:txBody>
          </p:sp>
          <p:sp>
            <p:nvSpPr>
              <p:cNvPr id="56394" name="Text Box 31"/>
              <p:cNvSpPr txBox="1">
                <a:spLocks noChangeArrowheads="1"/>
              </p:cNvSpPr>
              <p:nvPr/>
            </p:nvSpPr>
            <p:spPr bwMode="auto">
              <a:xfrm>
                <a:off x="364" y="3220"/>
                <a:ext cx="432" cy="289"/>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Projected on-hand inventory</a:t>
                </a:r>
              </a:p>
            </p:txBody>
          </p:sp>
          <p:sp>
            <p:nvSpPr>
              <p:cNvPr id="56395" name="Text Box 32"/>
              <p:cNvSpPr txBox="1">
                <a:spLocks noChangeArrowheads="1"/>
              </p:cNvSpPr>
              <p:nvPr/>
            </p:nvSpPr>
            <p:spPr bwMode="auto">
              <a:xfrm>
                <a:off x="364" y="3516"/>
                <a:ext cx="516" cy="212"/>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Planned receipts</a:t>
                </a:r>
              </a:p>
            </p:txBody>
          </p:sp>
          <p:sp>
            <p:nvSpPr>
              <p:cNvPr id="56396" name="Text Box 33"/>
              <p:cNvSpPr txBox="1">
                <a:spLocks noChangeArrowheads="1"/>
              </p:cNvSpPr>
              <p:nvPr/>
            </p:nvSpPr>
            <p:spPr bwMode="auto">
              <a:xfrm>
                <a:off x="364" y="3730"/>
                <a:ext cx="491" cy="289"/>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Planned order releases</a:t>
                </a:r>
              </a:p>
            </p:txBody>
          </p:sp>
          <p:sp>
            <p:nvSpPr>
              <p:cNvPr id="56397" name="Text Box 34"/>
              <p:cNvSpPr txBox="1">
                <a:spLocks noChangeArrowheads="1"/>
              </p:cNvSpPr>
              <p:nvPr/>
            </p:nvSpPr>
            <p:spPr bwMode="auto">
              <a:xfrm>
                <a:off x="711" y="3292"/>
                <a:ext cx="188" cy="135"/>
              </a:xfrm>
              <a:prstGeom prst="rect">
                <a:avLst/>
              </a:prstGeom>
              <a:solidFill>
                <a:schemeClr val="bg1"/>
              </a:solidFill>
              <a:ln w="12700">
                <a:noFill/>
                <a:miter lim="800000"/>
                <a:headEnd/>
                <a:tailEnd/>
              </a:ln>
            </p:spPr>
            <p:txBody>
              <a:bodyPr wrap="none">
                <a:spAutoFit/>
              </a:bodyPr>
              <a:lstStyle/>
              <a:p>
                <a:pPr defTabSz="762000" eaLnBrk="0" hangingPunct="0"/>
                <a:r>
                  <a:rPr lang="en-US" sz="800" b="1">
                    <a:solidFill>
                      <a:srgbClr val="000000"/>
                    </a:solidFill>
                  </a:rPr>
                  <a:t>40</a:t>
                </a:r>
              </a:p>
            </p:txBody>
          </p:sp>
          <p:sp>
            <p:nvSpPr>
              <p:cNvPr id="56398" name="Text Box 35"/>
              <p:cNvSpPr txBox="1">
                <a:spLocks noChangeArrowheads="1"/>
              </p:cNvSpPr>
              <p:nvPr/>
            </p:nvSpPr>
            <p:spPr bwMode="auto">
              <a:xfrm>
                <a:off x="1789" y="2406"/>
                <a:ext cx="28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Week</a:t>
                </a:r>
              </a:p>
            </p:txBody>
          </p:sp>
          <p:sp>
            <p:nvSpPr>
              <p:cNvPr id="56399" name="Rectangle 36"/>
              <p:cNvSpPr>
                <a:spLocks noChangeArrowheads="1"/>
              </p:cNvSpPr>
              <p:nvPr/>
            </p:nvSpPr>
            <p:spPr bwMode="auto">
              <a:xfrm>
                <a:off x="360" y="2170"/>
                <a:ext cx="2514" cy="1832"/>
              </a:xfrm>
              <a:prstGeom prst="rect">
                <a:avLst/>
              </a:prstGeom>
              <a:noFill/>
              <a:ln w="25400">
                <a:solidFill>
                  <a:srgbClr val="000000"/>
                </a:solidFill>
                <a:miter lim="800000"/>
                <a:headEnd/>
                <a:tailEnd/>
              </a:ln>
            </p:spPr>
            <p:txBody>
              <a:bodyPr wrap="none" anchor="ctr"/>
              <a:lstStyle/>
              <a:p>
                <a:endParaRPr lang="en-NZ"/>
              </a:p>
            </p:txBody>
          </p:sp>
          <p:sp>
            <p:nvSpPr>
              <p:cNvPr id="508965" name="Rectangle 37"/>
              <p:cNvSpPr>
                <a:spLocks noChangeArrowheads="1"/>
              </p:cNvSpPr>
              <p:nvPr/>
            </p:nvSpPr>
            <p:spPr bwMode="auto">
              <a:xfrm>
                <a:off x="1707" y="3038"/>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08966" name="Rectangle 38"/>
              <p:cNvSpPr>
                <a:spLocks noChangeArrowheads="1"/>
              </p:cNvSpPr>
              <p:nvPr/>
            </p:nvSpPr>
            <p:spPr bwMode="auto">
              <a:xfrm>
                <a:off x="2195" y="3038"/>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08967" name="Rectangle 39"/>
              <p:cNvSpPr>
                <a:spLocks noChangeArrowheads="1"/>
              </p:cNvSpPr>
              <p:nvPr/>
            </p:nvSpPr>
            <p:spPr bwMode="auto">
              <a:xfrm>
                <a:off x="2439" y="3038"/>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6403" name="Text Box 40"/>
              <p:cNvSpPr txBox="1">
                <a:spLocks noChangeArrowheads="1"/>
              </p:cNvSpPr>
              <p:nvPr/>
            </p:nvSpPr>
            <p:spPr bwMode="auto">
              <a:xfrm>
                <a:off x="1181" y="3036"/>
                <a:ext cx="22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300</a:t>
                </a:r>
              </a:p>
            </p:txBody>
          </p:sp>
          <p:sp>
            <p:nvSpPr>
              <p:cNvPr id="56404" name="Text Box 41"/>
              <p:cNvSpPr txBox="1">
                <a:spLocks noChangeArrowheads="1"/>
              </p:cNvSpPr>
              <p:nvPr/>
            </p:nvSpPr>
            <p:spPr bwMode="auto">
              <a:xfrm>
                <a:off x="1952" y="3036"/>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6405" name="Text Box 42"/>
              <p:cNvSpPr txBox="1">
                <a:spLocks noChangeArrowheads="1"/>
              </p:cNvSpPr>
              <p:nvPr/>
            </p:nvSpPr>
            <p:spPr bwMode="auto">
              <a:xfrm>
                <a:off x="1462" y="3036"/>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6406" name="Text Box 43"/>
              <p:cNvSpPr txBox="1">
                <a:spLocks noChangeArrowheads="1"/>
              </p:cNvSpPr>
              <p:nvPr/>
            </p:nvSpPr>
            <p:spPr bwMode="auto">
              <a:xfrm>
                <a:off x="2679" y="3036"/>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6407" name="Freeform 44"/>
              <p:cNvSpPr>
                <a:spLocks/>
              </p:cNvSpPr>
              <p:nvPr/>
            </p:nvSpPr>
            <p:spPr bwMode="auto">
              <a:xfrm>
                <a:off x="3010" y="2169"/>
                <a:ext cx="2523" cy="1833"/>
              </a:xfrm>
              <a:custGeom>
                <a:avLst/>
                <a:gdLst>
                  <a:gd name="T0" fmla="*/ 0 w 4652"/>
                  <a:gd name="T1" fmla="*/ 1833 h 3085"/>
                  <a:gd name="T2" fmla="*/ 0 w 4652"/>
                  <a:gd name="T3" fmla="*/ 0 h 3085"/>
                  <a:gd name="T4" fmla="*/ 2522 w 4652"/>
                  <a:gd name="T5" fmla="*/ 0 h 3085"/>
                  <a:gd name="T6" fmla="*/ 2523 w 4652"/>
                  <a:gd name="T7" fmla="*/ 549 h 3085"/>
                  <a:gd name="T8" fmla="*/ 566 w 4652"/>
                  <a:gd name="T9" fmla="*/ 548 h 3085"/>
                  <a:gd name="T10" fmla="*/ 566 w 4652"/>
                  <a:gd name="T11" fmla="*/ 1833 h 3085"/>
                  <a:gd name="T12" fmla="*/ 0 w 4652"/>
                  <a:gd name="T13" fmla="*/ 1833 h 3085"/>
                  <a:gd name="T14" fmla="*/ 0 60000 65536"/>
                  <a:gd name="T15" fmla="*/ 0 60000 65536"/>
                  <a:gd name="T16" fmla="*/ 0 60000 65536"/>
                  <a:gd name="T17" fmla="*/ 0 60000 65536"/>
                  <a:gd name="T18" fmla="*/ 0 60000 65536"/>
                  <a:gd name="T19" fmla="*/ 0 60000 65536"/>
                  <a:gd name="T20" fmla="*/ 0 60000 65536"/>
                  <a:gd name="T21" fmla="*/ 0 w 4652"/>
                  <a:gd name="T22" fmla="*/ 0 h 3085"/>
                  <a:gd name="T23" fmla="*/ 4652 w 4652"/>
                  <a:gd name="T24" fmla="*/ 3085 h 30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52" h="3085">
                    <a:moveTo>
                      <a:pt x="0" y="3085"/>
                    </a:moveTo>
                    <a:lnTo>
                      <a:pt x="0" y="0"/>
                    </a:lnTo>
                    <a:lnTo>
                      <a:pt x="4651" y="0"/>
                    </a:lnTo>
                    <a:lnTo>
                      <a:pt x="4652" y="924"/>
                    </a:lnTo>
                    <a:lnTo>
                      <a:pt x="1044" y="922"/>
                    </a:lnTo>
                    <a:lnTo>
                      <a:pt x="1044" y="3085"/>
                    </a:lnTo>
                    <a:lnTo>
                      <a:pt x="0" y="3085"/>
                    </a:lnTo>
                  </a:path>
                </a:pathLst>
              </a:custGeom>
              <a:solidFill>
                <a:srgbClr val="E1C687"/>
              </a:solidFill>
              <a:ln w="12700" cap="rnd">
                <a:noFill/>
                <a:round/>
                <a:headEnd/>
                <a:tailEnd/>
              </a:ln>
            </p:spPr>
            <p:txBody>
              <a:bodyPr/>
              <a:lstStyle/>
              <a:p>
                <a:endParaRPr lang="en-NZ"/>
              </a:p>
            </p:txBody>
          </p:sp>
          <p:sp>
            <p:nvSpPr>
              <p:cNvPr id="56408" name="Rectangle 45"/>
              <p:cNvSpPr>
                <a:spLocks noChangeArrowheads="1"/>
              </p:cNvSpPr>
              <p:nvPr/>
            </p:nvSpPr>
            <p:spPr bwMode="auto">
              <a:xfrm>
                <a:off x="3574" y="2713"/>
                <a:ext cx="1955" cy="1289"/>
              </a:xfrm>
              <a:prstGeom prst="rect">
                <a:avLst/>
              </a:prstGeom>
              <a:solidFill>
                <a:schemeClr val="accent2"/>
              </a:solidFill>
              <a:ln w="12700">
                <a:noFill/>
                <a:miter lim="800000"/>
                <a:headEnd/>
                <a:tailEnd/>
              </a:ln>
            </p:spPr>
            <p:txBody>
              <a:bodyPr wrap="none" anchor="ctr"/>
              <a:lstStyle/>
              <a:p>
                <a:endParaRPr lang="en-NZ"/>
              </a:p>
            </p:txBody>
          </p:sp>
          <p:sp>
            <p:nvSpPr>
              <p:cNvPr id="56409" name="Line 46"/>
              <p:cNvSpPr>
                <a:spLocks noChangeShapeType="1"/>
              </p:cNvSpPr>
              <p:nvPr/>
            </p:nvSpPr>
            <p:spPr bwMode="auto">
              <a:xfrm>
                <a:off x="4556" y="2562"/>
                <a:ext cx="0" cy="1428"/>
              </a:xfrm>
              <a:prstGeom prst="line">
                <a:avLst/>
              </a:prstGeom>
              <a:noFill/>
              <a:ln w="25400">
                <a:solidFill>
                  <a:srgbClr val="000000"/>
                </a:solidFill>
                <a:round/>
                <a:headEnd/>
                <a:tailEnd/>
              </a:ln>
            </p:spPr>
            <p:txBody>
              <a:bodyPr wrap="none" anchor="ctr"/>
              <a:lstStyle/>
              <a:p>
                <a:endParaRPr lang="en-US"/>
              </a:p>
            </p:txBody>
          </p:sp>
          <p:sp>
            <p:nvSpPr>
              <p:cNvPr id="56410" name="Line 47"/>
              <p:cNvSpPr>
                <a:spLocks noChangeShapeType="1"/>
              </p:cNvSpPr>
              <p:nvPr/>
            </p:nvSpPr>
            <p:spPr bwMode="auto">
              <a:xfrm>
                <a:off x="4065" y="2565"/>
                <a:ext cx="0" cy="1426"/>
              </a:xfrm>
              <a:prstGeom prst="line">
                <a:avLst/>
              </a:prstGeom>
              <a:noFill/>
              <a:ln w="25400">
                <a:solidFill>
                  <a:srgbClr val="000000"/>
                </a:solidFill>
                <a:round/>
                <a:headEnd/>
                <a:tailEnd/>
              </a:ln>
            </p:spPr>
            <p:txBody>
              <a:bodyPr wrap="none" anchor="ctr"/>
              <a:lstStyle/>
              <a:p>
                <a:endParaRPr lang="en-US"/>
              </a:p>
            </p:txBody>
          </p:sp>
          <p:sp>
            <p:nvSpPr>
              <p:cNvPr id="56411" name="Line 48"/>
              <p:cNvSpPr>
                <a:spLocks noChangeShapeType="1"/>
              </p:cNvSpPr>
              <p:nvPr/>
            </p:nvSpPr>
            <p:spPr bwMode="auto">
              <a:xfrm>
                <a:off x="5044" y="2560"/>
                <a:ext cx="0" cy="1430"/>
              </a:xfrm>
              <a:prstGeom prst="line">
                <a:avLst/>
              </a:prstGeom>
              <a:noFill/>
              <a:ln w="25400">
                <a:solidFill>
                  <a:srgbClr val="000000"/>
                </a:solidFill>
                <a:round/>
                <a:headEnd/>
                <a:tailEnd/>
              </a:ln>
            </p:spPr>
            <p:txBody>
              <a:bodyPr wrap="none" anchor="ctr"/>
              <a:lstStyle/>
              <a:p>
                <a:endParaRPr lang="en-US"/>
              </a:p>
            </p:txBody>
          </p:sp>
          <p:sp>
            <p:nvSpPr>
              <p:cNvPr id="56412" name="Line 49"/>
              <p:cNvSpPr>
                <a:spLocks noChangeShapeType="1"/>
              </p:cNvSpPr>
              <p:nvPr/>
            </p:nvSpPr>
            <p:spPr bwMode="auto">
              <a:xfrm>
                <a:off x="4801" y="2560"/>
                <a:ext cx="0" cy="1430"/>
              </a:xfrm>
              <a:prstGeom prst="line">
                <a:avLst/>
              </a:prstGeom>
              <a:noFill/>
              <a:ln w="25400">
                <a:solidFill>
                  <a:srgbClr val="000000"/>
                </a:solidFill>
                <a:round/>
                <a:headEnd/>
                <a:tailEnd/>
              </a:ln>
            </p:spPr>
            <p:txBody>
              <a:bodyPr wrap="none" anchor="ctr"/>
              <a:lstStyle/>
              <a:p>
                <a:endParaRPr lang="en-US"/>
              </a:p>
            </p:txBody>
          </p:sp>
          <p:sp>
            <p:nvSpPr>
              <p:cNvPr id="56413" name="Line 50"/>
              <p:cNvSpPr>
                <a:spLocks noChangeShapeType="1"/>
              </p:cNvSpPr>
              <p:nvPr/>
            </p:nvSpPr>
            <p:spPr bwMode="auto">
              <a:xfrm>
                <a:off x="4312" y="2559"/>
                <a:ext cx="0" cy="1430"/>
              </a:xfrm>
              <a:prstGeom prst="line">
                <a:avLst/>
              </a:prstGeom>
              <a:noFill/>
              <a:ln w="25400">
                <a:solidFill>
                  <a:srgbClr val="000000"/>
                </a:solidFill>
                <a:round/>
                <a:headEnd/>
                <a:tailEnd/>
              </a:ln>
            </p:spPr>
            <p:txBody>
              <a:bodyPr wrap="none" anchor="ctr"/>
              <a:lstStyle/>
              <a:p>
                <a:endParaRPr lang="en-US"/>
              </a:p>
            </p:txBody>
          </p:sp>
          <p:sp>
            <p:nvSpPr>
              <p:cNvPr id="56414" name="Line 51"/>
              <p:cNvSpPr>
                <a:spLocks noChangeShapeType="1"/>
              </p:cNvSpPr>
              <p:nvPr/>
            </p:nvSpPr>
            <p:spPr bwMode="auto">
              <a:xfrm>
                <a:off x="5288" y="2560"/>
                <a:ext cx="0" cy="1430"/>
              </a:xfrm>
              <a:prstGeom prst="line">
                <a:avLst/>
              </a:prstGeom>
              <a:noFill/>
              <a:ln w="25400">
                <a:solidFill>
                  <a:srgbClr val="000000"/>
                </a:solidFill>
                <a:round/>
                <a:headEnd/>
                <a:tailEnd/>
              </a:ln>
            </p:spPr>
            <p:txBody>
              <a:bodyPr wrap="none" anchor="ctr"/>
              <a:lstStyle/>
              <a:p>
                <a:endParaRPr lang="en-US"/>
              </a:p>
            </p:txBody>
          </p:sp>
          <p:sp>
            <p:nvSpPr>
              <p:cNvPr id="56415" name="Line 52"/>
              <p:cNvSpPr>
                <a:spLocks noChangeShapeType="1"/>
              </p:cNvSpPr>
              <p:nvPr/>
            </p:nvSpPr>
            <p:spPr bwMode="auto">
              <a:xfrm>
                <a:off x="3821" y="2566"/>
                <a:ext cx="0" cy="1424"/>
              </a:xfrm>
              <a:prstGeom prst="line">
                <a:avLst/>
              </a:prstGeom>
              <a:noFill/>
              <a:ln w="25400">
                <a:solidFill>
                  <a:srgbClr val="000000"/>
                </a:solidFill>
                <a:round/>
                <a:headEnd/>
                <a:tailEnd/>
              </a:ln>
            </p:spPr>
            <p:txBody>
              <a:bodyPr wrap="none" anchor="ctr"/>
              <a:lstStyle/>
              <a:p>
                <a:endParaRPr lang="en-US"/>
              </a:p>
            </p:txBody>
          </p:sp>
          <p:sp>
            <p:nvSpPr>
              <p:cNvPr id="56416" name="Line 53"/>
              <p:cNvSpPr>
                <a:spLocks noChangeShapeType="1"/>
              </p:cNvSpPr>
              <p:nvPr/>
            </p:nvSpPr>
            <p:spPr bwMode="auto">
              <a:xfrm>
                <a:off x="3019" y="2976"/>
                <a:ext cx="2508" cy="0"/>
              </a:xfrm>
              <a:prstGeom prst="line">
                <a:avLst/>
              </a:prstGeom>
              <a:noFill/>
              <a:ln w="25400">
                <a:solidFill>
                  <a:srgbClr val="000000"/>
                </a:solidFill>
                <a:round/>
                <a:headEnd/>
                <a:tailEnd/>
              </a:ln>
            </p:spPr>
            <p:txBody>
              <a:bodyPr wrap="none" anchor="ctr"/>
              <a:lstStyle/>
              <a:p>
                <a:endParaRPr lang="en-US"/>
              </a:p>
            </p:txBody>
          </p:sp>
          <p:sp>
            <p:nvSpPr>
              <p:cNvPr id="56417" name="Line 54"/>
              <p:cNvSpPr>
                <a:spLocks noChangeShapeType="1"/>
              </p:cNvSpPr>
              <p:nvPr/>
            </p:nvSpPr>
            <p:spPr bwMode="auto">
              <a:xfrm>
                <a:off x="3015" y="3232"/>
                <a:ext cx="2512" cy="0"/>
              </a:xfrm>
              <a:prstGeom prst="line">
                <a:avLst/>
              </a:prstGeom>
              <a:noFill/>
              <a:ln w="25400">
                <a:solidFill>
                  <a:srgbClr val="000000"/>
                </a:solidFill>
                <a:round/>
                <a:headEnd/>
                <a:tailEnd/>
              </a:ln>
            </p:spPr>
            <p:txBody>
              <a:bodyPr wrap="none" anchor="ctr"/>
              <a:lstStyle/>
              <a:p>
                <a:endParaRPr lang="en-US"/>
              </a:p>
            </p:txBody>
          </p:sp>
          <p:sp>
            <p:nvSpPr>
              <p:cNvPr id="56418" name="Line 55"/>
              <p:cNvSpPr>
                <a:spLocks noChangeShapeType="1"/>
              </p:cNvSpPr>
              <p:nvPr/>
            </p:nvSpPr>
            <p:spPr bwMode="auto">
              <a:xfrm>
                <a:off x="3019" y="3489"/>
                <a:ext cx="2506" cy="0"/>
              </a:xfrm>
              <a:prstGeom prst="line">
                <a:avLst/>
              </a:prstGeom>
              <a:noFill/>
              <a:ln w="25400">
                <a:solidFill>
                  <a:srgbClr val="000000"/>
                </a:solidFill>
                <a:round/>
                <a:headEnd/>
                <a:tailEnd/>
              </a:ln>
            </p:spPr>
            <p:txBody>
              <a:bodyPr wrap="none" anchor="ctr"/>
              <a:lstStyle/>
              <a:p>
                <a:endParaRPr lang="en-US"/>
              </a:p>
            </p:txBody>
          </p:sp>
          <p:sp>
            <p:nvSpPr>
              <p:cNvPr id="56419" name="Line 56"/>
              <p:cNvSpPr>
                <a:spLocks noChangeShapeType="1"/>
              </p:cNvSpPr>
              <p:nvPr/>
            </p:nvSpPr>
            <p:spPr bwMode="auto">
              <a:xfrm>
                <a:off x="3015" y="3746"/>
                <a:ext cx="2509" cy="0"/>
              </a:xfrm>
              <a:prstGeom prst="line">
                <a:avLst/>
              </a:prstGeom>
              <a:noFill/>
              <a:ln w="25400">
                <a:solidFill>
                  <a:srgbClr val="000000"/>
                </a:solidFill>
                <a:round/>
                <a:headEnd/>
                <a:tailEnd/>
              </a:ln>
            </p:spPr>
            <p:txBody>
              <a:bodyPr wrap="none" anchor="ctr"/>
              <a:lstStyle/>
              <a:p>
                <a:endParaRPr lang="en-US"/>
              </a:p>
            </p:txBody>
          </p:sp>
          <p:sp>
            <p:nvSpPr>
              <p:cNvPr id="56420" name="Line 57"/>
              <p:cNvSpPr>
                <a:spLocks noChangeShapeType="1"/>
              </p:cNvSpPr>
              <p:nvPr/>
            </p:nvSpPr>
            <p:spPr bwMode="auto">
              <a:xfrm>
                <a:off x="3018" y="2719"/>
                <a:ext cx="2510" cy="0"/>
              </a:xfrm>
              <a:prstGeom prst="line">
                <a:avLst/>
              </a:prstGeom>
              <a:noFill/>
              <a:ln w="25400">
                <a:solidFill>
                  <a:srgbClr val="000000"/>
                </a:solidFill>
                <a:round/>
                <a:headEnd/>
                <a:tailEnd/>
              </a:ln>
            </p:spPr>
            <p:txBody>
              <a:bodyPr wrap="none" anchor="ctr"/>
              <a:lstStyle/>
              <a:p>
                <a:endParaRPr lang="en-US"/>
              </a:p>
            </p:txBody>
          </p:sp>
          <p:sp>
            <p:nvSpPr>
              <p:cNvPr id="56421" name="Line 58"/>
              <p:cNvSpPr>
                <a:spLocks noChangeShapeType="1"/>
              </p:cNvSpPr>
              <p:nvPr/>
            </p:nvSpPr>
            <p:spPr bwMode="auto">
              <a:xfrm>
                <a:off x="3581" y="2562"/>
                <a:ext cx="1946" cy="0"/>
              </a:xfrm>
              <a:prstGeom prst="line">
                <a:avLst/>
              </a:prstGeom>
              <a:noFill/>
              <a:ln w="25400">
                <a:solidFill>
                  <a:srgbClr val="000000"/>
                </a:solidFill>
                <a:round/>
                <a:headEnd/>
                <a:tailEnd/>
              </a:ln>
            </p:spPr>
            <p:txBody>
              <a:bodyPr wrap="none" anchor="ctr"/>
              <a:lstStyle/>
              <a:p>
                <a:endParaRPr lang="en-US"/>
              </a:p>
            </p:txBody>
          </p:sp>
          <p:sp>
            <p:nvSpPr>
              <p:cNvPr id="56422" name="Freeform 59"/>
              <p:cNvSpPr>
                <a:spLocks/>
              </p:cNvSpPr>
              <p:nvPr/>
            </p:nvSpPr>
            <p:spPr bwMode="auto">
              <a:xfrm>
                <a:off x="3576" y="2394"/>
                <a:ext cx="1957" cy="1601"/>
              </a:xfrm>
              <a:custGeom>
                <a:avLst/>
                <a:gdLst>
                  <a:gd name="T0" fmla="*/ 0 w 3608"/>
                  <a:gd name="T1" fmla="*/ 1600 h 2696"/>
                  <a:gd name="T2" fmla="*/ 0 w 3608"/>
                  <a:gd name="T3" fmla="*/ 0 h 2696"/>
                  <a:gd name="T4" fmla="*/ 1956 w 3608"/>
                  <a:gd name="T5" fmla="*/ 0 h 2696"/>
                  <a:gd name="T6" fmla="*/ 0 60000 65536"/>
                  <a:gd name="T7" fmla="*/ 0 60000 65536"/>
                  <a:gd name="T8" fmla="*/ 0 60000 65536"/>
                  <a:gd name="T9" fmla="*/ 0 w 3608"/>
                  <a:gd name="T10" fmla="*/ 0 h 2696"/>
                  <a:gd name="T11" fmla="*/ 3608 w 3608"/>
                  <a:gd name="T12" fmla="*/ 2696 h 2696"/>
                </a:gdLst>
                <a:ahLst/>
                <a:cxnLst>
                  <a:cxn ang="T6">
                    <a:pos x="T0" y="T1"/>
                  </a:cxn>
                  <a:cxn ang="T7">
                    <a:pos x="T2" y="T3"/>
                  </a:cxn>
                  <a:cxn ang="T8">
                    <a:pos x="T4" y="T5"/>
                  </a:cxn>
                </a:cxnLst>
                <a:rect l="T9" t="T10" r="T11" b="T12"/>
                <a:pathLst>
                  <a:path w="3608" h="2696">
                    <a:moveTo>
                      <a:pt x="0" y="2695"/>
                    </a:moveTo>
                    <a:lnTo>
                      <a:pt x="0" y="0"/>
                    </a:lnTo>
                    <a:lnTo>
                      <a:pt x="3607" y="0"/>
                    </a:lnTo>
                  </a:path>
                </a:pathLst>
              </a:custGeom>
              <a:noFill/>
              <a:ln w="25400" cap="rnd">
                <a:solidFill>
                  <a:srgbClr val="000000"/>
                </a:solidFill>
                <a:round/>
                <a:headEnd/>
                <a:tailEnd/>
              </a:ln>
            </p:spPr>
            <p:txBody>
              <a:bodyPr/>
              <a:lstStyle/>
              <a:p>
                <a:endParaRPr lang="en-NZ"/>
              </a:p>
            </p:txBody>
          </p:sp>
          <p:sp>
            <p:nvSpPr>
              <p:cNvPr id="56423" name="Rectangle 60"/>
              <p:cNvSpPr>
                <a:spLocks noChangeArrowheads="1"/>
              </p:cNvSpPr>
              <p:nvPr/>
            </p:nvSpPr>
            <p:spPr bwMode="auto">
              <a:xfrm>
                <a:off x="3052" y="2181"/>
                <a:ext cx="685" cy="518"/>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Item: Seat cushion</a:t>
                </a:r>
              </a:p>
              <a:p>
                <a:pPr defTabSz="762000" eaLnBrk="0" hangingPunct="0"/>
                <a:r>
                  <a:rPr lang="en-US" sz="800" b="1">
                    <a:solidFill>
                      <a:srgbClr val="000000"/>
                    </a:solidFill>
                  </a:rPr>
                  <a:t>Lot size: L4L</a:t>
                </a:r>
              </a:p>
              <a:p>
                <a:pPr defTabSz="762000" eaLnBrk="0" hangingPunct="0"/>
                <a:endParaRPr lang="en-US" sz="800" b="1">
                  <a:solidFill>
                    <a:srgbClr val="000000"/>
                  </a:solidFill>
                </a:endParaRPr>
              </a:p>
              <a:p>
                <a:pPr defTabSz="762000" eaLnBrk="0" hangingPunct="0"/>
                <a:endParaRPr lang="en-US" sz="800" b="1">
                  <a:solidFill>
                    <a:srgbClr val="000000"/>
                  </a:solidFill>
                </a:endParaRPr>
              </a:p>
              <a:p>
                <a:pPr defTabSz="762000" eaLnBrk="0" hangingPunct="0"/>
                <a:r>
                  <a:rPr lang="en-US" sz="800" b="1">
                    <a:solidFill>
                      <a:srgbClr val="000000"/>
                    </a:solidFill>
                  </a:rPr>
                  <a:t>Lead </a:t>
                </a:r>
              </a:p>
              <a:p>
                <a:pPr defTabSz="762000" eaLnBrk="0" hangingPunct="0"/>
                <a:r>
                  <a:rPr lang="en-US" sz="800" b="1">
                    <a:solidFill>
                      <a:srgbClr val="000000"/>
                    </a:solidFill>
                  </a:rPr>
                  <a:t>time: 1 week</a:t>
                </a:r>
              </a:p>
            </p:txBody>
          </p:sp>
          <p:sp>
            <p:nvSpPr>
              <p:cNvPr id="56424" name="Rectangle 61"/>
              <p:cNvSpPr>
                <a:spLocks noChangeArrowheads="1"/>
              </p:cNvSpPr>
              <p:nvPr/>
            </p:nvSpPr>
            <p:spPr bwMode="auto">
              <a:xfrm>
                <a:off x="3018" y="2739"/>
                <a:ext cx="532" cy="210"/>
              </a:xfrm>
              <a:prstGeom prst="rect">
                <a:avLst/>
              </a:prstGeom>
              <a:noFill/>
              <a:ln w="12700">
                <a:noFill/>
                <a:miter lim="800000"/>
                <a:headEnd/>
                <a:tailEnd/>
              </a:ln>
            </p:spPr>
            <p:txBody>
              <a:bodyPr lIns="90487" tIns="44450" rIns="90487" bIns="44450">
                <a:spAutoFit/>
              </a:bodyPr>
              <a:lstStyle/>
              <a:p>
                <a:pPr defTabSz="762000" eaLnBrk="0" hangingPunct="0"/>
                <a:r>
                  <a:rPr lang="en-US" sz="800" b="1">
                    <a:solidFill>
                      <a:srgbClr val="000000"/>
                    </a:solidFill>
                  </a:rPr>
                  <a:t>Gross requirements</a:t>
                </a:r>
              </a:p>
            </p:txBody>
          </p:sp>
          <p:sp>
            <p:nvSpPr>
              <p:cNvPr id="56425" name="Rectangle 62"/>
              <p:cNvSpPr>
                <a:spLocks noChangeArrowheads="1"/>
              </p:cNvSpPr>
              <p:nvPr/>
            </p:nvSpPr>
            <p:spPr bwMode="auto">
              <a:xfrm>
                <a:off x="3626"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1</a:t>
                </a:r>
              </a:p>
            </p:txBody>
          </p:sp>
          <p:sp>
            <p:nvSpPr>
              <p:cNvPr id="508991" name="Rectangle 63"/>
              <p:cNvSpPr>
                <a:spLocks noChangeArrowheads="1"/>
              </p:cNvSpPr>
              <p:nvPr/>
            </p:nvSpPr>
            <p:spPr bwMode="auto">
              <a:xfrm>
                <a:off x="3626" y="3038"/>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6427" name="Rectangle 64"/>
              <p:cNvSpPr>
                <a:spLocks noChangeArrowheads="1"/>
              </p:cNvSpPr>
              <p:nvPr/>
            </p:nvSpPr>
            <p:spPr bwMode="auto">
              <a:xfrm>
                <a:off x="3871"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2</a:t>
                </a:r>
              </a:p>
            </p:txBody>
          </p:sp>
          <p:sp>
            <p:nvSpPr>
              <p:cNvPr id="56428" name="Rectangle 65"/>
              <p:cNvSpPr>
                <a:spLocks noChangeArrowheads="1"/>
              </p:cNvSpPr>
              <p:nvPr/>
            </p:nvSpPr>
            <p:spPr bwMode="auto">
              <a:xfrm>
                <a:off x="4117"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3</a:t>
                </a:r>
              </a:p>
            </p:txBody>
          </p:sp>
          <p:sp>
            <p:nvSpPr>
              <p:cNvPr id="56429" name="Rectangle 66"/>
              <p:cNvSpPr>
                <a:spLocks noChangeArrowheads="1"/>
              </p:cNvSpPr>
              <p:nvPr/>
            </p:nvSpPr>
            <p:spPr bwMode="auto">
              <a:xfrm>
                <a:off x="4361"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4</a:t>
                </a:r>
              </a:p>
            </p:txBody>
          </p:sp>
          <p:sp>
            <p:nvSpPr>
              <p:cNvPr id="56430" name="Rectangle 67"/>
              <p:cNvSpPr>
                <a:spLocks noChangeArrowheads="1"/>
              </p:cNvSpPr>
              <p:nvPr/>
            </p:nvSpPr>
            <p:spPr bwMode="auto">
              <a:xfrm>
                <a:off x="4607"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5</a:t>
                </a:r>
              </a:p>
            </p:txBody>
          </p:sp>
          <p:sp>
            <p:nvSpPr>
              <p:cNvPr id="56431" name="Rectangle 68"/>
              <p:cNvSpPr>
                <a:spLocks noChangeArrowheads="1"/>
              </p:cNvSpPr>
              <p:nvPr/>
            </p:nvSpPr>
            <p:spPr bwMode="auto">
              <a:xfrm>
                <a:off x="4849"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6</a:t>
                </a:r>
              </a:p>
            </p:txBody>
          </p:sp>
          <p:sp>
            <p:nvSpPr>
              <p:cNvPr id="56432" name="Rectangle 69"/>
              <p:cNvSpPr>
                <a:spLocks noChangeArrowheads="1"/>
              </p:cNvSpPr>
              <p:nvPr/>
            </p:nvSpPr>
            <p:spPr bwMode="auto">
              <a:xfrm>
                <a:off x="5093"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7</a:t>
                </a:r>
              </a:p>
            </p:txBody>
          </p:sp>
          <p:sp>
            <p:nvSpPr>
              <p:cNvPr id="56433" name="Rectangle 70"/>
              <p:cNvSpPr>
                <a:spLocks noChangeArrowheads="1"/>
              </p:cNvSpPr>
              <p:nvPr/>
            </p:nvSpPr>
            <p:spPr bwMode="auto">
              <a:xfrm>
                <a:off x="5334"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8</a:t>
                </a:r>
              </a:p>
            </p:txBody>
          </p:sp>
          <p:sp>
            <p:nvSpPr>
              <p:cNvPr id="56434" name="Text Box 71"/>
              <p:cNvSpPr txBox="1">
                <a:spLocks noChangeArrowheads="1"/>
              </p:cNvSpPr>
              <p:nvPr/>
            </p:nvSpPr>
            <p:spPr bwMode="auto">
              <a:xfrm>
                <a:off x="3018" y="2993"/>
                <a:ext cx="523" cy="212"/>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Scheduled receipts</a:t>
                </a:r>
              </a:p>
            </p:txBody>
          </p:sp>
          <p:sp>
            <p:nvSpPr>
              <p:cNvPr id="56435" name="Text Box 72"/>
              <p:cNvSpPr txBox="1">
                <a:spLocks noChangeArrowheads="1"/>
              </p:cNvSpPr>
              <p:nvPr/>
            </p:nvSpPr>
            <p:spPr bwMode="auto">
              <a:xfrm>
                <a:off x="3018" y="3220"/>
                <a:ext cx="432" cy="289"/>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Projected on-hand inventory</a:t>
                </a:r>
              </a:p>
            </p:txBody>
          </p:sp>
          <p:sp>
            <p:nvSpPr>
              <p:cNvPr id="56436" name="Text Box 73"/>
              <p:cNvSpPr txBox="1">
                <a:spLocks noChangeArrowheads="1"/>
              </p:cNvSpPr>
              <p:nvPr/>
            </p:nvSpPr>
            <p:spPr bwMode="auto">
              <a:xfrm>
                <a:off x="3018" y="3516"/>
                <a:ext cx="516" cy="212"/>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Planned receipts</a:t>
                </a:r>
              </a:p>
            </p:txBody>
          </p:sp>
          <p:sp>
            <p:nvSpPr>
              <p:cNvPr id="56437" name="Text Box 74"/>
              <p:cNvSpPr txBox="1">
                <a:spLocks noChangeArrowheads="1"/>
              </p:cNvSpPr>
              <p:nvPr/>
            </p:nvSpPr>
            <p:spPr bwMode="auto">
              <a:xfrm>
                <a:off x="3018" y="3730"/>
                <a:ext cx="491" cy="289"/>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Planned order releases</a:t>
                </a:r>
              </a:p>
            </p:txBody>
          </p:sp>
          <p:sp>
            <p:nvSpPr>
              <p:cNvPr id="56438" name="Text Box 75"/>
              <p:cNvSpPr txBox="1">
                <a:spLocks noChangeArrowheads="1"/>
              </p:cNvSpPr>
              <p:nvPr/>
            </p:nvSpPr>
            <p:spPr bwMode="auto">
              <a:xfrm>
                <a:off x="3383" y="3292"/>
                <a:ext cx="152" cy="135"/>
              </a:xfrm>
              <a:prstGeom prst="rect">
                <a:avLst/>
              </a:prstGeom>
              <a:solidFill>
                <a:schemeClr val="bg1"/>
              </a:solid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6439" name="Text Box 76"/>
              <p:cNvSpPr txBox="1">
                <a:spLocks noChangeArrowheads="1"/>
              </p:cNvSpPr>
              <p:nvPr/>
            </p:nvSpPr>
            <p:spPr bwMode="auto">
              <a:xfrm>
                <a:off x="4443" y="2414"/>
                <a:ext cx="28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Week</a:t>
                </a:r>
              </a:p>
            </p:txBody>
          </p:sp>
          <p:sp>
            <p:nvSpPr>
              <p:cNvPr id="56440" name="Rectangle 77"/>
              <p:cNvSpPr>
                <a:spLocks noChangeArrowheads="1"/>
              </p:cNvSpPr>
              <p:nvPr/>
            </p:nvSpPr>
            <p:spPr bwMode="auto">
              <a:xfrm>
                <a:off x="3014" y="2170"/>
                <a:ext cx="2514" cy="1832"/>
              </a:xfrm>
              <a:prstGeom prst="rect">
                <a:avLst/>
              </a:prstGeom>
              <a:noFill/>
              <a:ln w="25400">
                <a:solidFill>
                  <a:srgbClr val="000000"/>
                </a:solidFill>
                <a:miter lim="800000"/>
                <a:headEnd/>
                <a:tailEnd/>
              </a:ln>
            </p:spPr>
            <p:txBody>
              <a:bodyPr wrap="none" anchor="ctr"/>
              <a:lstStyle/>
              <a:p>
                <a:endParaRPr lang="en-NZ"/>
              </a:p>
            </p:txBody>
          </p:sp>
          <p:sp>
            <p:nvSpPr>
              <p:cNvPr id="509006" name="Rectangle 78"/>
              <p:cNvSpPr>
                <a:spLocks noChangeArrowheads="1"/>
              </p:cNvSpPr>
              <p:nvPr/>
            </p:nvSpPr>
            <p:spPr bwMode="auto">
              <a:xfrm>
                <a:off x="4361" y="3038"/>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09007" name="Rectangle 79"/>
              <p:cNvSpPr>
                <a:spLocks noChangeArrowheads="1"/>
              </p:cNvSpPr>
              <p:nvPr/>
            </p:nvSpPr>
            <p:spPr bwMode="auto">
              <a:xfrm>
                <a:off x="4849" y="3038"/>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09008" name="Rectangle 80"/>
              <p:cNvSpPr>
                <a:spLocks noChangeArrowheads="1"/>
              </p:cNvSpPr>
              <p:nvPr/>
            </p:nvSpPr>
            <p:spPr bwMode="auto">
              <a:xfrm>
                <a:off x="5093" y="3038"/>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6444" name="Text Box 81"/>
              <p:cNvSpPr txBox="1">
                <a:spLocks noChangeArrowheads="1"/>
              </p:cNvSpPr>
              <p:nvPr/>
            </p:nvSpPr>
            <p:spPr bwMode="auto">
              <a:xfrm>
                <a:off x="3868" y="3036"/>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6445" name="Text Box 82"/>
              <p:cNvSpPr txBox="1">
                <a:spLocks noChangeArrowheads="1"/>
              </p:cNvSpPr>
              <p:nvPr/>
            </p:nvSpPr>
            <p:spPr bwMode="auto">
              <a:xfrm>
                <a:off x="4606" y="3036"/>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6446" name="Text Box 83"/>
              <p:cNvSpPr txBox="1">
                <a:spLocks noChangeArrowheads="1"/>
              </p:cNvSpPr>
              <p:nvPr/>
            </p:nvSpPr>
            <p:spPr bwMode="auto">
              <a:xfrm>
                <a:off x="4116" y="3036"/>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6447" name="Text Box 84"/>
              <p:cNvSpPr txBox="1">
                <a:spLocks noChangeArrowheads="1"/>
              </p:cNvSpPr>
              <p:nvPr/>
            </p:nvSpPr>
            <p:spPr bwMode="auto">
              <a:xfrm>
                <a:off x="5333" y="3036"/>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grpSp>
        <p:sp>
          <p:nvSpPr>
            <p:cNvPr id="56328" name="Rectangle 139"/>
            <p:cNvSpPr>
              <a:spLocks noChangeArrowheads="1"/>
            </p:cNvSpPr>
            <p:nvPr/>
          </p:nvSpPr>
          <p:spPr bwMode="auto">
            <a:xfrm>
              <a:off x="972" y="2781"/>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0</a:t>
              </a:r>
            </a:p>
          </p:txBody>
        </p:sp>
        <p:sp>
          <p:nvSpPr>
            <p:cNvPr id="56329" name="Text Box 140"/>
            <p:cNvSpPr txBox="1">
              <a:spLocks noChangeArrowheads="1"/>
            </p:cNvSpPr>
            <p:nvPr/>
          </p:nvSpPr>
          <p:spPr bwMode="auto">
            <a:xfrm>
              <a:off x="1181" y="2779"/>
              <a:ext cx="224" cy="135"/>
            </a:xfrm>
            <a:prstGeom prst="rect">
              <a:avLst/>
            </a:prstGeom>
            <a:solidFill>
              <a:srgbClr val="FF7C80"/>
            </a:solidFill>
            <a:ln w="12700">
              <a:noFill/>
              <a:miter lim="800000"/>
              <a:headEnd/>
              <a:tailEnd/>
            </a:ln>
          </p:spPr>
          <p:txBody>
            <a:bodyPr wrap="none">
              <a:spAutoFit/>
            </a:bodyPr>
            <a:lstStyle/>
            <a:p>
              <a:pPr defTabSz="762000" eaLnBrk="0" hangingPunct="0"/>
              <a:r>
                <a:rPr lang="en-US" sz="800" b="1">
                  <a:solidFill>
                    <a:srgbClr val="000000"/>
                  </a:solidFill>
                </a:rPr>
                <a:t>230</a:t>
              </a:r>
            </a:p>
          </p:txBody>
        </p:sp>
        <p:sp>
          <p:nvSpPr>
            <p:cNvPr id="56330" name="Rectangle 141"/>
            <p:cNvSpPr>
              <a:spLocks noChangeArrowheads="1"/>
            </p:cNvSpPr>
            <p:nvPr/>
          </p:nvSpPr>
          <p:spPr bwMode="auto">
            <a:xfrm>
              <a:off x="3628" y="2781"/>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0</a:t>
              </a:r>
            </a:p>
          </p:txBody>
        </p:sp>
        <p:sp>
          <p:nvSpPr>
            <p:cNvPr id="56331" name="Text Box 142"/>
            <p:cNvSpPr txBox="1">
              <a:spLocks noChangeArrowheads="1"/>
            </p:cNvSpPr>
            <p:nvPr/>
          </p:nvSpPr>
          <p:spPr bwMode="auto">
            <a:xfrm>
              <a:off x="3837" y="2779"/>
              <a:ext cx="224" cy="135"/>
            </a:xfrm>
            <a:prstGeom prst="rect">
              <a:avLst/>
            </a:prstGeom>
            <a:solidFill>
              <a:srgbClr val="FF7C80"/>
            </a:solidFill>
            <a:ln w="12700">
              <a:noFill/>
              <a:miter lim="800000"/>
              <a:headEnd/>
              <a:tailEnd/>
            </a:ln>
          </p:spPr>
          <p:txBody>
            <a:bodyPr wrap="none">
              <a:spAutoFit/>
            </a:bodyPr>
            <a:lstStyle/>
            <a:p>
              <a:pPr defTabSz="762000" eaLnBrk="0" hangingPunct="0"/>
              <a:r>
                <a:rPr lang="en-US" sz="800" b="1">
                  <a:solidFill>
                    <a:srgbClr val="000000"/>
                  </a:solidFill>
                </a:rPr>
                <a:t>230</a:t>
              </a:r>
            </a:p>
          </p:txBody>
        </p:sp>
        <p:sp>
          <p:nvSpPr>
            <p:cNvPr id="509083" name="Rectangle 155"/>
            <p:cNvSpPr>
              <a:spLocks noChangeArrowheads="1"/>
            </p:cNvSpPr>
            <p:nvPr/>
          </p:nvSpPr>
          <p:spPr bwMode="auto">
            <a:xfrm>
              <a:off x="4361" y="2781"/>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6333" name="Text Box 156"/>
            <p:cNvSpPr txBox="1">
              <a:spLocks noChangeArrowheads="1"/>
            </p:cNvSpPr>
            <p:nvPr/>
          </p:nvSpPr>
          <p:spPr bwMode="auto">
            <a:xfrm>
              <a:off x="4570" y="2779"/>
              <a:ext cx="224" cy="135"/>
            </a:xfrm>
            <a:prstGeom prst="rect">
              <a:avLst/>
            </a:prstGeom>
            <a:solidFill>
              <a:srgbClr val="FF7C80"/>
            </a:solidFill>
            <a:ln w="12700">
              <a:noFill/>
              <a:miter lim="800000"/>
              <a:headEnd/>
              <a:tailEnd/>
            </a:ln>
          </p:spPr>
          <p:txBody>
            <a:bodyPr wrap="none">
              <a:spAutoFit/>
            </a:bodyPr>
            <a:lstStyle/>
            <a:p>
              <a:pPr defTabSz="762000" eaLnBrk="0" hangingPunct="0"/>
              <a:r>
                <a:rPr lang="en-US" sz="800" b="1">
                  <a:solidFill>
                    <a:srgbClr val="000000"/>
                  </a:solidFill>
                </a:rPr>
                <a:t>230</a:t>
              </a:r>
            </a:p>
          </p:txBody>
        </p:sp>
        <p:sp>
          <p:nvSpPr>
            <p:cNvPr id="56334" name="Text Box 157"/>
            <p:cNvSpPr txBox="1">
              <a:spLocks noChangeArrowheads="1"/>
            </p:cNvSpPr>
            <p:nvPr/>
          </p:nvSpPr>
          <p:spPr bwMode="auto">
            <a:xfrm>
              <a:off x="4116" y="2779"/>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09086" name="Rectangle 158"/>
            <p:cNvSpPr>
              <a:spLocks noChangeArrowheads="1"/>
            </p:cNvSpPr>
            <p:nvPr/>
          </p:nvSpPr>
          <p:spPr bwMode="auto">
            <a:xfrm>
              <a:off x="1707" y="2781"/>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6336" name="Text Box 159"/>
            <p:cNvSpPr txBox="1">
              <a:spLocks noChangeArrowheads="1"/>
            </p:cNvSpPr>
            <p:nvPr/>
          </p:nvSpPr>
          <p:spPr bwMode="auto">
            <a:xfrm>
              <a:off x="1916" y="2779"/>
              <a:ext cx="224" cy="135"/>
            </a:xfrm>
            <a:prstGeom prst="rect">
              <a:avLst/>
            </a:prstGeom>
            <a:solidFill>
              <a:srgbClr val="FF7C80"/>
            </a:solidFill>
            <a:ln w="12700">
              <a:noFill/>
              <a:miter lim="800000"/>
              <a:headEnd/>
              <a:tailEnd/>
            </a:ln>
          </p:spPr>
          <p:txBody>
            <a:bodyPr wrap="none">
              <a:spAutoFit/>
            </a:bodyPr>
            <a:lstStyle/>
            <a:p>
              <a:pPr defTabSz="762000" eaLnBrk="0" hangingPunct="0"/>
              <a:r>
                <a:rPr lang="en-US" sz="800" b="1">
                  <a:solidFill>
                    <a:srgbClr val="000000"/>
                  </a:solidFill>
                </a:rPr>
                <a:t>230</a:t>
              </a:r>
            </a:p>
          </p:txBody>
        </p:sp>
        <p:sp>
          <p:nvSpPr>
            <p:cNvPr id="56337" name="Text Box 160"/>
            <p:cNvSpPr txBox="1">
              <a:spLocks noChangeArrowheads="1"/>
            </p:cNvSpPr>
            <p:nvPr/>
          </p:nvSpPr>
          <p:spPr bwMode="auto">
            <a:xfrm>
              <a:off x="1462" y="2779"/>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09089" name="Rectangle 161"/>
            <p:cNvSpPr>
              <a:spLocks noChangeArrowheads="1"/>
            </p:cNvSpPr>
            <p:nvPr/>
          </p:nvSpPr>
          <p:spPr bwMode="auto">
            <a:xfrm>
              <a:off x="2195" y="2781"/>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09090" name="Rectangle 162"/>
            <p:cNvSpPr>
              <a:spLocks noChangeArrowheads="1"/>
            </p:cNvSpPr>
            <p:nvPr/>
          </p:nvSpPr>
          <p:spPr bwMode="auto">
            <a:xfrm>
              <a:off x="2439" y="2781"/>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6340" name="Text Box 163"/>
            <p:cNvSpPr txBox="1">
              <a:spLocks noChangeArrowheads="1"/>
            </p:cNvSpPr>
            <p:nvPr/>
          </p:nvSpPr>
          <p:spPr bwMode="auto">
            <a:xfrm>
              <a:off x="2679" y="2779"/>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09092" name="Rectangle 164"/>
            <p:cNvSpPr>
              <a:spLocks noChangeArrowheads="1"/>
            </p:cNvSpPr>
            <p:nvPr/>
          </p:nvSpPr>
          <p:spPr bwMode="auto">
            <a:xfrm>
              <a:off x="954" y="3294"/>
              <a:ext cx="186"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40</a:t>
              </a:r>
            </a:p>
          </p:txBody>
        </p:sp>
        <p:sp>
          <p:nvSpPr>
            <p:cNvPr id="509093" name="Rectangle 165"/>
            <p:cNvSpPr>
              <a:spLocks noChangeArrowheads="1"/>
            </p:cNvSpPr>
            <p:nvPr/>
          </p:nvSpPr>
          <p:spPr bwMode="auto">
            <a:xfrm>
              <a:off x="1181" y="3294"/>
              <a:ext cx="222"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110</a:t>
              </a:r>
            </a:p>
          </p:txBody>
        </p:sp>
        <p:sp>
          <p:nvSpPr>
            <p:cNvPr id="509094" name="Rectangle 166"/>
            <p:cNvSpPr>
              <a:spLocks noChangeArrowheads="1"/>
            </p:cNvSpPr>
            <p:nvPr/>
          </p:nvSpPr>
          <p:spPr bwMode="auto">
            <a:xfrm>
              <a:off x="1427" y="3294"/>
              <a:ext cx="222"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110</a:t>
              </a:r>
            </a:p>
          </p:txBody>
        </p:sp>
        <p:sp>
          <p:nvSpPr>
            <p:cNvPr id="56344" name="Text Box 167"/>
            <p:cNvSpPr txBox="1">
              <a:spLocks noChangeArrowheads="1"/>
            </p:cNvSpPr>
            <p:nvPr/>
          </p:nvSpPr>
          <p:spPr bwMode="auto">
            <a:xfrm>
              <a:off x="1670" y="3292"/>
              <a:ext cx="22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110</a:t>
              </a:r>
            </a:p>
          </p:txBody>
        </p:sp>
        <p:sp>
          <p:nvSpPr>
            <p:cNvPr id="56345" name="Text Box 168"/>
            <p:cNvSpPr txBox="1">
              <a:spLocks noChangeArrowheads="1"/>
            </p:cNvSpPr>
            <p:nvPr/>
          </p:nvSpPr>
          <p:spPr bwMode="auto">
            <a:xfrm>
              <a:off x="1916" y="3292"/>
              <a:ext cx="22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180</a:t>
              </a:r>
            </a:p>
          </p:txBody>
        </p:sp>
        <p:sp>
          <p:nvSpPr>
            <p:cNvPr id="56346" name="Text Box 169"/>
            <p:cNvSpPr txBox="1">
              <a:spLocks noChangeArrowheads="1"/>
            </p:cNvSpPr>
            <p:nvPr/>
          </p:nvSpPr>
          <p:spPr bwMode="auto">
            <a:xfrm>
              <a:off x="2158" y="3292"/>
              <a:ext cx="22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180</a:t>
              </a:r>
            </a:p>
          </p:txBody>
        </p:sp>
        <p:sp>
          <p:nvSpPr>
            <p:cNvPr id="56347" name="Text Box 170"/>
            <p:cNvSpPr txBox="1">
              <a:spLocks noChangeArrowheads="1"/>
            </p:cNvSpPr>
            <p:nvPr/>
          </p:nvSpPr>
          <p:spPr bwMode="auto">
            <a:xfrm>
              <a:off x="2402" y="3292"/>
              <a:ext cx="22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180</a:t>
              </a:r>
            </a:p>
          </p:txBody>
        </p:sp>
        <p:sp>
          <p:nvSpPr>
            <p:cNvPr id="56348" name="Text Box 171"/>
            <p:cNvSpPr txBox="1">
              <a:spLocks noChangeArrowheads="1"/>
            </p:cNvSpPr>
            <p:nvPr/>
          </p:nvSpPr>
          <p:spPr bwMode="auto">
            <a:xfrm>
              <a:off x="2643" y="3292"/>
              <a:ext cx="22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180</a:t>
              </a:r>
            </a:p>
          </p:txBody>
        </p:sp>
        <p:sp>
          <p:nvSpPr>
            <p:cNvPr id="56349" name="Text Box 172"/>
            <p:cNvSpPr txBox="1">
              <a:spLocks noChangeArrowheads="1"/>
            </p:cNvSpPr>
            <p:nvPr/>
          </p:nvSpPr>
          <p:spPr bwMode="auto">
            <a:xfrm>
              <a:off x="1916" y="3552"/>
              <a:ext cx="22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300</a:t>
              </a:r>
            </a:p>
          </p:txBody>
        </p:sp>
        <p:sp>
          <p:nvSpPr>
            <p:cNvPr id="56350" name="Text Box 173"/>
            <p:cNvSpPr txBox="1">
              <a:spLocks noChangeArrowheads="1"/>
            </p:cNvSpPr>
            <p:nvPr/>
          </p:nvSpPr>
          <p:spPr bwMode="auto">
            <a:xfrm>
              <a:off x="1670" y="3807"/>
              <a:ext cx="224" cy="135"/>
            </a:xfrm>
            <a:prstGeom prst="rect">
              <a:avLst/>
            </a:prstGeom>
            <a:solidFill>
              <a:schemeClr val="accent1"/>
            </a:solidFill>
            <a:ln w="12700">
              <a:noFill/>
              <a:miter lim="800000"/>
              <a:headEnd/>
              <a:tailEnd/>
            </a:ln>
          </p:spPr>
          <p:txBody>
            <a:bodyPr wrap="none">
              <a:spAutoFit/>
            </a:bodyPr>
            <a:lstStyle/>
            <a:p>
              <a:pPr defTabSz="762000" eaLnBrk="0" hangingPunct="0"/>
              <a:r>
                <a:rPr lang="en-US" sz="800" b="1">
                  <a:solidFill>
                    <a:srgbClr val="000000"/>
                  </a:solidFill>
                </a:rPr>
                <a:t>300</a:t>
              </a:r>
            </a:p>
          </p:txBody>
        </p:sp>
        <p:sp>
          <p:nvSpPr>
            <p:cNvPr id="509102" name="Rectangle 174"/>
            <p:cNvSpPr>
              <a:spLocks noChangeArrowheads="1"/>
            </p:cNvSpPr>
            <p:nvPr/>
          </p:nvSpPr>
          <p:spPr bwMode="auto">
            <a:xfrm>
              <a:off x="4849" y="2781"/>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09103" name="Rectangle 175"/>
            <p:cNvSpPr>
              <a:spLocks noChangeArrowheads="1"/>
            </p:cNvSpPr>
            <p:nvPr/>
          </p:nvSpPr>
          <p:spPr bwMode="auto">
            <a:xfrm>
              <a:off x="5093" y="2781"/>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6353" name="Text Box 176"/>
            <p:cNvSpPr txBox="1">
              <a:spLocks noChangeArrowheads="1"/>
            </p:cNvSpPr>
            <p:nvPr/>
          </p:nvSpPr>
          <p:spPr bwMode="auto">
            <a:xfrm>
              <a:off x="5333" y="2779"/>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09105" name="Rectangle 177"/>
            <p:cNvSpPr>
              <a:spLocks noChangeArrowheads="1"/>
            </p:cNvSpPr>
            <p:nvPr/>
          </p:nvSpPr>
          <p:spPr bwMode="auto">
            <a:xfrm>
              <a:off x="3626" y="3294"/>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09106" name="Rectangle 178"/>
            <p:cNvSpPr>
              <a:spLocks noChangeArrowheads="1"/>
            </p:cNvSpPr>
            <p:nvPr/>
          </p:nvSpPr>
          <p:spPr bwMode="auto">
            <a:xfrm>
              <a:off x="3871" y="3294"/>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09107" name="Rectangle 179"/>
            <p:cNvSpPr>
              <a:spLocks noChangeArrowheads="1"/>
            </p:cNvSpPr>
            <p:nvPr/>
          </p:nvSpPr>
          <p:spPr bwMode="auto">
            <a:xfrm>
              <a:off x="4117" y="3294"/>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6357" name="Text Box 180"/>
            <p:cNvSpPr txBox="1">
              <a:spLocks noChangeArrowheads="1"/>
            </p:cNvSpPr>
            <p:nvPr/>
          </p:nvSpPr>
          <p:spPr bwMode="auto">
            <a:xfrm>
              <a:off x="4360" y="3292"/>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6358" name="Text Box 181"/>
            <p:cNvSpPr txBox="1">
              <a:spLocks noChangeArrowheads="1"/>
            </p:cNvSpPr>
            <p:nvPr/>
          </p:nvSpPr>
          <p:spPr bwMode="auto">
            <a:xfrm>
              <a:off x="4606" y="3292"/>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6359" name="Text Box 182"/>
            <p:cNvSpPr txBox="1">
              <a:spLocks noChangeArrowheads="1"/>
            </p:cNvSpPr>
            <p:nvPr/>
          </p:nvSpPr>
          <p:spPr bwMode="auto">
            <a:xfrm>
              <a:off x="4848" y="3292"/>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6360" name="Text Box 183"/>
            <p:cNvSpPr txBox="1">
              <a:spLocks noChangeArrowheads="1"/>
            </p:cNvSpPr>
            <p:nvPr/>
          </p:nvSpPr>
          <p:spPr bwMode="auto">
            <a:xfrm>
              <a:off x="5092" y="3292"/>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6361" name="Text Box 184"/>
            <p:cNvSpPr txBox="1">
              <a:spLocks noChangeArrowheads="1"/>
            </p:cNvSpPr>
            <p:nvPr/>
          </p:nvSpPr>
          <p:spPr bwMode="auto">
            <a:xfrm>
              <a:off x="5333" y="3292"/>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6362" name="Text Box 185"/>
            <p:cNvSpPr txBox="1">
              <a:spLocks noChangeArrowheads="1"/>
            </p:cNvSpPr>
            <p:nvPr/>
          </p:nvSpPr>
          <p:spPr bwMode="auto">
            <a:xfrm>
              <a:off x="4570" y="3552"/>
              <a:ext cx="22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230</a:t>
              </a:r>
            </a:p>
          </p:txBody>
        </p:sp>
        <p:sp>
          <p:nvSpPr>
            <p:cNvPr id="56363" name="Text Box 186"/>
            <p:cNvSpPr txBox="1">
              <a:spLocks noChangeArrowheads="1"/>
            </p:cNvSpPr>
            <p:nvPr/>
          </p:nvSpPr>
          <p:spPr bwMode="auto">
            <a:xfrm>
              <a:off x="4324" y="3807"/>
              <a:ext cx="22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230</a:t>
              </a:r>
            </a:p>
          </p:txBody>
        </p:sp>
        <p:sp>
          <p:nvSpPr>
            <p:cNvPr id="56364" name="Text Box 187"/>
            <p:cNvSpPr txBox="1">
              <a:spLocks noChangeArrowheads="1"/>
            </p:cNvSpPr>
            <p:nvPr/>
          </p:nvSpPr>
          <p:spPr bwMode="auto">
            <a:xfrm>
              <a:off x="3831" y="3552"/>
              <a:ext cx="22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230</a:t>
              </a:r>
            </a:p>
          </p:txBody>
        </p:sp>
        <p:sp>
          <p:nvSpPr>
            <p:cNvPr id="56365" name="Text Box 188"/>
            <p:cNvSpPr txBox="1">
              <a:spLocks noChangeArrowheads="1"/>
            </p:cNvSpPr>
            <p:nvPr/>
          </p:nvSpPr>
          <p:spPr bwMode="auto">
            <a:xfrm>
              <a:off x="3585" y="3807"/>
              <a:ext cx="22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230</a:t>
              </a:r>
            </a:p>
          </p:txBody>
        </p:sp>
      </p:grpSp>
    </p:spTree>
    <p:extLst>
      <p:ext uri="{BB962C8B-B14F-4D97-AF65-F5344CB8AC3E}">
        <p14:creationId xmlns:p14="http://schemas.microsoft.com/office/powerpoint/2010/main" val="3580842796"/>
      </p:ext>
    </p:extLst>
  </p:cSld>
  <p:clrMapOvr>
    <a:masterClrMapping/>
  </p:clrMapOvr>
  <p:transition spd="med">
    <p:strips dir="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90" name="Rectangle 90"/>
          <p:cNvSpPr>
            <a:spLocks noGrp="1" noChangeArrowheads="1"/>
          </p:cNvSpPr>
          <p:nvPr>
            <p:ph type="title"/>
          </p:nvPr>
        </p:nvSpPr>
        <p:spPr/>
        <p:txBody>
          <a:bodyPr/>
          <a:lstStyle/>
          <a:p>
            <a:pPr eaLnBrk="1" hangingPunct="1">
              <a:defRPr/>
            </a:pPr>
            <a:r>
              <a:rPr lang="en-US" sz="3200" dirty="0"/>
              <a:t>MRP Explosion</a:t>
            </a:r>
          </a:p>
        </p:txBody>
      </p:sp>
      <p:grpSp>
        <p:nvGrpSpPr>
          <p:cNvPr id="57348" name="Group 92"/>
          <p:cNvGrpSpPr>
            <a:grpSpLocks/>
          </p:cNvGrpSpPr>
          <p:nvPr/>
        </p:nvGrpSpPr>
        <p:grpSpPr bwMode="auto">
          <a:xfrm>
            <a:off x="568325" y="758825"/>
            <a:ext cx="8215313" cy="2146300"/>
            <a:chOff x="358" y="478"/>
            <a:chExt cx="5175" cy="1352"/>
          </a:xfrm>
        </p:grpSpPr>
        <p:sp>
          <p:nvSpPr>
            <p:cNvPr id="57392" name="Freeform 3"/>
            <p:cNvSpPr>
              <a:spLocks/>
            </p:cNvSpPr>
            <p:nvPr/>
          </p:nvSpPr>
          <p:spPr bwMode="auto">
            <a:xfrm>
              <a:off x="358" y="488"/>
              <a:ext cx="2518" cy="887"/>
            </a:xfrm>
            <a:custGeom>
              <a:avLst/>
              <a:gdLst>
                <a:gd name="T0" fmla="*/ 0 w 2518"/>
                <a:gd name="T1" fmla="*/ 787 h 887"/>
                <a:gd name="T2" fmla="*/ 0 w 2518"/>
                <a:gd name="T3" fmla="*/ 0 h 887"/>
                <a:gd name="T4" fmla="*/ 2518 w 2518"/>
                <a:gd name="T5" fmla="*/ 0 h 887"/>
                <a:gd name="T6" fmla="*/ 2518 w 2518"/>
                <a:gd name="T7" fmla="*/ 784 h 887"/>
                <a:gd name="T8" fmla="*/ 2355 w 2518"/>
                <a:gd name="T9" fmla="*/ 887 h 887"/>
                <a:gd name="T10" fmla="*/ 2147 w 2518"/>
                <a:gd name="T11" fmla="*/ 794 h 887"/>
                <a:gd name="T12" fmla="*/ 1962 w 2518"/>
                <a:gd name="T13" fmla="*/ 845 h 887"/>
                <a:gd name="T14" fmla="*/ 1792 w 2518"/>
                <a:gd name="T15" fmla="*/ 781 h 887"/>
                <a:gd name="T16" fmla="*/ 1613 w 2518"/>
                <a:gd name="T17" fmla="*/ 829 h 887"/>
                <a:gd name="T18" fmla="*/ 1440 w 2518"/>
                <a:gd name="T19" fmla="*/ 755 h 887"/>
                <a:gd name="T20" fmla="*/ 1206 w 2518"/>
                <a:gd name="T21" fmla="*/ 842 h 887"/>
                <a:gd name="T22" fmla="*/ 970 w 2518"/>
                <a:gd name="T23" fmla="*/ 762 h 887"/>
                <a:gd name="T24" fmla="*/ 781 w 2518"/>
                <a:gd name="T25" fmla="*/ 819 h 887"/>
                <a:gd name="T26" fmla="*/ 566 w 2518"/>
                <a:gd name="T27" fmla="*/ 743 h 887"/>
                <a:gd name="T28" fmla="*/ 384 w 2518"/>
                <a:gd name="T29" fmla="*/ 797 h 887"/>
                <a:gd name="T30" fmla="*/ 189 w 2518"/>
                <a:gd name="T31" fmla="*/ 749 h 887"/>
                <a:gd name="T32" fmla="*/ 0 w 2518"/>
                <a:gd name="T33" fmla="*/ 787 h 8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18"/>
                <a:gd name="T52" fmla="*/ 0 h 887"/>
                <a:gd name="T53" fmla="*/ 2518 w 2518"/>
                <a:gd name="T54" fmla="*/ 887 h 8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18" h="887">
                  <a:moveTo>
                    <a:pt x="0" y="787"/>
                  </a:moveTo>
                  <a:lnTo>
                    <a:pt x="0" y="0"/>
                  </a:lnTo>
                  <a:lnTo>
                    <a:pt x="2518" y="0"/>
                  </a:lnTo>
                  <a:lnTo>
                    <a:pt x="2518" y="784"/>
                  </a:lnTo>
                  <a:lnTo>
                    <a:pt x="2355" y="887"/>
                  </a:lnTo>
                  <a:lnTo>
                    <a:pt x="2147" y="794"/>
                  </a:lnTo>
                  <a:lnTo>
                    <a:pt x="1962" y="845"/>
                  </a:lnTo>
                  <a:lnTo>
                    <a:pt x="1792" y="781"/>
                  </a:lnTo>
                  <a:lnTo>
                    <a:pt x="1613" y="829"/>
                  </a:lnTo>
                  <a:lnTo>
                    <a:pt x="1440" y="755"/>
                  </a:lnTo>
                  <a:lnTo>
                    <a:pt x="1206" y="842"/>
                  </a:lnTo>
                  <a:lnTo>
                    <a:pt x="970" y="762"/>
                  </a:lnTo>
                  <a:lnTo>
                    <a:pt x="781" y="819"/>
                  </a:lnTo>
                  <a:lnTo>
                    <a:pt x="566" y="743"/>
                  </a:lnTo>
                  <a:lnTo>
                    <a:pt x="384" y="797"/>
                  </a:lnTo>
                  <a:lnTo>
                    <a:pt x="189" y="749"/>
                  </a:lnTo>
                  <a:lnTo>
                    <a:pt x="0" y="787"/>
                  </a:lnTo>
                  <a:close/>
                </a:path>
              </a:pathLst>
            </a:custGeom>
            <a:solidFill>
              <a:srgbClr val="E1C687"/>
            </a:solidFill>
            <a:ln w="12700">
              <a:noFill/>
              <a:round/>
              <a:headEnd/>
              <a:tailEnd/>
            </a:ln>
          </p:spPr>
          <p:txBody>
            <a:bodyPr wrap="none" anchor="ctr"/>
            <a:lstStyle/>
            <a:p>
              <a:endParaRPr lang="en-NZ"/>
            </a:p>
          </p:txBody>
        </p:sp>
        <p:sp>
          <p:nvSpPr>
            <p:cNvPr id="57393" name="Freeform 4"/>
            <p:cNvSpPr>
              <a:spLocks/>
            </p:cNvSpPr>
            <p:nvPr/>
          </p:nvSpPr>
          <p:spPr bwMode="auto">
            <a:xfrm>
              <a:off x="924" y="1016"/>
              <a:ext cx="1949" cy="359"/>
            </a:xfrm>
            <a:custGeom>
              <a:avLst/>
              <a:gdLst>
                <a:gd name="T0" fmla="*/ 0 w 1949"/>
                <a:gd name="T1" fmla="*/ 215 h 359"/>
                <a:gd name="T2" fmla="*/ 0 w 1949"/>
                <a:gd name="T3" fmla="*/ 0 h 359"/>
                <a:gd name="T4" fmla="*/ 1949 w 1949"/>
                <a:gd name="T5" fmla="*/ 0 h 359"/>
                <a:gd name="T6" fmla="*/ 1949 w 1949"/>
                <a:gd name="T7" fmla="*/ 256 h 359"/>
                <a:gd name="T8" fmla="*/ 1792 w 1949"/>
                <a:gd name="T9" fmla="*/ 359 h 359"/>
                <a:gd name="T10" fmla="*/ 1574 w 1949"/>
                <a:gd name="T11" fmla="*/ 263 h 359"/>
                <a:gd name="T12" fmla="*/ 1395 w 1949"/>
                <a:gd name="T13" fmla="*/ 314 h 359"/>
                <a:gd name="T14" fmla="*/ 1226 w 1949"/>
                <a:gd name="T15" fmla="*/ 253 h 359"/>
                <a:gd name="T16" fmla="*/ 1050 w 1949"/>
                <a:gd name="T17" fmla="*/ 304 h 359"/>
                <a:gd name="T18" fmla="*/ 874 w 1949"/>
                <a:gd name="T19" fmla="*/ 224 h 359"/>
                <a:gd name="T20" fmla="*/ 640 w 1949"/>
                <a:gd name="T21" fmla="*/ 314 h 359"/>
                <a:gd name="T22" fmla="*/ 403 w 1949"/>
                <a:gd name="T23" fmla="*/ 228 h 359"/>
                <a:gd name="T24" fmla="*/ 218 w 1949"/>
                <a:gd name="T25" fmla="*/ 288 h 359"/>
                <a:gd name="T26" fmla="*/ 0 w 1949"/>
                <a:gd name="T27" fmla="*/ 215 h 3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49"/>
                <a:gd name="T43" fmla="*/ 0 h 359"/>
                <a:gd name="T44" fmla="*/ 1949 w 1949"/>
                <a:gd name="T45" fmla="*/ 359 h 3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49" h="359">
                  <a:moveTo>
                    <a:pt x="0" y="215"/>
                  </a:moveTo>
                  <a:lnTo>
                    <a:pt x="0" y="0"/>
                  </a:lnTo>
                  <a:lnTo>
                    <a:pt x="1949" y="0"/>
                  </a:lnTo>
                  <a:lnTo>
                    <a:pt x="1949" y="256"/>
                  </a:lnTo>
                  <a:lnTo>
                    <a:pt x="1792" y="359"/>
                  </a:lnTo>
                  <a:lnTo>
                    <a:pt x="1574" y="263"/>
                  </a:lnTo>
                  <a:lnTo>
                    <a:pt x="1395" y="314"/>
                  </a:lnTo>
                  <a:lnTo>
                    <a:pt x="1226" y="253"/>
                  </a:lnTo>
                  <a:lnTo>
                    <a:pt x="1050" y="304"/>
                  </a:lnTo>
                  <a:lnTo>
                    <a:pt x="874" y="224"/>
                  </a:lnTo>
                  <a:lnTo>
                    <a:pt x="640" y="314"/>
                  </a:lnTo>
                  <a:lnTo>
                    <a:pt x="403" y="228"/>
                  </a:lnTo>
                  <a:lnTo>
                    <a:pt x="218" y="288"/>
                  </a:lnTo>
                  <a:lnTo>
                    <a:pt x="0" y="215"/>
                  </a:lnTo>
                  <a:close/>
                </a:path>
              </a:pathLst>
            </a:custGeom>
            <a:solidFill>
              <a:schemeClr val="accent2"/>
            </a:solidFill>
            <a:ln w="12700">
              <a:noFill/>
              <a:round/>
              <a:headEnd/>
              <a:tailEnd/>
            </a:ln>
          </p:spPr>
          <p:txBody>
            <a:bodyPr wrap="none" anchor="ctr"/>
            <a:lstStyle/>
            <a:p>
              <a:endParaRPr lang="en-NZ"/>
            </a:p>
          </p:txBody>
        </p:sp>
        <p:sp>
          <p:nvSpPr>
            <p:cNvPr id="57394" name="Freeform 5"/>
            <p:cNvSpPr>
              <a:spLocks/>
            </p:cNvSpPr>
            <p:nvPr/>
          </p:nvSpPr>
          <p:spPr bwMode="auto">
            <a:xfrm>
              <a:off x="361" y="1272"/>
              <a:ext cx="567" cy="541"/>
            </a:xfrm>
            <a:custGeom>
              <a:avLst/>
              <a:gdLst>
                <a:gd name="T0" fmla="*/ 0 w 567"/>
                <a:gd name="T1" fmla="*/ 42 h 541"/>
                <a:gd name="T2" fmla="*/ 0 w 567"/>
                <a:gd name="T3" fmla="*/ 541 h 541"/>
                <a:gd name="T4" fmla="*/ 567 w 567"/>
                <a:gd name="T5" fmla="*/ 541 h 541"/>
                <a:gd name="T6" fmla="*/ 567 w 567"/>
                <a:gd name="T7" fmla="*/ 0 h 541"/>
                <a:gd name="T8" fmla="*/ 378 w 567"/>
                <a:gd name="T9" fmla="*/ 51 h 541"/>
                <a:gd name="T10" fmla="*/ 189 w 567"/>
                <a:gd name="T11" fmla="*/ 3 h 541"/>
                <a:gd name="T12" fmla="*/ 0 w 567"/>
                <a:gd name="T13" fmla="*/ 42 h 541"/>
                <a:gd name="T14" fmla="*/ 0 60000 65536"/>
                <a:gd name="T15" fmla="*/ 0 60000 65536"/>
                <a:gd name="T16" fmla="*/ 0 60000 65536"/>
                <a:gd name="T17" fmla="*/ 0 60000 65536"/>
                <a:gd name="T18" fmla="*/ 0 60000 65536"/>
                <a:gd name="T19" fmla="*/ 0 60000 65536"/>
                <a:gd name="T20" fmla="*/ 0 60000 65536"/>
                <a:gd name="T21" fmla="*/ 0 w 567"/>
                <a:gd name="T22" fmla="*/ 0 h 541"/>
                <a:gd name="T23" fmla="*/ 567 w 567"/>
                <a:gd name="T24" fmla="*/ 541 h 5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 h="541">
                  <a:moveTo>
                    <a:pt x="0" y="42"/>
                  </a:moveTo>
                  <a:lnTo>
                    <a:pt x="0" y="541"/>
                  </a:lnTo>
                  <a:lnTo>
                    <a:pt x="567" y="541"/>
                  </a:lnTo>
                  <a:lnTo>
                    <a:pt x="567" y="0"/>
                  </a:lnTo>
                  <a:lnTo>
                    <a:pt x="378" y="51"/>
                  </a:lnTo>
                  <a:lnTo>
                    <a:pt x="189" y="3"/>
                  </a:lnTo>
                  <a:lnTo>
                    <a:pt x="0" y="42"/>
                  </a:lnTo>
                  <a:close/>
                </a:path>
              </a:pathLst>
            </a:custGeom>
            <a:solidFill>
              <a:srgbClr val="E1C687"/>
            </a:solidFill>
            <a:ln w="12700">
              <a:noFill/>
              <a:round/>
              <a:headEnd/>
              <a:tailEnd/>
            </a:ln>
          </p:spPr>
          <p:txBody>
            <a:bodyPr wrap="none" anchor="ctr"/>
            <a:lstStyle/>
            <a:p>
              <a:endParaRPr lang="en-NZ"/>
            </a:p>
          </p:txBody>
        </p:sp>
        <p:sp>
          <p:nvSpPr>
            <p:cNvPr id="57395" name="Freeform 6"/>
            <p:cNvSpPr>
              <a:spLocks/>
            </p:cNvSpPr>
            <p:nvPr/>
          </p:nvSpPr>
          <p:spPr bwMode="auto">
            <a:xfrm>
              <a:off x="921" y="1266"/>
              <a:ext cx="1959" cy="547"/>
            </a:xfrm>
            <a:custGeom>
              <a:avLst/>
              <a:gdLst>
                <a:gd name="T0" fmla="*/ 0 w 1959"/>
                <a:gd name="T1" fmla="*/ 6 h 547"/>
                <a:gd name="T2" fmla="*/ 0 w 1959"/>
                <a:gd name="T3" fmla="*/ 547 h 547"/>
                <a:gd name="T4" fmla="*/ 1959 w 1959"/>
                <a:gd name="T5" fmla="*/ 547 h 547"/>
                <a:gd name="T6" fmla="*/ 1959 w 1959"/>
                <a:gd name="T7" fmla="*/ 45 h 547"/>
                <a:gd name="T8" fmla="*/ 1792 w 1959"/>
                <a:gd name="T9" fmla="*/ 144 h 547"/>
                <a:gd name="T10" fmla="*/ 1584 w 1959"/>
                <a:gd name="T11" fmla="*/ 48 h 547"/>
                <a:gd name="T12" fmla="*/ 1399 w 1959"/>
                <a:gd name="T13" fmla="*/ 105 h 547"/>
                <a:gd name="T14" fmla="*/ 1232 w 1959"/>
                <a:gd name="T15" fmla="*/ 41 h 547"/>
                <a:gd name="T16" fmla="*/ 1059 w 1959"/>
                <a:gd name="T17" fmla="*/ 93 h 547"/>
                <a:gd name="T18" fmla="*/ 883 w 1959"/>
                <a:gd name="T19" fmla="*/ 13 h 547"/>
                <a:gd name="T20" fmla="*/ 643 w 1959"/>
                <a:gd name="T21" fmla="*/ 102 h 547"/>
                <a:gd name="T22" fmla="*/ 407 w 1959"/>
                <a:gd name="T23" fmla="*/ 16 h 547"/>
                <a:gd name="T24" fmla="*/ 215 w 1959"/>
                <a:gd name="T25" fmla="*/ 80 h 547"/>
                <a:gd name="T26" fmla="*/ 23 w 1959"/>
                <a:gd name="T27" fmla="*/ 0 h 547"/>
                <a:gd name="T28" fmla="*/ 0 w 1959"/>
                <a:gd name="T29" fmla="*/ 6 h 5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59"/>
                <a:gd name="T46" fmla="*/ 0 h 547"/>
                <a:gd name="T47" fmla="*/ 1959 w 1959"/>
                <a:gd name="T48" fmla="*/ 547 h 5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59" h="547">
                  <a:moveTo>
                    <a:pt x="0" y="6"/>
                  </a:moveTo>
                  <a:lnTo>
                    <a:pt x="0" y="547"/>
                  </a:lnTo>
                  <a:lnTo>
                    <a:pt x="1959" y="547"/>
                  </a:lnTo>
                  <a:lnTo>
                    <a:pt x="1959" y="45"/>
                  </a:lnTo>
                  <a:lnTo>
                    <a:pt x="1792" y="144"/>
                  </a:lnTo>
                  <a:lnTo>
                    <a:pt x="1584" y="48"/>
                  </a:lnTo>
                  <a:lnTo>
                    <a:pt x="1399" y="105"/>
                  </a:lnTo>
                  <a:lnTo>
                    <a:pt x="1232" y="41"/>
                  </a:lnTo>
                  <a:lnTo>
                    <a:pt x="1059" y="93"/>
                  </a:lnTo>
                  <a:lnTo>
                    <a:pt x="883" y="13"/>
                  </a:lnTo>
                  <a:lnTo>
                    <a:pt x="643" y="102"/>
                  </a:lnTo>
                  <a:lnTo>
                    <a:pt x="407" y="16"/>
                  </a:lnTo>
                  <a:lnTo>
                    <a:pt x="215" y="80"/>
                  </a:lnTo>
                  <a:lnTo>
                    <a:pt x="23" y="0"/>
                  </a:lnTo>
                  <a:lnTo>
                    <a:pt x="0" y="6"/>
                  </a:lnTo>
                  <a:close/>
                </a:path>
              </a:pathLst>
            </a:custGeom>
            <a:solidFill>
              <a:schemeClr val="accent2"/>
            </a:solidFill>
            <a:ln w="12700">
              <a:noFill/>
              <a:round/>
              <a:headEnd/>
              <a:tailEnd/>
            </a:ln>
          </p:spPr>
          <p:txBody>
            <a:bodyPr wrap="none" anchor="ctr"/>
            <a:lstStyle/>
            <a:p>
              <a:endParaRPr lang="en-NZ"/>
            </a:p>
          </p:txBody>
        </p:sp>
        <p:sp>
          <p:nvSpPr>
            <p:cNvPr id="57396" name="Line 7"/>
            <p:cNvSpPr>
              <a:spLocks noChangeShapeType="1"/>
            </p:cNvSpPr>
            <p:nvPr/>
          </p:nvSpPr>
          <p:spPr bwMode="auto">
            <a:xfrm>
              <a:off x="1412" y="865"/>
              <a:ext cx="0" cy="937"/>
            </a:xfrm>
            <a:prstGeom prst="line">
              <a:avLst/>
            </a:prstGeom>
            <a:noFill/>
            <a:ln w="25400">
              <a:solidFill>
                <a:srgbClr val="000000"/>
              </a:solidFill>
              <a:round/>
              <a:headEnd/>
              <a:tailEnd/>
            </a:ln>
          </p:spPr>
          <p:txBody>
            <a:bodyPr wrap="none" anchor="ctr"/>
            <a:lstStyle/>
            <a:p>
              <a:endParaRPr lang="en-US"/>
            </a:p>
          </p:txBody>
        </p:sp>
        <p:sp>
          <p:nvSpPr>
            <p:cNvPr id="57397" name="Line 8"/>
            <p:cNvSpPr>
              <a:spLocks noChangeShapeType="1"/>
            </p:cNvSpPr>
            <p:nvPr/>
          </p:nvSpPr>
          <p:spPr bwMode="auto">
            <a:xfrm>
              <a:off x="2391" y="863"/>
              <a:ext cx="0" cy="938"/>
            </a:xfrm>
            <a:prstGeom prst="line">
              <a:avLst/>
            </a:prstGeom>
            <a:noFill/>
            <a:ln w="25400">
              <a:solidFill>
                <a:srgbClr val="000000"/>
              </a:solidFill>
              <a:round/>
              <a:headEnd/>
              <a:tailEnd/>
            </a:ln>
          </p:spPr>
          <p:txBody>
            <a:bodyPr wrap="none" anchor="ctr"/>
            <a:lstStyle/>
            <a:p>
              <a:endParaRPr lang="en-US"/>
            </a:p>
          </p:txBody>
        </p:sp>
        <p:sp>
          <p:nvSpPr>
            <p:cNvPr id="57398" name="Line 9"/>
            <p:cNvSpPr>
              <a:spLocks noChangeShapeType="1"/>
            </p:cNvSpPr>
            <p:nvPr/>
          </p:nvSpPr>
          <p:spPr bwMode="auto">
            <a:xfrm>
              <a:off x="2148" y="860"/>
              <a:ext cx="0" cy="941"/>
            </a:xfrm>
            <a:prstGeom prst="line">
              <a:avLst/>
            </a:prstGeom>
            <a:noFill/>
            <a:ln w="25400">
              <a:solidFill>
                <a:srgbClr val="000000"/>
              </a:solidFill>
              <a:round/>
              <a:headEnd/>
              <a:tailEnd/>
            </a:ln>
          </p:spPr>
          <p:txBody>
            <a:bodyPr wrap="none" anchor="ctr"/>
            <a:lstStyle/>
            <a:p>
              <a:endParaRPr lang="en-US"/>
            </a:p>
          </p:txBody>
        </p:sp>
        <p:sp>
          <p:nvSpPr>
            <p:cNvPr id="57399" name="Line 10"/>
            <p:cNvSpPr>
              <a:spLocks noChangeShapeType="1"/>
            </p:cNvSpPr>
            <p:nvPr/>
          </p:nvSpPr>
          <p:spPr bwMode="auto">
            <a:xfrm>
              <a:off x="2635" y="867"/>
              <a:ext cx="0" cy="934"/>
            </a:xfrm>
            <a:prstGeom prst="line">
              <a:avLst/>
            </a:prstGeom>
            <a:noFill/>
            <a:ln w="25400">
              <a:solidFill>
                <a:srgbClr val="000000"/>
              </a:solidFill>
              <a:round/>
              <a:headEnd/>
              <a:tailEnd/>
            </a:ln>
          </p:spPr>
          <p:txBody>
            <a:bodyPr wrap="none" anchor="ctr"/>
            <a:lstStyle/>
            <a:p>
              <a:endParaRPr lang="en-US"/>
            </a:p>
          </p:txBody>
        </p:sp>
        <p:sp>
          <p:nvSpPr>
            <p:cNvPr id="57400" name="Line 11"/>
            <p:cNvSpPr>
              <a:spLocks noChangeShapeType="1"/>
            </p:cNvSpPr>
            <p:nvPr/>
          </p:nvSpPr>
          <p:spPr bwMode="auto">
            <a:xfrm>
              <a:off x="1168" y="861"/>
              <a:ext cx="0" cy="940"/>
            </a:xfrm>
            <a:prstGeom prst="line">
              <a:avLst/>
            </a:prstGeom>
            <a:noFill/>
            <a:ln w="25400">
              <a:solidFill>
                <a:srgbClr val="000000"/>
              </a:solidFill>
              <a:round/>
              <a:headEnd/>
              <a:tailEnd/>
            </a:ln>
          </p:spPr>
          <p:txBody>
            <a:bodyPr wrap="none" anchor="ctr"/>
            <a:lstStyle/>
            <a:p>
              <a:endParaRPr lang="en-US"/>
            </a:p>
          </p:txBody>
        </p:sp>
        <p:sp>
          <p:nvSpPr>
            <p:cNvPr id="57401" name="Line 12"/>
            <p:cNvSpPr>
              <a:spLocks noChangeShapeType="1"/>
            </p:cNvSpPr>
            <p:nvPr/>
          </p:nvSpPr>
          <p:spPr bwMode="auto">
            <a:xfrm>
              <a:off x="362" y="1557"/>
              <a:ext cx="2509" cy="0"/>
            </a:xfrm>
            <a:prstGeom prst="line">
              <a:avLst/>
            </a:prstGeom>
            <a:noFill/>
            <a:ln w="25400">
              <a:solidFill>
                <a:srgbClr val="000000"/>
              </a:solidFill>
              <a:round/>
              <a:headEnd/>
              <a:tailEnd/>
            </a:ln>
          </p:spPr>
          <p:txBody>
            <a:bodyPr wrap="none" anchor="ctr"/>
            <a:lstStyle/>
            <a:p>
              <a:endParaRPr lang="en-US"/>
            </a:p>
          </p:txBody>
        </p:sp>
        <p:sp>
          <p:nvSpPr>
            <p:cNvPr id="57402" name="Line 13"/>
            <p:cNvSpPr>
              <a:spLocks noChangeShapeType="1"/>
            </p:cNvSpPr>
            <p:nvPr/>
          </p:nvSpPr>
          <p:spPr bwMode="auto">
            <a:xfrm>
              <a:off x="365" y="1016"/>
              <a:ext cx="2510" cy="0"/>
            </a:xfrm>
            <a:prstGeom prst="line">
              <a:avLst/>
            </a:prstGeom>
            <a:noFill/>
            <a:ln w="25400">
              <a:solidFill>
                <a:srgbClr val="000000"/>
              </a:solidFill>
              <a:round/>
              <a:headEnd/>
              <a:tailEnd/>
            </a:ln>
          </p:spPr>
          <p:txBody>
            <a:bodyPr wrap="none" anchor="ctr"/>
            <a:lstStyle/>
            <a:p>
              <a:endParaRPr lang="en-US"/>
            </a:p>
          </p:txBody>
        </p:sp>
        <p:sp>
          <p:nvSpPr>
            <p:cNvPr id="57403" name="Line 14"/>
            <p:cNvSpPr>
              <a:spLocks noChangeShapeType="1"/>
            </p:cNvSpPr>
            <p:nvPr/>
          </p:nvSpPr>
          <p:spPr bwMode="auto">
            <a:xfrm>
              <a:off x="928" y="859"/>
              <a:ext cx="1946" cy="0"/>
            </a:xfrm>
            <a:prstGeom prst="line">
              <a:avLst/>
            </a:prstGeom>
            <a:noFill/>
            <a:ln w="25400">
              <a:solidFill>
                <a:srgbClr val="000000"/>
              </a:solidFill>
              <a:round/>
              <a:headEnd/>
              <a:tailEnd/>
            </a:ln>
          </p:spPr>
          <p:txBody>
            <a:bodyPr wrap="none" anchor="ctr"/>
            <a:lstStyle/>
            <a:p>
              <a:endParaRPr lang="en-US"/>
            </a:p>
          </p:txBody>
        </p:sp>
        <p:sp>
          <p:nvSpPr>
            <p:cNvPr id="57404" name="Freeform 15"/>
            <p:cNvSpPr>
              <a:spLocks/>
            </p:cNvSpPr>
            <p:nvPr/>
          </p:nvSpPr>
          <p:spPr bwMode="auto">
            <a:xfrm>
              <a:off x="923" y="685"/>
              <a:ext cx="1957" cy="1121"/>
            </a:xfrm>
            <a:custGeom>
              <a:avLst/>
              <a:gdLst>
                <a:gd name="T0" fmla="*/ 0 w 3608"/>
                <a:gd name="T1" fmla="*/ 1121 h 2696"/>
                <a:gd name="T2" fmla="*/ 0 w 3608"/>
                <a:gd name="T3" fmla="*/ 0 h 2696"/>
                <a:gd name="T4" fmla="*/ 1956 w 3608"/>
                <a:gd name="T5" fmla="*/ 0 h 2696"/>
                <a:gd name="T6" fmla="*/ 0 60000 65536"/>
                <a:gd name="T7" fmla="*/ 0 60000 65536"/>
                <a:gd name="T8" fmla="*/ 0 60000 65536"/>
                <a:gd name="T9" fmla="*/ 0 w 3608"/>
                <a:gd name="T10" fmla="*/ 0 h 2696"/>
                <a:gd name="T11" fmla="*/ 3608 w 3608"/>
                <a:gd name="T12" fmla="*/ 2696 h 2696"/>
              </a:gdLst>
              <a:ahLst/>
              <a:cxnLst>
                <a:cxn ang="T6">
                  <a:pos x="T0" y="T1"/>
                </a:cxn>
                <a:cxn ang="T7">
                  <a:pos x="T2" y="T3"/>
                </a:cxn>
                <a:cxn ang="T8">
                  <a:pos x="T4" y="T5"/>
                </a:cxn>
              </a:cxnLst>
              <a:rect l="T9" t="T10" r="T11" b="T12"/>
              <a:pathLst>
                <a:path w="3608" h="2696">
                  <a:moveTo>
                    <a:pt x="0" y="2695"/>
                  </a:moveTo>
                  <a:lnTo>
                    <a:pt x="0" y="0"/>
                  </a:lnTo>
                  <a:lnTo>
                    <a:pt x="3607" y="0"/>
                  </a:lnTo>
                </a:path>
              </a:pathLst>
            </a:custGeom>
            <a:noFill/>
            <a:ln w="25400" cap="rnd">
              <a:solidFill>
                <a:srgbClr val="000000"/>
              </a:solidFill>
              <a:round/>
              <a:headEnd/>
              <a:tailEnd/>
            </a:ln>
          </p:spPr>
          <p:txBody>
            <a:bodyPr/>
            <a:lstStyle/>
            <a:p>
              <a:endParaRPr lang="en-NZ"/>
            </a:p>
          </p:txBody>
        </p:sp>
        <p:sp>
          <p:nvSpPr>
            <p:cNvPr id="57405" name="Rectangle 16"/>
            <p:cNvSpPr>
              <a:spLocks noChangeArrowheads="1"/>
            </p:cNvSpPr>
            <p:nvPr/>
          </p:nvSpPr>
          <p:spPr bwMode="auto">
            <a:xfrm>
              <a:off x="378" y="478"/>
              <a:ext cx="671" cy="518"/>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Item: Seat frames</a:t>
              </a:r>
            </a:p>
            <a:p>
              <a:pPr defTabSz="762000" eaLnBrk="0" hangingPunct="0"/>
              <a:r>
                <a:rPr lang="en-US" sz="800" b="1">
                  <a:solidFill>
                    <a:srgbClr val="000000"/>
                  </a:solidFill>
                </a:rPr>
                <a:t>Lot size: 300 units</a:t>
              </a:r>
            </a:p>
            <a:p>
              <a:pPr defTabSz="762000" eaLnBrk="0" hangingPunct="0"/>
              <a:endParaRPr lang="en-US" sz="800" b="1">
                <a:solidFill>
                  <a:srgbClr val="000000"/>
                </a:solidFill>
              </a:endParaRPr>
            </a:p>
            <a:p>
              <a:pPr defTabSz="762000" eaLnBrk="0" hangingPunct="0"/>
              <a:endParaRPr lang="en-US" sz="800" b="1">
                <a:solidFill>
                  <a:srgbClr val="000000"/>
                </a:solidFill>
              </a:endParaRPr>
            </a:p>
            <a:p>
              <a:pPr defTabSz="762000" eaLnBrk="0" hangingPunct="0"/>
              <a:r>
                <a:rPr lang="en-US" sz="800" b="1">
                  <a:solidFill>
                    <a:srgbClr val="000000"/>
                  </a:solidFill>
                </a:rPr>
                <a:t>Lead </a:t>
              </a:r>
            </a:p>
            <a:p>
              <a:pPr defTabSz="762000" eaLnBrk="0" hangingPunct="0"/>
              <a:r>
                <a:rPr lang="en-US" sz="800" b="1">
                  <a:solidFill>
                    <a:srgbClr val="000000"/>
                  </a:solidFill>
                </a:rPr>
                <a:t>time: 1 week</a:t>
              </a:r>
            </a:p>
          </p:txBody>
        </p:sp>
        <p:sp>
          <p:nvSpPr>
            <p:cNvPr id="57406" name="Rectangle 17"/>
            <p:cNvSpPr>
              <a:spLocks noChangeArrowheads="1"/>
            </p:cNvSpPr>
            <p:nvPr/>
          </p:nvSpPr>
          <p:spPr bwMode="auto">
            <a:xfrm>
              <a:off x="365" y="1036"/>
              <a:ext cx="532" cy="210"/>
            </a:xfrm>
            <a:prstGeom prst="rect">
              <a:avLst/>
            </a:prstGeom>
            <a:noFill/>
            <a:ln w="12700">
              <a:noFill/>
              <a:miter lim="800000"/>
              <a:headEnd/>
              <a:tailEnd/>
            </a:ln>
          </p:spPr>
          <p:txBody>
            <a:bodyPr lIns="90487" tIns="44450" rIns="90487" bIns="44450">
              <a:spAutoFit/>
            </a:bodyPr>
            <a:lstStyle/>
            <a:p>
              <a:pPr defTabSz="762000" eaLnBrk="0" hangingPunct="0"/>
              <a:r>
                <a:rPr lang="en-US" sz="800" b="1">
                  <a:solidFill>
                    <a:srgbClr val="000000"/>
                  </a:solidFill>
                </a:rPr>
                <a:t>Gross requirements</a:t>
              </a:r>
            </a:p>
          </p:txBody>
        </p:sp>
        <p:sp>
          <p:nvSpPr>
            <p:cNvPr id="57407" name="Rectangle 18"/>
            <p:cNvSpPr>
              <a:spLocks noChangeArrowheads="1"/>
            </p:cNvSpPr>
            <p:nvPr/>
          </p:nvSpPr>
          <p:spPr bwMode="auto">
            <a:xfrm>
              <a:off x="973" y="885"/>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1</a:t>
              </a:r>
            </a:p>
          </p:txBody>
        </p:sp>
        <p:sp>
          <p:nvSpPr>
            <p:cNvPr id="57408" name="Rectangle 19"/>
            <p:cNvSpPr>
              <a:spLocks noChangeArrowheads="1"/>
            </p:cNvSpPr>
            <p:nvPr/>
          </p:nvSpPr>
          <p:spPr bwMode="auto">
            <a:xfrm>
              <a:off x="1218" y="885"/>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2</a:t>
              </a:r>
            </a:p>
          </p:txBody>
        </p:sp>
        <p:sp>
          <p:nvSpPr>
            <p:cNvPr id="57409" name="Rectangle 20"/>
            <p:cNvSpPr>
              <a:spLocks noChangeArrowheads="1"/>
            </p:cNvSpPr>
            <p:nvPr/>
          </p:nvSpPr>
          <p:spPr bwMode="auto">
            <a:xfrm>
              <a:off x="1464" y="885"/>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3</a:t>
              </a:r>
            </a:p>
          </p:txBody>
        </p:sp>
        <p:sp>
          <p:nvSpPr>
            <p:cNvPr id="57410" name="Rectangle 21"/>
            <p:cNvSpPr>
              <a:spLocks noChangeArrowheads="1"/>
            </p:cNvSpPr>
            <p:nvPr/>
          </p:nvSpPr>
          <p:spPr bwMode="auto">
            <a:xfrm>
              <a:off x="1708" y="885"/>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4</a:t>
              </a:r>
            </a:p>
          </p:txBody>
        </p:sp>
        <p:sp>
          <p:nvSpPr>
            <p:cNvPr id="57411" name="Rectangle 22"/>
            <p:cNvSpPr>
              <a:spLocks noChangeArrowheads="1"/>
            </p:cNvSpPr>
            <p:nvPr/>
          </p:nvSpPr>
          <p:spPr bwMode="auto">
            <a:xfrm>
              <a:off x="1954" y="885"/>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5</a:t>
              </a:r>
            </a:p>
          </p:txBody>
        </p:sp>
        <p:sp>
          <p:nvSpPr>
            <p:cNvPr id="57412" name="Rectangle 23"/>
            <p:cNvSpPr>
              <a:spLocks noChangeArrowheads="1"/>
            </p:cNvSpPr>
            <p:nvPr/>
          </p:nvSpPr>
          <p:spPr bwMode="auto">
            <a:xfrm>
              <a:off x="2196" y="885"/>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6</a:t>
              </a:r>
            </a:p>
          </p:txBody>
        </p:sp>
        <p:sp>
          <p:nvSpPr>
            <p:cNvPr id="57413" name="Rectangle 24"/>
            <p:cNvSpPr>
              <a:spLocks noChangeArrowheads="1"/>
            </p:cNvSpPr>
            <p:nvPr/>
          </p:nvSpPr>
          <p:spPr bwMode="auto">
            <a:xfrm>
              <a:off x="2440" y="885"/>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7</a:t>
              </a:r>
            </a:p>
          </p:txBody>
        </p:sp>
        <p:sp>
          <p:nvSpPr>
            <p:cNvPr id="57414" name="Rectangle 25"/>
            <p:cNvSpPr>
              <a:spLocks noChangeArrowheads="1"/>
            </p:cNvSpPr>
            <p:nvPr/>
          </p:nvSpPr>
          <p:spPr bwMode="auto">
            <a:xfrm>
              <a:off x="2681" y="885"/>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8</a:t>
              </a:r>
            </a:p>
          </p:txBody>
        </p:sp>
        <p:sp>
          <p:nvSpPr>
            <p:cNvPr id="57415" name="Text Box 26"/>
            <p:cNvSpPr txBox="1">
              <a:spLocks noChangeArrowheads="1"/>
            </p:cNvSpPr>
            <p:nvPr/>
          </p:nvSpPr>
          <p:spPr bwMode="auto">
            <a:xfrm>
              <a:off x="365" y="1327"/>
              <a:ext cx="516" cy="212"/>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Planned receipts</a:t>
              </a:r>
            </a:p>
          </p:txBody>
        </p:sp>
        <p:sp>
          <p:nvSpPr>
            <p:cNvPr id="57416" name="Text Box 27"/>
            <p:cNvSpPr txBox="1">
              <a:spLocks noChangeArrowheads="1"/>
            </p:cNvSpPr>
            <p:nvPr/>
          </p:nvSpPr>
          <p:spPr bwMode="auto">
            <a:xfrm>
              <a:off x="365" y="1541"/>
              <a:ext cx="491" cy="289"/>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Planned order releases</a:t>
              </a:r>
            </a:p>
          </p:txBody>
        </p:sp>
        <p:sp>
          <p:nvSpPr>
            <p:cNvPr id="57417" name="Text Box 28"/>
            <p:cNvSpPr txBox="1">
              <a:spLocks noChangeArrowheads="1"/>
            </p:cNvSpPr>
            <p:nvPr/>
          </p:nvSpPr>
          <p:spPr bwMode="auto">
            <a:xfrm>
              <a:off x="1790" y="711"/>
              <a:ext cx="28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Week</a:t>
              </a:r>
            </a:p>
          </p:txBody>
        </p:sp>
        <p:sp>
          <p:nvSpPr>
            <p:cNvPr id="57418" name="Rectangle 29"/>
            <p:cNvSpPr>
              <a:spLocks noChangeArrowheads="1"/>
            </p:cNvSpPr>
            <p:nvPr/>
          </p:nvSpPr>
          <p:spPr bwMode="auto">
            <a:xfrm>
              <a:off x="361" y="486"/>
              <a:ext cx="2514" cy="1327"/>
            </a:xfrm>
            <a:prstGeom prst="rect">
              <a:avLst/>
            </a:prstGeom>
            <a:noFill/>
            <a:ln w="25400">
              <a:solidFill>
                <a:srgbClr val="000000"/>
              </a:solidFill>
              <a:miter lim="800000"/>
              <a:headEnd/>
              <a:tailEnd/>
            </a:ln>
          </p:spPr>
          <p:txBody>
            <a:bodyPr wrap="none" anchor="ctr"/>
            <a:lstStyle/>
            <a:p>
              <a:endParaRPr lang="en-NZ"/>
            </a:p>
          </p:txBody>
        </p:sp>
        <p:sp>
          <p:nvSpPr>
            <p:cNvPr id="57419" name="Text Box 30"/>
            <p:cNvSpPr txBox="1">
              <a:spLocks noChangeArrowheads="1"/>
            </p:cNvSpPr>
            <p:nvPr/>
          </p:nvSpPr>
          <p:spPr bwMode="auto">
            <a:xfrm>
              <a:off x="1907" y="1363"/>
              <a:ext cx="22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300</a:t>
              </a:r>
            </a:p>
          </p:txBody>
        </p:sp>
        <p:sp>
          <p:nvSpPr>
            <p:cNvPr id="57420" name="Text Box 31"/>
            <p:cNvSpPr txBox="1">
              <a:spLocks noChangeArrowheads="1"/>
            </p:cNvSpPr>
            <p:nvPr/>
          </p:nvSpPr>
          <p:spPr bwMode="auto">
            <a:xfrm>
              <a:off x="1666" y="1618"/>
              <a:ext cx="224" cy="135"/>
            </a:xfrm>
            <a:prstGeom prst="rect">
              <a:avLst/>
            </a:prstGeom>
            <a:solidFill>
              <a:schemeClr val="accent1"/>
            </a:solidFill>
            <a:ln w="12700">
              <a:noFill/>
              <a:miter lim="800000"/>
              <a:headEnd/>
              <a:tailEnd/>
            </a:ln>
          </p:spPr>
          <p:txBody>
            <a:bodyPr wrap="none">
              <a:spAutoFit/>
            </a:bodyPr>
            <a:lstStyle/>
            <a:p>
              <a:pPr defTabSz="762000" eaLnBrk="0" hangingPunct="0"/>
              <a:r>
                <a:rPr lang="en-US" sz="800" b="1">
                  <a:solidFill>
                    <a:srgbClr val="000000"/>
                  </a:solidFill>
                </a:rPr>
                <a:t>300</a:t>
              </a:r>
            </a:p>
          </p:txBody>
        </p:sp>
        <p:sp>
          <p:nvSpPr>
            <p:cNvPr id="57421" name="Freeform 32"/>
            <p:cNvSpPr>
              <a:spLocks/>
            </p:cNvSpPr>
            <p:nvPr/>
          </p:nvSpPr>
          <p:spPr bwMode="auto">
            <a:xfrm>
              <a:off x="371" y="1269"/>
              <a:ext cx="2505" cy="144"/>
            </a:xfrm>
            <a:custGeom>
              <a:avLst/>
              <a:gdLst>
                <a:gd name="T0" fmla="*/ 0 w 2505"/>
                <a:gd name="T1" fmla="*/ 45 h 144"/>
                <a:gd name="T2" fmla="*/ 179 w 2505"/>
                <a:gd name="T3" fmla="*/ 9 h 144"/>
                <a:gd name="T4" fmla="*/ 368 w 2505"/>
                <a:gd name="T5" fmla="*/ 54 h 144"/>
                <a:gd name="T6" fmla="*/ 569 w 2505"/>
                <a:gd name="T7" fmla="*/ 0 h 144"/>
                <a:gd name="T8" fmla="*/ 768 w 2505"/>
                <a:gd name="T9" fmla="*/ 77 h 144"/>
                <a:gd name="T10" fmla="*/ 957 w 2505"/>
                <a:gd name="T11" fmla="*/ 16 h 144"/>
                <a:gd name="T12" fmla="*/ 1197 w 2505"/>
                <a:gd name="T13" fmla="*/ 99 h 144"/>
                <a:gd name="T14" fmla="*/ 1427 w 2505"/>
                <a:gd name="T15" fmla="*/ 9 h 144"/>
                <a:gd name="T16" fmla="*/ 1603 w 2505"/>
                <a:gd name="T17" fmla="*/ 89 h 144"/>
                <a:gd name="T18" fmla="*/ 1782 w 2505"/>
                <a:gd name="T19" fmla="*/ 38 h 144"/>
                <a:gd name="T20" fmla="*/ 1949 w 2505"/>
                <a:gd name="T21" fmla="*/ 102 h 144"/>
                <a:gd name="T22" fmla="*/ 2134 w 2505"/>
                <a:gd name="T23" fmla="*/ 48 h 144"/>
                <a:gd name="T24" fmla="*/ 2342 w 2505"/>
                <a:gd name="T25" fmla="*/ 144 h 144"/>
                <a:gd name="T26" fmla="*/ 2505 w 2505"/>
                <a:gd name="T27" fmla="*/ 41 h 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05"/>
                <a:gd name="T43" fmla="*/ 0 h 144"/>
                <a:gd name="T44" fmla="*/ 2505 w 2505"/>
                <a:gd name="T45" fmla="*/ 144 h 1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05" h="144">
                  <a:moveTo>
                    <a:pt x="0" y="45"/>
                  </a:moveTo>
                  <a:lnTo>
                    <a:pt x="179" y="9"/>
                  </a:lnTo>
                  <a:lnTo>
                    <a:pt x="368" y="54"/>
                  </a:lnTo>
                  <a:lnTo>
                    <a:pt x="569" y="0"/>
                  </a:lnTo>
                  <a:lnTo>
                    <a:pt x="768" y="77"/>
                  </a:lnTo>
                  <a:lnTo>
                    <a:pt x="957" y="16"/>
                  </a:lnTo>
                  <a:lnTo>
                    <a:pt x="1197" y="99"/>
                  </a:lnTo>
                  <a:lnTo>
                    <a:pt x="1427" y="9"/>
                  </a:lnTo>
                  <a:lnTo>
                    <a:pt x="1603" y="89"/>
                  </a:lnTo>
                  <a:lnTo>
                    <a:pt x="1782" y="38"/>
                  </a:lnTo>
                  <a:lnTo>
                    <a:pt x="1949" y="102"/>
                  </a:lnTo>
                  <a:lnTo>
                    <a:pt x="2134" y="48"/>
                  </a:lnTo>
                  <a:lnTo>
                    <a:pt x="2342" y="144"/>
                  </a:lnTo>
                  <a:lnTo>
                    <a:pt x="2505" y="41"/>
                  </a:lnTo>
                </a:path>
              </a:pathLst>
            </a:custGeom>
            <a:noFill/>
            <a:ln w="28575">
              <a:solidFill>
                <a:srgbClr val="000000"/>
              </a:solidFill>
              <a:round/>
              <a:headEnd/>
              <a:tailEnd/>
            </a:ln>
          </p:spPr>
          <p:txBody>
            <a:bodyPr wrap="none" anchor="ctr"/>
            <a:lstStyle/>
            <a:p>
              <a:endParaRPr lang="en-NZ"/>
            </a:p>
          </p:txBody>
        </p:sp>
        <p:sp>
          <p:nvSpPr>
            <p:cNvPr id="57422" name="Freeform 33"/>
            <p:cNvSpPr>
              <a:spLocks/>
            </p:cNvSpPr>
            <p:nvPr/>
          </p:nvSpPr>
          <p:spPr bwMode="auto">
            <a:xfrm>
              <a:off x="368" y="1234"/>
              <a:ext cx="2505" cy="144"/>
            </a:xfrm>
            <a:custGeom>
              <a:avLst/>
              <a:gdLst>
                <a:gd name="T0" fmla="*/ 0 w 2505"/>
                <a:gd name="T1" fmla="*/ 45 h 144"/>
                <a:gd name="T2" fmla="*/ 179 w 2505"/>
                <a:gd name="T3" fmla="*/ 9 h 144"/>
                <a:gd name="T4" fmla="*/ 368 w 2505"/>
                <a:gd name="T5" fmla="*/ 54 h 144"/>
                <a:gd name="T6" fmla="*/ 569 w 2505"/>
                <a:gd name="T7" fmla="*/ 0 h 144"/>
                <a:gd name="T8" fmla="*/ 768 w 2505"/>
                <a:gd name="T9" fmla="*/ 77 h 144"/>
                <a:gd name="T10" fmla="*/ 957 w 2505"/>
                <a:gd name="T11" fmla="*/ 16 h 144"/>
                <a:gd name="T12" fmla="*/ 1197 w 2505"/>
                <a:gd name="T13" fmla="*/ 99 h 144"/>
                <a:gd name="T14" fmla="*/ 1427 w 2505"/>
                <a:gd name="T15" fmla="*/ 9 h 144"/>
                <a:gd name="T16" fmla="*/ 1603 w 2505"/>
                <a:gd name="T17" fmla="*/ 89 h 144"/>
                <a:gd name="T18" fmla="*/ 1782 w 2505"/>
                <a:gd name="T19" fmla="*/ 38 h 144"/>
                <a:gd name="T20" fmla="*/ 1949 w 2505"/>
                <a:gd name="T21" fmla="*/ 102 h 144"/>
                <a:gd name="T22" fmla="*/ 2134 w 2505"/>
                <a:gd name="T23" fmla="*/ 48 h 144"/>
                <a:gd name="T24" fmla="*/ 2342 w 2505"/>
                <a:gd name="T25" fmla="*/ 144 h 144"/>
                <a:gd name="T26" fmla="*/ 2505 w 2505"/>
                <a:gd name="T27" fmla="*/ 41 h 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05"/>
                <a:gd name="T43" fmla="*/ 0 h 144"/>
                <a:gd name="T44" fmla="*/ 2505 w 2505"/>
                <a:gd name="T45" fmla="*/ 144 h 1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05" h="144">
                  <a:moveTo>
                    <a:pt x="0" y="45"/>
                  </a:moveTo>
                  <a:lnTo>
                    <a:pt x="179" y="9"/>
                  </a:lnTo>
                  <a:lnTo>
                    <a:pt x="368" y="54"/>
                  </a:lnTo>
                  <a:lnTo>
                    <a:pt x="569" y="0"/>
                  </a:lnTo>
                  <a:lnTo>
                    <a:pt x="768" y="77"/>
                  </a:lnTo>
                  <a:lnTo>
                    <a:pt x="957" y="16"/>
                  </a:lnTo>
                  <a:lnTo>
                    <a:pt x="1197" y="99"/>
                  </a:lnTo>
                  <a:lnTo>
                    <a:pt x="1427" y="9"/>
                  </a:lnTo>
                  <a:lnTo>
                    <a:pt x="1603" y="89"/>
                  </a:lnTo>
                  <a:lnTo>
                    <a:pt x="1782" y="38"/>
                  </a:lnTo>
                  <a:lnTo>
                    <a:pt x="1949" y="102"/>
                  </a:lnTo>
                  <a:lnTo>
                    <a:pt x="2134" y="48"/>
                  </a:lnTo>
                  <a:lnTo>
                    <a:pt x="2342" y="144"/>
                  </a:lnTo>
                  <a:lnTo>
                    <a:pt x="2505" y="41"/>
                  </a:lnTo>
                </a:path>
              </a:pathLst>
            </a:custGeom>
            <a:noFill/>
            <a:ln w="28575">
              <a:solidFill>
                <a:srgbClr val="000000"/>
              </a:solidFill>
              <a:round/>
              <a:headEnd/>
              <a:tailEnd/>
            </a:ln>
          </p:spPr>
          <p:txBody>
            <a:bodyPr wrap="none" anchor="ctr"/>
            <a:lstStyle/>
            <a:p>
              <a:endParaRPr lang="en-NZ"/>
            </a:p>
          </p:txBody>
        </p:sp>
        <p:sp>
          <p:nvSpPr>
            <p:cNvPr id="57423" name="Freeform 34"/>
            <p:cNvSpPr>
              <a:spLocks/>
            </p:cNvSpPr>
            <p:nvPr/>
          </p:nvSpPr>
          <p:spPr bwMode="auto">
            <a:xfrm>
              <a:off x="3011" y="488"/>
              <a:ext cx="2518" cy="887"/>
            </a:xfrm>
            <a:custGeom>
              <a:avLst/>
              <a:gdLst>
                <a:gd name="T0" fmla="*/ 0 w 2518"/>
                <a:gd name="T1" fmla="*/ 787 h 887"/>
                <a:gd name="T2" fmla="*/ 0 w 2518"/>
                <a:gd name="T3" fmla="*/ 0 h 887"/>
                <a:gd name="T4" fmla="*/ 2518 w 2518"/>
                <a:gd name="T5" fmla="*/ 0 h 887"/>
                <a:gd name="T6" fmla="*/ 2518 w 2518"/>
                <a:gd name="T7" fmla="*/ 784 h 887"/>
                <a:gd name="T8" fmla="*/ 2355 w 2518"/>
                <a:gd name="T9" fmla="*/ 887 h 887"/>
                <a:gd name="T10" fmla="*/ 2147 w 2518"/>
                <a:gd name="T11" fmla="*/ 794 h 887"/>
                <a:gd name="T12" fmla="*/ 1962 w 2518"/>
                <a:gd name="T13" fmla="*/ 845 h 887"/>
                <a:gd name="T14" fmla="*/ 1792 w 2518"/>
                <a:gd name="T15" fmla="*/ 781 h 887"/>
                <a:gd name="T16" fmla="*/ 1613 w 2518"/>
                <a:gd name="T17" fmla="*/ 829 h 887"/>
                <a:gd name="T18" fmla="*/ 1440 w 2518"/>
                <a:gd name="T19" fmla="*/ 755 h 887"/>
                <a:gd name="T20" fmla="*/ 1206 w 2518"/>
                <a:gd name="T21" fmla="*/ 842 h 887"/>
                <a:gd name="T22" fmla="*/ 970 w 2518"/>
                <a:gd name="T23" fmla="*/ 762 h 887"/>
                <a:gd name="T24" fmla="*/ 781 w 2518"/>
                <a:gd name="T25" fmla="*/ 819 h 887"/>
                <a:gd name="T26" fmla="*/ 566 w 2518"/>
                <a:gd name="T27" fmla="*/ 743 h 887"/>
                <a:gd name="T28" fmla="*/ 384 w 2518"/>
                <a:gd name="T29" fmla="*/ 797 h 887"/>
                <a:gd name="T30" fmla="*/ 189 w 2518"/>
                <a:gd name="T31" fmla="*/ 749 h 887"/>
                <a:gd name="T32" fmla="*/ 0 w 2518"/>
                <a:gd name="T33" fmla="*/ 787 h 8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18"/>
                <a:gd name="T52" fmla="*/ 0 h 887"/>
                <a:gd name="T53" fmla="*/ 2518 w 2518"/>
                <a:gd name="T54" fmla="*/ 887 h 8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18" h="887">
                  <a:moveTo>
                    <a:pt x="0" y="787"/>
                  </a:moveTo>
                  <a:lnTo>
                    <a:pt x="0" y="0"/>
                  </a:lnTo>
                  <a:lnTo>
                    <a:pt x="2518" y="0"/>
                  </a:lnTo>
                  <a:lnTo>
                    <a:pt x="2518" y="784"/>
                  </a:lnTo>
                  <a:lnTo>
                    <a:pt x="2355" y="887"/>
                  </a:lnTo>
                  <a:lnTo>
                    <a:pt x="2147" y="794"/>
                  </a:lnTo>
                  <a:lnTo>
                    <a:pt x="1962" y="845"/>
                  </a:lnTo>
                  <a:lnTo>
                    <a:pt x="1792" y="781"/>
                  </a:lnTo>
                  <a:lnTo>
                    <a:pt x="1613" y="829"/>
                  </a:lnTo>
                  <a:lnTo>
                    <a:pt x="1440" y="755"/>
                  </a:lnTo>
                  <a:lnTo>
                    <a:pt x="1206" y="842"/>
                  </a:lnTo>
                  <a:lnTo>
                    <a:pt x="970" y="762"/>
                  </a:lnTo>
                  <a:lnTo>
                    <a:pt x="781" y="819"/>
                  </a:lnTo>
                  <a:lnTo>
                    <a:pt x="566" y="743"/>
                  </a:lnTo>
                  <a:lnTo>
                    <a:pt x="384" y="797"/>
                  </a:lnTo>
                  <a:lnTo>
                    <a:pt x="189" y="749"/>
                  </a:lnTo>
                  <a:lnTo>
                    <a:pt x="0" y="787"/>
                  </a:lnTo>
                  <a:close/>
                </a:path>
              </a:pathLst>
            </a:custGeom>
            <a:solidFill>
              <a:srgbClr val="E1C687"/>
            </a:solidFill>
            <a:ln w="12700">
              <a:noFill/>
              <a:round/>
              <a:headEnd/>
              <a:tailEnd/>
            </a:ln>
          </p:spPr>
          <p:txBody>
            <a:bodyPr wrap="none" anchor="ctr"/>
            <a:lstStyle/>
            <a:p>
              <a:endParaRPr lang="en-NZ"/>
            </a:p>
          </p:txBody>
        </p:sp>
        <p:sp>
          <p:nvSpPr>
            <p:cNvPr id="57424" name="Freeform 35"/>
            <p:cNvSpPr>
              <a:spLocks/>
            </p:cNvSpPr>
            <p:nvPr/>
          </p:nvSpPr>
          <p:spPr bwMode="auto">
            <a:xfrm>
              <a:off x="3577" y="1016"/>
              <a:ext cx="1949" cy="359"/>
            </a:xfrm>
            <a:custGeom>
              <a:avLst/>
              <a:gdLst>
                <a:gd name="T0" fmla="*/ 0 w 1949"/>
                <a:gd name="T1" fmla="*/ 215 h 359"/>
                <a:gd name="T2" fmla="*/ 0 w 1949"/>
                <a:gd name="T3" fmla="*/ 0 h 359"/>
                <a:gd name="T4" fmla="*/ 1949 w 1949"/>
                <a:gd name="T5" fmla="*/ 0 h 359"/>
                <a:gd name="T6" fmla="*/ 1949 w 1949"/>
                <a:gd name="T7" fmla="*/ 256 h 359"/>
                <a:gd name="T8" fmla="*/ 1792 w 1949"/>
                <a:gd name="T9" fmla="*/ 359 h 359"/>
                <a:gd name="T10" fmla="*/ 1574 w 1949"/>
                <a:gd name="T11" fmla="*/ 263 h 359"/>
                <a:gd name="T12" fmla="*/ 1395 w 1949"/>
                <a:gd name="T13" fmla="*/ 314 h 359"/>
                <a:gd name="T14" fmla="*/ 1226 w 1949"/>
                <a:gd name="T15" fmla="*/ 253 h 359"/>
                <a:gd name="T16" fmla="*/ 1050 w 1949"/>
                <a:gd name="T17" fmla="*/ 304 h 359"/>
                <a:gd name="T18" fmla="*/ 874 w 1949"/>
                <a:gd name="T19" fmla="*/ 224 h 359"/>
                <a:gd name="T20" fmla="*/ 640 w 1949"/>
                <a:gd name="T21" fmla="*/ 314 h 359"/>
                <a:gd name="T22" fmla="*/ 403 w 1949"/>
                <a:gd name="T23" fmla="*/ 228 h 359"/>
                <a:gd name="T24" fmla="*/ 218 w 1949"/>
                <a:gd name="T25" fmla="*/ 288 h 359"/>
                <a:gd name="T26" fmla="*/ 0 w 1949"/>
                <a:gd name="T27" fmla="*/ 215 h 3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49"/>
                <a:gd name="T43" fmla="*/ 0 h 359"/>
                <a:gd name="T44" fmla="*/ 1949 w 1949"/>
                <a:gd name="T45" fmla="*/ 359 h 3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49" h="359">
                  <a:moveTo>
                    <a:pt x="0" y="215"/>
                  </a:moveTo>
                  <a:lnTo>
                    <a:pt x="0" y="0"/>
                  </a:lnTo>
                  <a:lnTo>
                    <a:pt x="1949" y="0"/>
                  </a:lnTo>
                  <a:lnTo>
                    <a:pt x="1949" y="256"/>
                  </a:lnTo>
                  <a:lnTo>
                    <a:pt x="1792" y="359"/>
                  </a:lnTo>
                  <a:lnTo>
                    <a:pt x="1574" y="263"/>
                  </a:lnTo>
                  <a:lnTo>
                    <a:pt x="1395" y="314"/>
                  </a:lnTo>
                  <a:lnTo>
                    <a:pt x="1226" y="253"/>
                  </a:lnTo>
                  <a:lnTo>
                    <a:pt x="1050" y="304"/>
                  </a:lnTo>
                  <a:lnTo>
                    <a:pt x="874" y="224"/>
                  </a:lnTo>
                  <a:lnTo>
                    <a:pt x="640" y="314"/>
                  </a:lnTo>
                  <a:lnTo>
                    <a:pt x="403" y="228"/>
                  </a:lnTo>
                  <a:lnTo>
                    <a:pt x="218" y="288"/>
                  </a:lnTo>
                  <a:lnTo>
                    <a:pt x="0" y="215"/>
                  </a:lnTo>
                  <a:close/>
                </a:path>
              </a:pathLst>
            </a:custGeom>
            <a:solidFill>
              <a:schemeClr val="accent2"/>
            </a:solidFill>
            <a:ln w="12700">
              <a:noFill/>
              <a:round/>
              <a:headEnd/>
              <a:tailEnd/>
            </a:ln>
          </p:spPr>
          <p:txBody>
            <a:bodyPr wrap="none" anchor="ctr"/>
            <a:lstStyle/>
            <a:p>
              <a:endParaRPr lang="en-NZ"/>
            </a:p>
          </p:txBody>
        </p:sp>
        <p:sp>
          <p:nvSpPr>
            <p:cNvPr id="57425" name="Freeform 36"/>
            <p:cNvSpPr>
              <a:spLocks/>
            </p:cNvSpPr>
            <p:nvPr/>
          </p:nvSpPr>
          <p:spPr bwMode="auto">
            <a:xfrm>
              <a:off x="3014" y="1272"/>
              <a:ext cx="567" cy="541"/>
            </a:xfrm>
            <a:custGeom>
              <a:avLst/>
              <a:gdLst>
                <a:gd name="T0" fmla="*/ 0 w 567"/>
                <a:gd name="T1" fmla="*/ 42 h 541"/>
                <a:gd name="T2" fmla="*/ 0 w 567"/>
                <a:gd name="T3" fmla="*/ 541 h 541"/>
                <a:gd name="T4" fmla="*/ 567 w 567"/>
                <a:gd name="T5" fmla="*/ 541 h 541"/>
                <a:gd name="T6" fmla="*/ 567 w 567"/>
                <a:gd name="T7" fmla="*/ 0 h 541"/>
                <a:gd name="T8" fmla="*/ 378 w 567"/>
                <a:gd name="T9" fmla="*/ 51 h 541"/>
                <a:gd name="T10" fmla="*/ 189 w 567"/>
                <a:gd name="T11" fmla="*/ 3 h 541"/>
                <a:gd name="T12" fmla="*/ 0 w 567"/>
                <a:gd name="T13" fmla="*/ 42 h 541"/>
                <a:gd name="T14" fmla="*/ 0 60000 65536"/>
                <a:gd name="T15" fmla="*/ 0 60000 65536"/>
                <a:gd name="T16" fmla="*/ 0 60000 65536"/>
                <a:gd name="T17" fmla="*/ 0 60000 65536"/>
                <a:gd name="T18" fmla="*/ 0 60000 65536"/>
                <a:gd name="T19" fmla="*/ 0 60000 65536"/>
                <a:gd name="T20" fmla="*/ 0 60000 65536"/>
                <a:gd name="T21" fmla="*/ 0 w 567"/>
                <a:gd name="T22" fmla="*/ 0 h 541"/>
                <a:gd name="T23" fmla="*/ 567 w 567"/>
                <a:gd name="T24" fmla="*/ 541 h 5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 h="541">
                  <a:moveTo>
                    <a:pt x="0" y="42"/>
                  </a:moveTo>
                  <a:lnTo>
                    <a:pt x="0" y="541"/>
                  </a:lnTo>
                  <a:lnTo>
                    <a:pt x="567" y="541"/>
                  </a:lnTo>
                  <a:lnTo>
                    <a:pt x="567" y="0"/>
                  </a:lnTo>
                  <a:lnTo>
                    <a:pt x="378" y="51"/>
                  </a:lnTo>
                  <a:lnTo>
                    <a:pt x="189" y="3"/>
                  </a:lnTo>
                  <a:lnTo>
                    <a:pt x="0" y="42"/>
                  </a:lnTo>
                  <a:close/>
                </a:path>
              </a:pathLst>
            </a:custGeom>
            <a:solidFill>
              <a:srgbClr val="E1C687"/>
            </a:solidFill>
            <a:ln w="12700">
              <a:noFill/>
              <a:round/>
              <a:headEnd/>
              <a:tailEnd/>
            </a:ln>
          </p:spPr>
          <p:txBody>
            <a:bodyPr wrap="none" anchor="ctr"/>
            <a:lstStyle/>
            <a:p>
              <a:endParaRPr lang="en-NZ"/>
            </a:p>
          </p:txBody>
        </p:sp>
        <p:sp>
          <p:nvSpPr>
            <p:cNvPr id="57426" name="Freeform 37"/>
            <p:cNvSpPr>
              <a:spLocks/>
            </p:cNvSpPr>
            <p:nvPr/>
          </p:nvSpPr>
          <p:spPr bwMode="auto">
            <a:xfrm>
              <a:off x="3574" y="1266"/>
              <a:ext cx="1959" cy="547"/>
            </a:xfrm>
            <a:custGeom>
              <a:avLst/>
              <a:gdLst>
                <a:gd name="T0" fmla="*/ 0 w 1959"/>
                <a:gd name="T1" fmla="*/ 6 h 547"/>
                <a:gd name="T2" fmla="*/ 0 w 1959"/>
                <a:gd name="T3" fmla="*/ 547 h 547"/>
                <a:gd name="T4" fmla="*/ 1959 w 1959"/>
                <a:gd name="T5" fmla="*/ 547 h 547"/>
                <a:gd name="T6" fmla="*/ 1959 w 1959"/>
                <a:gd name="T7" fmla="*/ 45 h 547"/>
                <a:gd name="T8" fmla="*/ 1792 w 1959"/>
                <a:gd name="T9" fmla="*/ 144 h 547"/>
                <a:gd name="T10" fmla="*/ 1584 w 1959"/>
                <a:gd name="T11" fmla="*/ 48 h 547"/>
                <a:gd name="T12" fmla="*/ 1399 w 1959"/>
                <a:gd name="T13" fmla="*/ 105 h 547"/>
                <a:gd name="T14" fmla="*/ 1232 w 1959"/>
                <a:gd name="T15" fmla="*/ 41 h 547"/>
                <a:gd name="T16" fmla="*/ 1059 w 1959"/>
                <a:gd name="T17" fmla="*/ 93 h 547"/>
                <a:gd name="T18" fmla="*/ 883 w 1959"/>
                <a:gd name="T19" fmla="*/ 13 h 547"/>
                <a:gd name="T20" fmla="*/ 643 w 1959"/>
                <a:gd name="T21" fmla="*/ 102 h 547"/>
                <a:gd name="T22" fmla="*/ 407 w 1959"/>
                <a:gd name="T23" fmla="*/ 16 h 547"/>
                <a:gd name="T24" fmla="*/ 215 w 1959"/>
                <a:gd name="T25" fmla="*/ 80 h 547"/>
                <a:gd name="T26" fmla="*/ 23 w 1959"/>
                <a:gd name="T27" fmla="*/ 0 h 547"/>
                <a:gd name="T28" fmla="*/ 0 w 1959"/>
                <a:gd name="T29" fmla="*/ 6 h 5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59"/>
                <a:gd name="T46" fmla="*/ 0 h 547"/>
                <a:gd name="T47" fmla="*/ 1959 w 1959"/>
                <a:gd name="T48" fmla="*/ 547 h 5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59" h="547">
                  <a:moveTo>
                    <a:pt x="0" y="6"/>
                  </a:moveTo>
                  <a:lnTo>
                    <a:pt x="0" y="547"/>
                  </a:lnTo>
                  <a:lnTo>
                    <a:pt x="1959" y="547"/>
                  </a:lnTo>
                  <a:lnTo>
                    <a:pt x="1959" y="45"/>
                  </a:lnTo>
                  <a:lnTo>
                    <a:pt x="1792" y="144"/>
                  </a:lnTo>
                  <a:lnTo>
                    <a:pt x="1584" y="48"/>
                  </a:lnTo>
                  <a:lnTo>
                    <a:pt x="1399" y="105"/>
                  </a:lnTo>
                  <a:lnTo>
                    <a:pt x="1232" y="41"/>
                  </a:lnTo>
                  <a:lnTo>
                    <a:pt x="1059" y="93"/>
                  </a:lnTo>
                  <a:lnTo>
                    <a:pt x="883" y="13"/>
                  </a:lnTo>
                  <a:lnTo>
                    <a:pt x="643" y="102"/>
                  </a:lnTo>
                  <a:lnTo>
                    <a:pt x="407" y="16"/>
                  </a:lnTo>
                  <a:lnTo>
                    <a:pt x="215" y="80"/>
                  </a:lnTo>
                  <a:lnTo>
                    <a:pt x="23" y="0"/>
                  </a:lnTo>
                  <a:lnTo>
                    <a:pt x="0" y="6"/>
                  </a:lnTo>
                  <a:close/>
                </a:path>
              </a:pathLst>
            </a:custGeom>
            <a:solidFill>
              <a:schemeClr val="accent2"/>
            </a:solidFill>
            <a:ln w="12700">
              <a:noFill/>
              <a:round/>
              <a:headEnd/>
              <a:tailEnd/>
            </a:ln>
          </p:spPr>
          <p:txBody>
            <a:bodyPr wrap="none" anchor="ctr"/>
            <a:lstStyle/>
            <a:p>
              <a:endParaRPr lang="en-NZ"/>
            </a:p>
          </p:txBody>
        </p:sp>
        <p:sp>
          <p:nvSpPr>
            <p:cNvPr id="57427" name="Line 38"/>
            <p:cNvSpPr>
              <a:spLocks noChangeShapeType="1"/>
            </p:cNvSpPr>
            <p:nvPr/>
          </p:nvSpPr>
          <p:spPr bwMode="auto">
            <a:xfrm>
              <a:off x="4556" y="865"/>
              <a:ext cx="0" cy="936"/>
            </a:xfrm>
            <a:prstGeom prst="line">
              <a:avLst/>
            </a:prstGeom>
            <a:noFill/>
            <a:ln w="25400">
              <a:solidFill>
                <a:srgbClr val="000000"/>
              </a:solidFill>
              <a:round/>
              <a:headEnd/>
              <a:tailEnd/>
            </a:ln>
          </p:spPr>
          <p:txBody>
            <a:bodyPr wrap="none" anchor="ctr"/>
            <a:lstStyle/>
            <a:p>
              <a:endParaRPr lang="en-US"/>
            </a:p>
          </p:txBody>
        </p:sp>
        <p:sp>
          <p:nvSpPr>
            <p:cNvPr id="57428" name="Line 39"/>
            <p:cNvSpPr>
              <a:spLocks noChangeShapeType="1"/>
            </p:cNvSpPr>
            <p:nvPr/>
          </p:nvSpPr>
          <p:spPr bwMode="auto">
            <a:xfrm>
              <a:off x="4065" y="865"/>
              <a:ext cx="0" cy="937"/>
            </a:xfrm>
            <a:prstGeom prst="line">
              <a:avLst/>
            </a:prstGeom>
            <a:noFill/>
            <a:ln w="25400">
              <a:solidFill>
                <a:srgbClr val="000000"/>
              </a:solidFill>
              <a:round/>
              <a:headEnd/>
              <a:tailEnd/>
            </a:ln>
          </p:spPr>
          <p:txBody>
            <a:bodyPr wrap="none" anchor="ctr"/>
            <a:lstStyle/>
            <a:p>
              <a:endParaRPr lang="en-US"/>
            </a:p>
          </p:txBody>
        </p:sp>
        <p:sp>
          <p:nvSpPr>
            <p:cNvPr id="57429" name="Line 40"/>
            <p:cNvSpPr>
              <a:spLocks noChangeShapeType="1"/>
            </p:cNvSpPr>
            <p:nvPr/>
          </p:nvSpPr>
          <p:spPr bwMode="auto">
            <a:xfrm>
              <a:off x="5044" y="863"/>
              <a:ext cx="0" cy="938"/>
            </a:xfrm>
            <a:prstGeom prst="line">
              <a:avLst/>
            </a:prstGeom>
            <a:noFill/>
            <a:ln w="25400">
              <a:solidFill>
                <a:srgbClr val="000000"/>
              </a:solidFill>
              <a:round/>
              <a:headEnd/>
              <a:tailEnd/>
            </a:ln>
          </p:spPr>
          <p:txBody>
            <a:bodyPr wrap="none" anchor="ctr"/>
            <a:lstStyle/>
            <a:p>
              <a:endParaRPr lang="en-US"/>
            </a:p>
          </p:txBody>
        </p:sp>
        <p:sp>
          <p:nvSpPr>
            <p:cNvPr id="57430" name="Line 41"/>
            <p:cNvSpPr>
              <a:spLocks noChangeShapeType="1"/>
            </p:cNvSpPr>
            <p:nvPr/>
          </p:nvSpPr>
          <p:spPr bwMode="auto">
            <a:xfrm>
              <a:off x="4801" y="860"/>
              <a:ext cx="0" cy="941"/>
            </a:xfrm>
            <a:prstGeom prst="line">
              <a:avLst/>
            </a:prstGeom>
            <a:noFill/>
            <a:ln w="25400">
              <a:solidFill>
                <a:srgbClr val="000000"/>
              </a:solidFill>
              <a:round/>
              <a:headEnd/>
              <a:tailEnd/>
            </a:ln>
          </p:spPr>
          <p:txBody>
            <a:bodyPr wrap="none" anchor="ctr"/>
            <a:lstStyle/>
            <a:p>
              <a:endParaRPr lang="en-US"/>
            </a:p>
          </p:txBody>
        </p:sp>
        <p:sp>
          <p:nvSpPr>
            <p:cNvPr id="57431" name="Line 42"/>
            <p:cNvSpPr>
              <a:spLocks noChangeShapeType="1"/>
            </p:cNvSpPr>
            <p:nvPr/>
          </p:nvSpPr>
          <p:spPr bwMode="auto">
            <a:xfrm>
              <a:off x="4312" y="862"/>
              <a:ext cx="0" cy="938"/>
            </a:xfrm>
            <a:prstGeom prst="line">
              <a:avLst/>
            </a:prstGeom>
            <a:noFill/>
            <a:ln w="25400">
              <a:solidFill>
                <a:srgbClr val="000000"/>
              </a:solidFill>
              <a:round/>
              <a:headEnd/>
              <a:tailEnd/>
            </a:ln>
          </p:spPr>
          <p:txBody>
            <a:bodyPr wrap="none" anchor="ctr"/>
            <a:lstStyle/>
            <a:p>
              <a:endParaRPr lang="en-US"/>
            </a:p>
          </p:txBody>
        </p:sp>
        <p:sp>
          <p:nvSpPr>
            <p:cNvPr id="57432" name="Line 43"/>
            <p:cNvSpPr>
              <a:spLocks noChangeShapeType="1"/>
            </p:cNvSpPr>
            <p:nvPr/>
          </p:nvSpPr>
          <p:spPr bwMode="auto">
            <a:xfrm>
              <a:off x="5288" y="867"/>
              <a:ext cx="0" cy="934"/>
            </a:xfrm>
            <a:prstGeom prst="line">
              <a:avLst/>
            </a:prstGeom>
            <a:noFill/>
            <a:ln w="25400">
              <a:solidFill>
                <a:srgbClr val="000000"/>
              </a:solidFill>
              <a:round/>
              <a:headEnd/>
              <a:tailEnd/>
            </a:ln>
          </p:spPr>
          <p:txBody>
            <a:bodyPr wrap="none" anchor="ctr"/>
            <a:lstStyle/>
            <a:p>
              <a:endParaRPr lang="en-US"/>
            </a:p>
          </p:txBody>
        </p:sp>
        <p:sp>
          <p:nvSpPr>
            <p:cNvPr id="57433" name="Line 44"/>
            <p:cNvSpPr>
              <a:spLocks noChangeShapeType="1"/>
            </p:cNvSpPr>
            <p:nvPr/>
          </p:nvSpPr>
          <p:spPr bwMode="auto">
            <a:xfrm>
              <a:off x="3821" y="861"/>
              <a:ext cx="0" cy="940"/>
            </a:xfrm>
            <a:prstGeom prst="line">
              <a:avLst/>
            </a:prstGeom>
            <a:noFill/>
            <a:ln w="25400">
              <a:solidFill>
                <a:srgbClr val="000000"/>
              </a:solidFill>
              <a:round/>
              <a:headEnd/>
              <a:tailEnd/>
            </a:ln>
          </p:spPr>
          <p:txBody>
            <a:bodyPr wrap="none" anchor="ctr"/>
            <a:lstStyle/>
            <a:p>
              <a:endParaRPr lang="en-US"/>
            </a:p>
          </p:txBody>
        </p:sp>
        <p:sp>
          <p:nvSpPr>
            <p:cNvPr id="57434" name="Line 45"/>
            <p:cNvSpPr>
              <a:spLocks noChangeShapeType="1"/>
            </p:cNvSpPr>
            <p:nvPr/>
          </p:nvSpPr>
          <p:spPr bwMode="auto">
            <a:xfrm>
              <a:off x="3015" y="1557"/>
              <a:ext cx="2509" cy="0"/>
            </a:xfrm>
            <a:prstGeom prst="line">
              <a:avLst/>
            </a:prstGeom>
            <a:noFill/>
            <a:ln w="25400">
              <a:solidFill>
                <a:srgbClr val="000000"/>
              </a:solidFill>
              <a:round/>
              <a:headEnd/>
              <a:tailEnd/>
            </a:ln>
          </p:spPr>
          <p:txBody>
            <a:bodyPr wrap="none" anchor="ctr"/>
            <a:lstStyle/>
            <a:p>
              <a:endParaRPr lang="en-US"/>
            </a:p>
          </p:txBody>
        </p:sp>
        <p:sp>
          <p:nvSpPr>
            <p:cNvPr id="57435" name="Line 46"/>
            <p:cNvSpPr>
              <a:spLocks noChangeShapeType="1"/>
            </p:cNvSpPr>
            <p:nvPr/>
          </p:nvSpPr>
          <p:spPr bwMode="auto">
            <a:xfrm>
              <a:off x="3018" y="1016"/>
              <a:ext cx="2510" cy="0"/>
            </a:xfrm>
            <a:prstGeom prst="line">
              <a:avLst/>
            </a:prstGeom>
            <a:noFill/>
            <a:ln w="25400">
              <a:solidFill>
                <a:srgbClr val="000000"/>
              </a:solidFill>
              <a:round/>
              <a:headEnd/>
              <a:tailEnd/>
            </a:ln>
          </p:spPr>
          <p:txBody>
            <a:bodyPr wrap="none" anchor="ctr"/>
            <a:lstStyle/>
            <a:p>
              <a:endParaRPr lang="en-US"/>
            </a:p>
          </p:txBody>
        </p:sp>
        <p:sp>
          <p:nvSpPr>
            <p:cNvPr id="57436" name="Line 47"/>
            <p:cNvSpPr>
              <a:spLocks noChangeShapeType="1"/>
            </p:cNvSpPr>
            <p:nvPr/>
          </p:nvSpPr>
          <p:spPr bwMode="auto">
            <a:xfrm>
              <a:off x="3581" y="859"/>
              <a:ext cx="1946" cy="0"/>
            </a:xfrm>
            <a:prstGeom prst="line">
              <a:avLst/>
            </a:prstGeom>
            <a:noFill/>
            <a:ln w="25400">
              <a:solidFill>
                <a:srgbClr val="000000"/>
              </a:solidFill>
              <a:round/>
              <a:headEnd/>
              <a:tailEnd/>
            </a:ln>
          </p:spPr>
          <p:txBody>
            <a:bodyPr wrap="none" anchor="ctr"/>
            <a:lstStyle/>
            <a:p>
              <a:endParaRPr lang="en-US"/>
            </a:p>
          </p:txBody>
        </p:sp>
        <p:sp>
          <p:nvSpPr>
            <p:cNvPr id="57437" name="Freeform 48"/>
            <p:cNvSpPr>
              <a:spLocks/>
            </p:cNvSpPr>
            <p:nvPr/>
          </p:nvSpPr>
          <p:spPr bwMode="auto">
            <a:xfrm>
              <a:off x="3576" y="685"/>
              <a:ext cx="1957" cy="1121"/>
            </a:xfrm>
            <a:custGeom>
              <a:avLst/>
              <a:gdLst>
                <a:gd name="T0" fmla="*/ 0 w 3608"/>
                <a:gd name="T1" fmla="*/ 1121 h 2696"/>
                <a:gd name="T2" fmla="*/ 0 w 3608"/>
                <a:gd name="T3" fmla="*/ 0 h 2696"/>
                <a:gd name="T4" fmla="*/ 1956 w 3608"/>
                <a:gd name="T5" fmla="*/ 0 h 2696"/>
                <a:gd name="T6" fmla="*/ 0 60000 65536"/>
                <a:gd name="T7" fmla="*/ 0 60000 65536"/>
                <a:gd name="T8" fmla="*/ 0 60000 65536"/>
                <a:gd name="T9" fmla="*/ 0 w 3608"/>
                <a:gd name="T10" fmla="*/ 0 h 2696"/>
                <a:gd name="T11" fmla="*/ 3608 w 3608"/>
                <a:gd name="T12" fmla="*/ 2696 h 2696"/>
              </a:gdLst>
              <a:ahLst/>
              <a:cxnLst>
                <a:cxn ang="T6">
                  <a:pos x="T0" y="T1"/>
                </a:cxn>
                <a:cxn ang="T7">
                  <a:pos x="T2" y="T3"/>
                </a:cxn>
                <a:cxn ang="T8">
                  <a:pos x="T4" y="T5"/>
                </a:cxn>
              </a:cxnLst>
              <a:rect l="T9" t="T10" r="T11" b="T12"/>
              <a:pathLst>
                <a:path w="3608" h="2696">
                  <a:moveTo>
                    <a:pt x="0" y="2695"/>
                  </a:moveTo>
                  <a:lnTo>
                    <a:pt x="0" y="0"/>
                  </a:lnTo>
                  <a:lnTo>
                    <a:pt x="3607" y="0"/>
                  </a:lnTo>
                </a:path>
              </a:pathLst>
            </a:custGeom>
            <a:noFill/>
            <a:ln w="25400" cap="rnd">
              <a:solidFill>
                <a:srgbClr val="000000"/>
              </a:solidFill>
              <a:round/>
              <a:headEnd/>
              <a:tailEnd/>
            </a:ln>
          </p:spPr>
          <p:txBody>
            <a:bodyPr/>
            <a:lstStyle/>
            <a:p>
              <a:endParaRPr lang="en-NZ"/>
            </a:p>
          </p:txBody>
        </p:sp>
        <p:sp>
          <p:nvSpPr>
            <p:cNvPr id="57438" name="Rectangle 49"/>
            <p:cNvSpPr>
              <a:spLocks noChangeArrowheads="1"/>
            </p:cNvSpPr>
            <p:nvPr/>
          </p:nvSpPr>
          <p:spPr bwMode="auto">
            <a:xfrm>
              <a:off x="3031" y="478"/>
              <a:ext cx="685" cy="518"/>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Item: Seat cushion</a:t>
              </a:r>
            </a:p>
            <a:p>
              <a:pPr defTabSz="762000" eaLnBrk="0" hangingPunct="0"/>
              <a:r>
                <a:rPr lang="en-US" sz="800" b="1">
                  <a:solidFill>
                    <a:srgbClr val="000000"/>
                  </a:solidFill>
                </a:rPr>
                <a:t>Lot size: L4L</a:t>
              </a:r>
            </a:p>
            <a:p>
              <a:pPr defTabSz="762000" eaLnBrk="0" hangingPunct="0"/>
              <a:endParaRPr lang="en-US" sz="800" b="1">
                <a:solidFill>
                  <a:srgbClr val="000000"/>
                </a:solidFill>
              </a:endParaRPr>
            </a:p>
            <a:p>
              <a:pPr defTabSz="762000" eaLnBrk="0" hangingPunct="0"/>
              <a:endParaRPr lang="en-US" sz="800" b="1">
                <a:solidFill>
                  <a:srgbClr val="000000"/>
                </a:solidFill>
              </a:endParaRPr>
            </a:p>
            <a:p>
              <a:pPr defTabSz="762000" eaLnBrk="0" hangingPunct="0"/>
              <a:r>
                <a:rPr lang="en-US" sz="800" b="1">
                  <a:solidFill>
                    <a:srgbClr val="000000"/>
                  </a:solidFill>
                </a:rPr>
                <a:t>Lead </a:t>
              </a:r>
            </a:p>
            <a:p>
              <a:pPr defTabSz="762000" eaLnBrk="0" hangingPunct="0"/>
              <a:r>
                <a:rPr lang="en-US" sz="800" b="1">
                  <a:solidFill>
                    <a:srgbClr val="000000"/>
                  </a:solidFill>
                </a:rPr>
                <a:t>time: 1 week</a:t>
              </a:r>
            </a:p>
          </p:txBody>
        </p:sp>
        <p:sp>
          <p:nvSpPr>
            <p:cNvPr id="57439" name="Rectangle 50"/>
            <p:cNvSpPr>
              <a:spLocks noChangeArrowheads="1"/>
            </p:cNvSpPr>
            <p:nvPr/>
          </p:nvSpPr>
          <p:spPr bwMode="auto">
            <a:xfrm>
              <a:off x="3018" y="1036"/>
              <a:ext cx="532" cy="210"/>
            </a:xfrm>
            <a:prstGeom prst="rect">
              <a:avLst/>
            </a:prstGeom>
            <a:noFill/>
            <a:ln w="12700">
              <a:noFill/>
              <a:miter lim="800000"/>
              <a:headEnd/>
              <a:tailEnd/>
            </a:ln>
          </p:spPr>
          <p:txBody>
            <a:bodyPr lIns="90487" tIns="44450" rIns="90487" bIns="44450">
              <a:spAutoFit/>
            </a:bodyPr>
            <a:lstStyle/>
            <a:p>
              <a:pPr defTabSz="762000" eaLnBrk="0" hangingPunct="0"/>
              <a:r>
                <a:rPr lang="en-US" sz="800" b="1">
                  <a:solidFill>
                    <a:srgbClr val="000000"/>
                  </a:solidFill>
                </a:rPr>
                <a:t>Gross requirements</a:t>
              </a:r>
            </a:p>
          </p:txBody>
        </p:sp>
        <p:sp>
          <p:nvSpPr>
            <p:cNvPr id="57440" name="Rectangle 51"/>
            <p:cNvSpPr>
              <a:spLocks noChangeArrowheads="1"/>
            </p:cNvSpPr>
            <p:nvPr/>
          </p:nvSpPr>
          <p:spPr bwMode="auto">
            <a:xfrm>
              <a:off x="3626" y="885"/>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1</a:t>
              </a:r>
            </a:p>
          </p:txBody>
        </p:sp>
        <p:sp>
          <p:nvSpPr>
            <p:cNvPr id="57441" name="Rectangle 52"/>
            <p:cNvSpPr>
              <a:spLocks noChangeArrowheads="1"/>
            </p:cNvSpPr>
            <p:nvPr/>
          </p:nvSpPr>
          <p:spPr bwMode="auto">
            <a:xfrm>
              <a:off x="3871" y="885"/>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2</a:t>
              </a:r>
            </a:p>
          </p:txBody>
        </p:sp>
        <p:sp>
          <p:nvSpPr>
            <p:cNvPr id="57442" name="Rectangle 53"/>
            <p:cNvSpPr>
              <a:spLocks noChangeArrowheads="1"/>
            </p:cNvSpPr>
            <p:nvPr/>
          </p:nvSpPr>
          <p:spPr bwMode="auto">
            <a:xfrm>
              <a:off x="4117" y="885"/>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3</a:t>
              </a:r>
            </a:p>
          </p:txBody>
        </p:sp>
        <p:sp>
          <p:nvSpPr>
            <p:cNvPr id="57443" name="Rectangle 54"/>
            <p:cNvSpPr>
              <a:spLocks noChangeArrowheads="1"/>
            </p:cNvSpPr>
            <p:nvPr/>
          </p:nvSpPr>
          <p:spPr bwMode="auto">
            <a:xfrm>
              <a:off x="4361" y="885"/>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4</a:t>
              </a:r>
            </a:p>
          </p:txBody>
        </p:sp>
        <p:sp>
          <p:nvSpPr>
            <p:cNvPr id="57444" name="Rectangle 55"/>
            <p:cNvSpPr>
              <a:spLocks noChangeArrowheads="1"/>
            </p:cNvSpPr>
            <p:nvPr/>
          </p:nvSpPr>
          <p:spPr bwMode="auto">
            <a:xfrm>
              <a:off x="4607" y="885"/>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5</a:t>
              </a:r>
            </a:p>
          </p:txBody>
        </p:sp>
        <p:sp>
          <p:nvSpPr>
            <p:cNvPr id="57445" name="Rectangle 56"/>
            <p:cNvSpPr>
              <a:spLocks noChangeArrowheads="1"/>
            </p:cNvSpPr>
            <p:nvPr/>
          </p:nvSpPr>
          <p:spPr bwMode="auto">
            <a:xfrm>
              <a:off x="4849" y="885"/>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6</a:t>
              </a:r>
            </a:p>
          </p:txBody>
        </p:sp>
        <p:sp>
          <p:nvSpPr>
            <p:cNvPr id="57446" name="Rectangle 57"/>
            <p:cNvSpPr>
              <a:spLocks noChangeArrowheads="1"/>
            </p:cNvSpPr>
            <p:nvPr/>
          </p:nvSpPr>
          <p:spPr bwMode="auto">
            <a:xfrm>
              <a:off x="5093" y="885"/>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7</a:t>
              </a:r>
            </a:p>
          </p:txBody>
        </p:sp>
        <p:sp>
          <p:nvSpPr>
            <p:cNvPr id="57447" name="Rectangle 58"/>
            <p:cNvSpPr>
              <a:spLocks noChangeArrowheads="1"/>
            </p:cNvSpPr>
            <p:nvPr/>
          </p:nvSpPr>
          <p:spPr bwMode="auto">
            <a:xfrm>
              <a:off x="5334" y="885"/>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8</a:t>
              </a:r>
            </a:p>
          </p:txBody>
        </p:sp>
        <p:sp>
          <p:nvSpPr>
            <p:cNvPr id="57448" name="Text Box 59"/>
            <p:cNvSpPr txBox="1">
              <a:spLocks noChangeArrowheads="1"/>
            </p:cNvSpPr>
            <p:nvPr/>
          </p:nvSpPr>
          <p:spPr bwMode="auto">
            <a:xfrm>
              <a:off x="3018" y="1327"/>
              <a:ext cx="516" cy="212"/>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Planned receipts</a:t>
              </a:r>
            </a:p>
          </p:txBody>
        </p:sp>
        <p:sp>
          <p:nvSpPr>
            <p:cNvPr id="57449" name="Text Box 60"/>
            <p:cNvSpPr txBox="1">
              <a:spLocks noChangeArrowheads="1"/>
            </p:cNvSpPr>
            <p:nvPr/>
          </p:nvSpPr>
          <p:spPr bwMode="auto">
            <a:xfrm>
              <a:off x="3018" y="1541"/>
              <a:ext cx="491" cy="289"/>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Planned order releases</a:t>
              </a:r>
            </a:p>
          </p:txBody>
        </p:sp>
        <p:sp>
          <p:nvSpPr>
            <p:cNvPr id="57450" name="Text Box 61"/>
            <p:cNvSpPr txBox="1">
              <a:spLocks noChangeArrowheads="1"/>
            </p:cNvSpPr>
            <p:nvPr/>
          </p:nvSpPr>
          <p:spPr bwMode="auto">
            <a:xfrm>
              <a:off x="4443" y="711"/>
              <a:ext cx="28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Week</a:t>
              </a:r>
            </a:p>
          </p:txBody>
        </p:sp>
        <p:sp>
          <p:nvSpPr>
            <p:cNvPr id="57451" name="Rectangle 62"/>
            <p:cNvSpPr>
              <a:spLocks noChangeArrowheads="1"/>
            </p:cNvSpPr>
            <p:nvPr/>
          </p:nvSpPr>
          <p:spPr bwMode="auto">
            <a:xfrm>
              <a:off x="3014" y="486"/>
              <a:ext cx="2514" cy="1327"/>
            </a:xfrm>
            <a:prstGeom prst="rect">
              <a:avLst/>
            </a:prstGeom>
            <a:noFill/>
            <a:ln w="25400">
              <a:solidFill>
                <a:srgbClr val="000000"/>
              </a:solidFill>
              <a:miter lim="800000"/>
              <a:headEnd/>
              <a:tailEnd/>
            </a:ln>
          </p:spPr>
          <p:txBody>
            <a:bodyPr wrap="none" anchor="ctr"/>
            <a:lstStyle/>
            <a:p>
              <a:endParaRPr lang="en-NZ"/>
            </a:p>
          </p:txBody>
        </p:sp>
        <p:sp>
          <p:nvSpPr>
            <p:cNvPr id="57452" name="Text Box 63"/>
            <p:cNvSpPr txBox="1">
              <a:spLocks noChangeArrowheads="1"/>
            </p:cNvSpPr>
            <p:nvPr/>
          </p:nvSpPr>
          <p:spPr bwMode="auto">
            <a:xfrm>
              <a:off x="4560" y="1363"/>
              <a:ext cx="22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230</a:t>
              </a:r>
            </a:p>
          </p:txBody>
        </p:sp>
        <p:sp>
          <p:nvSpPr>
            <p:cNvPr id="57453" name="Text Box 64"/>
            <p:cNvSpPr txBox="1">
              <a:spLocks noChangeArrowheads="1"/>
            </p:cNvSpPr>
            <p:nvPr/>
          </p:nvSpPr>
          <p:spPr bwMode="auto">
            <a:xfrm>
              <a:off x="4315" y="1618"/>
              <a:ext cx="22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230</a:t>
              </a:r>
            </a:p>
          </p:txBody>
        </p:sp>
        <p:sp>
          <p:nvSpPr>
            <p:cNvPr id="57454" name="Text Box 65"/>
            <p:cNvSpPr txBox="1">
              <a:spLocks noChangeArrowheads="1"/>
            </p:cNvSpPr>
            <p:nvPr/>
          </p:nvSpPr>
          <p:spPr bwMode="auto">
            <a:xfrm>
              <a:off x="3821" y="1363"/>
              <a:ext cx="22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230</a:t>
              </a:r>
            </a:p>
          </p:txBody>
        </p:sp>
        <p:sp>
          <p:nvSpPr>
            <p:cNvPr id="57455" name="Text Box 66"/>
            <p:cNvSpPr txBox="1">
              <a:spLocks noChangeArrowheads="1"/>
            </p:cNvSpPr>
            <p:nvPr/>
          </p:nvSpPr>
          <p:spPr bwMode="auto">
            <a:xfrm>
              <a:off x="3576" y="1618"/>
              <a:ext cx="22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230</a:t>
              </a:r>
            </a:p>
          </p:txBody>
        </p:sp>
        <p:sp>
          <p:nvSpPr>
            <p:cNvPr id="57456" name="Freeform 67"/>
            <p:cNvSpPr>
              <a:spLocks/>
            </p:cNvSpPr>
            <p:nvPr/>
          </p:nvSpPr>
          <p:spPr bwMode="auto">
            <a:xfrm>
              <a:off x="3024" y="1269"/>
              <a:ext cx="2505" cy="144"/>
            </a:xfrm>
            <a:custGeom>
              <a:avLst/>
              <a:gdLst>
                <a:gd name="T0" fmla="*/ 0 w 2505"/>
                <a:gd name="T1" fmla="*/ 45 h 144"/>
                <a:gd name="T2" fmla="*/ 179 w 2505"/>
                <a:gd name="T3" fmla="*/ 9 h 144"/>
                <a:gd name="T4" fmla="*/ 368 w 2505"/>
                <a:gd name="T5" fmla="*/ 54 h 144"/>
                <a:gd name="T6" fmla="*/ 569 w 2505"/>
                <a:gd name="T7" fmla="*/ 0 h 144"/>
                <a:gd name="T8" fmla="*/ 768 w 2505"/>
                <a:gd name="T9" fmla="*/ 77 h 144"/>
                <a:gd name="T10" fmla="*/ 957 w 2505"/>
                <a:gd name="T11" fmla="*/ 16 h 144"/>
                <a:gd name="T12" fmla="*/ 1197 w 2505"/>
                <a:gd name="T13" fmla="*/ 99 h 144"/>
                <a:gd name="T14" fmla="*/ 1427 w 2505"/>
                <a:gd name="T15" fmla="*/ 9 h 144"/>
                <a:gd name="T16" fmla="*/ 1603 w 2505"/>
                <a:gd name="T17" fmla="*/ 89 h 144"/>
                <a:gd name="T18" fmla="*/ 1782 w 2505"/>
                <a:gd name="T19" fmla="*/ 38 h 144"/>
                <a:gd name="T20" fmla="*/ 1949 w 2505"/>
                <a:gd name="T21" fmla="*/ 102 h 144"/>
                <a:gd name="T22" fmla="*/ 2134 w 2505"/>
                <a:gd name="T23" fmla="*/ 48 h 144"/>
                <a:gd name="T24" fmla="*/ 2342 w 2505"/>
                <a:gd name="T25" fmla="*/ 144 h 144"/>
                <a:gd name="T26" fmla="*/ 2505 w 2505"/>
                <a:gd name="T27" fmla="*/ 41 h 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05"/>
                <a:gd name="T43" fmla="*/ 0 h 144"/>
                <a:gd name="T44" fmla="*/ 2505 w 2505"/>
                <a:gd name="T45" fmla="*/ 144 h 1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05" h="144">
                  <a:moveTo>
                    <a:pt x="0" y="45"/>
                  </a:moveTo>
                  <a:lnTo>
                    <a:pt x="179" y="9"/>
                  </a:lnTo>
                  <a:lnTo>
                    <a:pt x="368" y="54"/>
                  </a:lnTo>
                  <a:lnTo>
                    <a:pt x="569" y="0"/>
                  </a:lnTo>
                  <a:lnTo>
                    <a:pt x="768" y="77"/>
                  </a:lnTo>
                  <a:lnTo>
                    <a:pt x="957" y="16"/>
                  </a:lnTo>
                  <a:lnTo>
                    <a:pt x="1197" y="99"/>
                  </a:lnTo>
                  <a:lnTo>
                    <a:pt x="1427" y="9"/>
                  </a:lnTo>
                  <a:lnTo>
                    <a:pt x="1603" y="89"/>
                  </a:lnTo>
                  <a:lnTo>
                    <a:pt x="1782" y="38"/>
                  </a:lnTo>
                  <a:lnTo>
                    <a:pt x="1949" y="102"/>
                  </a:lnTo>
                  <a:lnTo>
                    <a:pt x="2134" y="48"/>
                  </a:lnTo>
                  <a:lnTo>
                    <a:pt x="2342" y="144"/>
                  </a:lnTo>
                  <a:lnTo>
                    <a:pt x="2505" y="41"/>
                  </a:lnTo>
                </a:path>
              </a:pathLst>
            </a:custGeom>
            <a:noFill/>
            <a:ln w="28575">
              <a:solidFill>
                <a:srgbClr val="000000"/>
              </a:solidFill>
              <a:round/>
              <a:headEnd/>
              <a:tailEnd/>
            </a:ln>
          </p:spPr>
          <p:txBody>
            <a:bodyPr wrap="none" anchor="ctr"/>
            <a:lstStyle/>
            <a:p>
              <a:endParaRPr lang="en-NZ"/>
            </a:p>
          </p:txBody>
        </p:sp>
        <p:sp>
          <p:nvSpPr>
            <p:cNvPr id="57457" name="Freeform 68"/>
            <p:cNvSpPr>
              <a:spLocks/>
            </p:cNvSpPr>
            <p:nvPr/>
          </p:nvSpPr>
          <p:spPr bwMode="auto">
            <a:xfrm>
              <a:off x="3021" y="1234"/>
              <a:ext cx="2505" cy="144"/>
            </a:xfrm>
            <a:custGeom>
              <a:avLst/>
              <a:gdLst>
                <a:gd name="T0" fmla="*/ 0 w 2505"/>
                <a:gd name="T1" fmla="*/ 45 h 144"/>
                <a:gd name="T2" fmla="*/ 179 w 2505"/>
                <a:gd name="T3" fmla="*/ 9 h 144"/>
                <a:gd name="T4" fmla="*/ 368 w 2505"/>
                <a:gd name="T5" fmla="*/ 54 h 144"/>
                <a:gd name="T6" fmla="*/ 569 w 2505"/>
                <a:gd name="T7" fmla="*/ 0 h 144"/>
                <a:gd name="T8" fmla="*/ 768 w 2505"/>
                <a:gd name="T9" fmla="*/ 77 h 144"/>
                <a:gd name="T10" fmla="*/ 957 w 2505"/>
                <a:gd name="T11" fmla="*/ 16 h 144"/>
                <a:gd name="T12" fmla="*/ 1197 w 2505"/>
                <a:gd name="T13" fmla="*/ 99 h 144"/>
                <a:gd name="T14" fmla="*/ 1427 w 2505"/>
                <a:gd name="T15" fmla="*/ 9 h 144"/>
                <a:gd name="T16" fmla="*/ 1603 w 2505"/>
                <a:gd name="T17" fmla="*/ 89 h 144"/>
                <a:gd name="T18" fmla="*/ 1782 w 2505"/>
                <a:gd name="T19" fmla="*/ 38 h 144"/>
                <a:gd name="T20" fmla="*/ 1949 w 2505"/>
                <a:gd name="T21" fmla="*/ 102 h 144"/>
                <a:gd name="T22" fmla="*/ 2134 w 2505"/>
                <a:gd name="T23" fmla="*/ 48 h 144"/>
                <a:gd name="T24" fmla="*/ 2342 w 2505"/>
                <a:gd name="T25" fmla="*/ 144 h 144"/>
                <a:gd name="T26" fmla="*/ 2505 w 2505"/>
                <a:gd name="T27" fmla="*/ 41 h 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05"/>
                <a:gd name="T43" fmla="*/ 0 h 144"/>
                <a:gd name="T44" fmla="*/ 2505 w 2505"/>
                <a:gd name="T45" fmla="*/ 144 h 1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05" h="144">
                  <a:moveTo>
                    <a:pt x="0" y="45"/>
                  </a:moveTo>
                  <a:lnTo>
                    <a:pt x="179" y="9"/>
                  </a:lnTo>
                  <a:lnTo>
                    <a:pt x="368" y="54"/>
                  </a:lnTo>
                  <a:lnTo>
                    <a:pt x="569" y="0"/>
                  </a:lnTo>
                  <a:lnTo>
                    <a:pt x="768" y="77"/>
                  </a:lnTo>
                  <a:lnTo>
                    <a:pt x="957" y="16"/>
                  </a:lnTo>
                  <a:lnTo>
                    <a:pt x="1197" y="99"/>
                  </a:lnTo>
                  <a:lnTo>
                    <a:pt x="1427" y="9"/>
                  </a:lnTo>
                  <a:lnTo>
                    <a:pt x="1603" y="89"/>
                  </a:lnTo>
                  <a:lnTo>
                    <a:pt x="1782" y="38"/>
                  </a:lnTo>
                  <a:lnTo>
                    <a:pt x="1949" y="102"/>
                  </a:lnTo>
                  <a:lnTo>
                    <a:pt x="2134" y="48"/>
                  </a:lnTo>
                  <a:lnTo>
                    <a:pt x="2342" y="144"/>
                  </a:lnTo>
                  <a:lnTo>
                    <a:pt x="2505" y="41"/>
                  </a:lnTo>
                </a:path>
              </a:pathLst>
            </a:custGeom>
            <a:noFill/>
            <a:ln w="28575">
              <a:solidFill>
                <a:srgbClr val="000000"/>
              </a:solidFill>
              <a:round/>
              <a:headEnd/>
              <a:tailEnd/>
            </a:ln>
          </p:spPr>
          <p:txBody>
            <a:bodyPr wrap="none" anchor="ctr"/>
            <a:lstStyle/>
            <a:p>
              <a:endParaRPr lang="en-NZ"/>
            </a:p>
          </p:txBody>
        </p:sp>
        <p:sp>
          <p:nvSpPr>
            <p:cNvPr id="486469" name="Rectangle 69"/>
            <p:cNvSpPr>
              <a:spLocks noChangeArrowheads="1"/>
            </p:cNvSpPr>
            <p:nvPr/>
          </p:nvSpPr>
          <p:spPr bwMode="auto">
            <a:xfrm>
              <a:off x="3622" y="1081"/>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486470" name="Rectangle 70"/>
            <p:cNvSpPr>
              <a:spLocks noChangeArrowheads="1"/>
            </p:cNvSpPr>
            <p:nvPr/>
          </p:nvSpPr>
          <p:spPr bwMode="auto">
            <a:xfrm>
              <a:off x="4357" y="1081"/>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486471" name="Rectangle 71"/>
            <p:cNvSpPr>
              <a:spLocks noChangeArrowheads="1"/>
            </p:cNvSpPr>
            <p:nvPr/>
          </p:nvSpPr>
          <p:spPr bwMode="auto">
            <a:xfrm>
              <a:off x="4845" y="1081"/>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486472" name="Rectangle 72"/>
            <p:cNvSpPr>
              <a:spLocks noChangeArrowheads="1"/>
            </p:cNvSpPr>
            <p:nvPr/>
          </p:nvSpPr>
          <p:spPr bwMode="auto">
            <a:xfrm>
              <a:off x="5089" y="1081"/>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7462" name="Text Box 73"/>
            <p:cNvSpPr txBox="1">
              <a:spLocks noChangeArrowheads="1"/>
            </p:cNvSpPr>
            <p:nvPr/>
          </p:nvSpPr>
          <p:spPr bwMode="auto">
            <a:xfrm>
              <a:off x="3831" y="1079"/>
              <a:ext cx="224" cy="135"/>
            </a:xfrm>
            <a:prstGeom prst="rect">
              <a:avLst/>
            </a:prstGeom>
            <a:solidFill>
              <a:srgbClr val="FF7C80"/>
            </a:solidFill>
            <a:ln w="12700">
              <a:noFill/>
              <a:miter lim="800000"/>
              <a:headEnd/>
              <a:tailEnd/>
            </a:ln>
          </p:spPr>
          <p:txBody>
            <a:bodyPr wrap="none">
              <a:spAutoFit/>
            </a:bodyPr>
            <a:lstStyle/>
            <a:p>
              <a:pPr defTabSz="762000" eaLnBrk="0" hangingPunct="0"/>
              <a:r>
                <a:rPr lang="en-US" sz="800" b="1">
                  <a:solidFill>
                    <a:srgbClr val="000000"/>
                  </a:solidFill>
                </a:rPr>
                <a:t>230</a:t>
              </a:r>
            </a:p>
          </p:txBody>
        </p:sp>
        <p:sp>
          <p:nvSpPr>
            <p:cNvPr id="57463" name="Text Box 74"/>
            <p:cNvSpPr txBox="1">
              <a:spLocks noChangeArrowheads="1"/>
            </p:cNvSpPr>
            <p:nvPr/>
          </p:nvSpPr>
          <p:spPr bwMode="auto">
            <a:xfrm>
              <a:off x="4566" y="1079"/>
              <a:ext cx="224" cy="135"/>
            </a:xfrm>
            <a:prstGeom prst="rect">
              <a:avLst/>
            </a:prstGeom>
            <a:solidFill>
              <a:srgbClr val="FF7C80"/>
            </a:solidFill>
            <a:ln w="12700">
              <a:noFill/>
              <a:miter lim="800000"/>
              <a:headEnd/>
              <a:tailEnd/>
            </a:ln>
          </p:spPr>
          <p:txBody>
            <a:bodyPr wrap="none">
              <a:spAutoFit/>
            </a:bodyPr>
            <a:lstStyle/>
            <a:p>
              <a:pPr defTabSz="762000" eaLnBrk="0" hangingPunct="0"/>
              <a:r>
                <a:rPr lang="en-US" sz="800" b="1">
                  <a:solidFill>
                    <a:srgbClr val="000000"/>
                  </a:solidFill>
                </a:rPr>
                <a:t>230</a:t>
              </a:r>
            </a:p>
          </p:txBody>
        </p:sp>
        <p:sp>
          <p:nvSpPr>
            <p:cNvPr id="57464" name="Text Box 75"/>
            <p:cNvSpPr txBox="1">
              <a:spLocks noChangeArrowheads="1"/>
            </p:cNvSpPr>
            <p:nvPr/>
          </p:nvSpPr>
          <p:spPr bwMode="auto">
            <a:xfrm>
              <a:off x="4112" y="1079"/>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7465" name="Text Box 76"/>
            <p:cNvSpPr txBox="1">
              <a:spLocks noChangeArrowheads="1"/>
            </p:cNvSpPr>
            <p:nvPr/>
          </p:nvSpPr>
          <p:spPr bwMode="auto">
            <a:xfrm>
              <a:off x="5329" y="1079"/>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486477" name="Rectangle 77"/>
            <p:cNvSpPr>
              <a:spLocks noChangeArrowheads="1"/>
            </p:cNvSpPr>
            <p:nvPr/>
          </p:nvSpPr>
          <p:spPr bwMode="auto">
            <a:xfrm>
              <a:off x="968" y="1081"/>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486478" name="Rectangle 78"/>
            <p:cNvSpPr>
              <a:spLocks noChangeArrowheads="1"/>
            </p:cNvSpPr>
            <p:nvPr/>
          </p:nvSpPr>
          <p:spPr bwMode="auto">
            <a:xfrm>
              <a:off x="1703" y="1081"/>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486479" name="Rectangle 79"/>
            <p:cNvSpPr>
              <a:spLocks noChangeArrowheads="1"/>
            </p:cNvSpPr>
            <p:nvPr/>
          </p:nvSpPr>
          <p:spPr bwMode="auto">
            <a:xfrm>
              <a:off x="2191" y="1081"/>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486480" name="Rectangle 80"/>
            <p:cNvSpPr>
              <a:spLocks noChangeArrowheads="1"/>
            </p:cNvSpPr>
            <p:nvPr/>
          </p:nvSpPr>
          <p:spPr bwMode="auto">
            <a:xfrm>
              <a:off x="2435" y="1081"/>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7470" name="Text Box 81"/>
            <p:cNvSpPr txBox="1">
              <a:spLocks noChangeArrowheads="1"/>
            </p:cNvSpPr>
            <p:nvPr/>
          </p:nvSpPr>
          <p:spPr bwMode="auto">
            <a:xfrm>
              <a:off x="1177" y="1079"/>
              <a:ext cx="224" cy="135"/>
            </a:xfrm>
            <a:prstGeom prst="rect">
              <a:avLst/>
            </a:prstGeom>
            <a:solidFill>
              <a:srgbClr val="FF7C80"/>
            </a:solidFill>
            <a:ln w="12700">
              <a:noFill/>
              <a:miter lim="800000"/>
              <a:headEnd/>
              <a:tailEnd/>
            </a:ln>
          </p:spPr>
          <p:txBody>
            <a:bodyPr wrap="none">
              <a:spAutoFit/>
            </a:bodyPr>
            <a:lstStyle/>
            <a:p>
              <a:pPr defTabSz="762000" eaLnBrk="0" hangingPunct="0"/>
              <a:r>
                <a:rPr lang="en-US" sz="800" b="1">
                  <a:solidFill>
                    <a:srgbClr val="000000"/>
                  </a:solidFill>
                </a:rPr>
                <a:t>230</a:t>
              </a:r>
            </a:p>
          </p:txBody>
        </p:sp>
        <p:sp>
          <p:nvSpPr>
            <p:cNvPr id="57471" name="Text Box 82"/>
            <p:cNvSpPr txBox="1">
              <a:spLocks noChangeArrowheads="1"/>
            </p:cNvSpPr>
            <p:nvPr/>
          </p:nvSpPr>
          <p:spPr bwMode="auto">
            <a:xfrm>
              <a:off x="1912" y="1079"/>
              <a:ext cx="224" cy="135"/>
            </a:xfrm>
            <a:prstGeom prst="rect">
              <a:avLst/>
            </a:prstGeom>
            <a:solidFill>
              <a:srgbClr val="FF7C80"/>
            </a:solidFill>
            <a:ln w="12700">
              <a:noFill/>
              <a:miter lim="800000"/>
              <a:headEnd/>
              <a:tailEnd/>
            </a:ln>
          </p:spPr>
          <p:txBody>
            <a:bodyPr wrap="none">
              <a:spAutoFit/>
            </a:bodyPr>
            <a:lstStyle/>
            <a:p>
              <a:pPr defTabSz="762000" eaLnBrk="0" hangingPunct="0"/>
              <a:r>
                <a:rPr lang="en-US" sz="800" b="1">
                  <a:solidFill>
                    <a:srgbClr val="000000"/>
                  </a:solidFill>
                </a:rPr>
                <a:t>230</a:t>
              </a:r>
            </a:p>
          </p:txBody>
        </p:sp>
        <p:sp>
          <p:nvSpPr>
            <p:cNvPr id="57472" name="Text Box 83"/>
            <p:cNvSpPr txBox="1">
              <a:spLocks noChangeArrowheads="1"/>
            </p:cNvSpPr>
            <p:nvPr/>
          </p:nvSpPr>
          <p:spPr bwMode="auto">
            <a:xfrm>
              <a:off x="1458" y="1079"/>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7473" name="Text Box 84"/>
            <p:cNvSpPr txBox="1">
              <a:spLocks noChangeArrowheads="1"/>
            </p:cNvSpPr>
            <p:nvPr/>
          </p:nvSpPr>
          <p:spPr bwMode="auto">
            <a:xfrm>
              <a:off x="2675" y="1079"/>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7474" name="Line 85"/>
            <p:cNvSpPr>
              <a:spLocks noChangeShapeType="1"/>
            </p:cNvSpPr>
            <p:nvPr/>
          </p:nvSpPr>
          <p:spPr bwMode="auto">
            <a:xfrm>
              <a:off x="1659" y="862"/>
              <a:ext cx="0" cy="938"/>
            </a:xfrm>
            <a:prstGeom prst="line">
              <a:avLst/>
            </a:prstGeom>
            <a:noFill/>
            <a:ln w="25400">
              <a:solidFill>
                <a:srgbClr val="000000"/>
              </a:solidFill>
              <a:round/>
              <a:headEnd/>
              <a:tailEnd/>
            </a:ln>
          </p:spPr>
          <p:txBody>
            <a:bodyPr wrap="none" anchor="ctr"/>
            <a:lstStyle/>
            <a:p>
              <a:endParaRPr lang="en-US"/>
            </a:p>
          </p:txBody>
        </p:sp>
        <p:sp>
          <p:nvSpPr>
            <p:cNvPr id="57475" name="Line 86"/>
            <p:cNvSpPr>
              <a:spLocks noChangeShapeType="1"/>
            </p:cNvSpPr>
            <p:nvPr/>
          </p:nvSpPr>
          <p:spPr bwMode="auto">
            <a:xfrm>
              <a:off x="1903" y="865"/>
              <a:ext cx="0" cy="936"/>
            </a:xfrm>
            <a:prstGeom prst="line">
              <a:avLst/>
            </a:prstGeom>
            <a:noFill/>
            <a:ln w="25400">
              <a:solidFill>
                <a:srgbClr val="000000"/>
              </a:solidFill>
              <a:round/>
              <a:headEnd/>
              <a:tailEnd/>
            </a:ln>
          </p:spPr>
          <p:txBody>
            <a:bodyPr wrap="none" anchor="ctr"/>
            <a:lstStyle/>
            <a:p>
              <a:endParaRPr lang="en-US"/>
            </a:p>
          </p:txBody>
        </p:sp>
      </p:grpSp>
      <p:grpSp>
        <p:nvGrpSpPr>
          <p:cNvPr id="3" name="Group 135"/>
          <p:cNvGrpSpPr>
            <a:grpSpLocks/>
          </p:cNvGrpSpPr>
          <p:nvPr/>
        </p:nvGrpSpPr>
        <p:grpSpPr bwMode="auto">
          <a:xfrm>
            <a:off x="565150" y="3443288"/>
            <a:ext cx="4005263" cy="2936875"/>
            <a:chOff x="356" y="2169"/>
            <a:chExt cx="2523" cy="1850"/>
          </a:xfrm>
        </p:grpSpPr>
        <p:sp>
          <p:nvSpPr>
            <p:cNvPr id="57351" name="Freeform 94"/>
            <p:cNvSpPr>
              <a:spLocks/>
            </p:cNvSpPr>
            <p:nvPr/>
          </p:nvSpPr>
          <p:spPr bwMode="auto">
            <a:xfrm>
              <a:off x="356" y="2169"/>
              <a:ext cx="2523" cy="1833"/>
            </a:xfrm>
            <a:custGeom>
              <a:avLst/>
              <a:gdLst>
                <a:gd name="T0" fmla="*/ 0 w 4652"/>
                <a:gd name="T1" fmla="*/ 1833 h 3085"/>
                <a:gd name="T2" fmla="*/ 0 w 4652"/>
                <a:gd name="T3" fmla="*/ 0 h 3085"/>
                <a:gd name="T4" fmla="*/ 2522 w 4652"/>
                <a:gd name="T5" fmla="*/ 0 h 3085"/>
                <a:gd name="T6" fmla="*/ 2523 w 4652"/>
                <a:gd name="T7" fmla="*/ 549 h 3085"/>
                <a:gd name="T8" fmla="*/ 566 w 4652"/>
                <a:gd name="T9" fmla="*/ 548 h 3085"/>
                <a:gd name="T10" fmla="*/ 566 w 4652"/>
                <a:gd name="T11" fmla="*/ 1833 h 3085"/>
                <a:gd name="T12" fmla="*/ 0 w 4652"/>
                <a:gd name="T13" fmla="*/ 1833 h 3085"/>
                <a:gd name="T14" fmla="*/ 0 60000 65536"/>
                <a:gd name="T15" fmla="*/ 0 60000 65536"/>
                <a:gd name="T16" fmla="*/ 0 60000 65536"/>
                <a:gd name="T17" fmla="*/ 0 60000 65536"/>
                <a:gd name="T18" fmla="*/ 0 60000 65536"/>
                <a:gd name="T19" fmla="*/ 0 60000 65536"/>
                <a:gd name="T20" fmla="*/ 0 60000 65536"/>
                <a:gd name="T21" fmla="*/ 0 w 4652"/>
                <a:gd name="T22" fmla="*/ 0 h 3085"/>
                <a:gd name="T23" fmla="*/ 4652 w 4652"/>
                <a:gd name="T24" fmla="*/ 3085 h 30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52" h="3085">
                  <a:moveTo>
                    <a:pt x="0" y="3085"/>
                  </a:moveTo>
                  <a:lnTo>
                    <a:pt x="0" y="0"/>
                  </a:lnTo>
                  <a:lnTo>
                    <a:pt x="4651" y="0"/>
                  </a:lnTo>
                  <a:lnTo>
                    <a:pt x="4652" y="924"/>
                  </a:lnTo>
                  <a:lnTo>
                    <a:pt x="1044" y="922"/>
                  </a:lnTo>
                  <a:lnTo>
                    <a:pt x="1044" y="3085"/>
                  </a:lnTo>
                  <a:lnTo>
                    <a:pt x="0" y="3085"/>
                  </a:lnTo>
                </a:path>
              </a:pathLst>
            </a:custGeom>
            <a:solidFill>
              <a:srgbClr val="E1C687"/>
            </a:solidFill>
            <a:ln w="12700" cap="rnd">
              <a:noFill/>
              <a:round/>
              <a:headEnd/>
              <a:tailEnd/>
            </a:ln>
          </p:spPr>
          <p:txBody>
            <a:bodyPr/>
            <a:lstStyle/>
            <a:p>
              <a:endParaRPr lang="en-NZ"/>
            </a:p>
          </p:txBody>
        </p:sp>
        <p:sp>
          <p:nvSpPr>
            <p:cNvPr id="57352" name="Rectangle 95"/>
            <p:cNvSpPr>
              <a:spLocks noChangeArrowheads="1"/>
            </p:cNvSpPr>
            <p:nvPr/>
          </p:nvSpPr>
          <p:spPr bwMode="auto">
            <a:xfrm>
              <a:off x="920" y="2713"/>
              <a:ext cx="1955" cy="1289"/>
            </a:xfrm>
            <a:prstGeom prst="rect">
              <a:avLst/>
            </a:prstGeom>
            <a:solidFill>
              <a:schemeClr val="accent2"/>
            </a:solidFill>
            <a:ln w="12700">
              <a:noFill/>
              <a:miter lim="800000"/>
              <a:headEnd/>
              <a:tailEnd/>
            </a:ln>
          </p:spPr>
          <p:txBody>
            <a:bodyPr wrap="none" anchor="ctr"/>
            <a:lstStyle/>
            <a:p>
              <a:endParaRPr lang="en-NZ"/>
            </a:p>
          </p:txBody>
        </p:sp>
        <p:sp>
          <p:nvSpPr>
            <p:cNvPr id="57353" name="Line 96"/>
            <p:cNvSpPr>
              <a:spLocks noChangeShapeType="1"/>
            </p:cNvSpPr>
            <p:nvPr/>
          </p:nvSpPr>
          <p:spPr bwMode="auto">
            <a:xfrm>
              <a:off x="1411" y="2565"/>
              <a:ext cx="0" cy="1426"/>
            </a:xfrm>
            <a:prstGeom prst="line">
              <a:avLst/>
            </a:prstGeom>
            <a:noFill/>
            <a:ln w="25400">
              <a:solidFill>
                <a:srgbClr val="000000"/>
              </a:solidFill>
              <a:round/>
              <a:headEnd/>
              <a:tailEnd/>
            </a:ln>
          </p:spPr>
          <p:txBody>
            <a:bodyPr wrap="none" anchor="ctr"/>
            <a:lstStyle/>
            <a:p>
              <a:endParaRPr lang="en-US"/>
            </a:p>
          </p:txBody>
        </p:sp>
        <p:sp>
          <p:nvSpPr>
            <p:cNvPr id="57354" name="Line 97"/>
            <p:cNvSpPr>
              <a:spLocks noChangeShapeType="1"/>
            </p:cNvSpPr>
            <p:nvPr/>
          </p:nvSpPr>
          <p:spPr bwMode="auto">
            <a:xfrm>
              <a:off x="2390" y="2560"/>
              <a:ext cx="0" cy="1430"/>
            </a:xfrm>
            <a:prstGeom prst="line">
              <a:avLst/>
            </a:prstGeom>
            <a:noFill/>
            <a:ln w="25400">
              <a:solidFill>
                <a:srgbClr val="000000"/>
              </a:solidFill>
              <a:round/>
              <a:headEnd/>
              <a:tailEnd/>
            </a:ln>
          </p:spPr>
          <p:txBody>
            <a:bodyPr wrap="none" anchor="ctr"/>
            <a:lstStyle/>
            <a:p>
              <a:endParaRPr lang="en-US"/>
            </a:p>
          </p:txBody>
        </p:sp>
        <p:sp>
          <p:nvSpPr>
            <p:cNvPr id="57355" name="Line 98"/>
            <p:cNvSpPr>
              <a:spLocks noChangeShapeType="1"/>
            </p:cNvSpPr>
            <p:nvPr/>
          </p:nvSpPr>
          <p:spPr bwMode="auto">
            <a:xfrm>
              <a:off x="2147" y="2560"/>
              <a:ext cx="0" cy="1430"/>
            </a:xfrm>
            <a:prstGeom prst="line">
              <a:avLst/>
            </a:prstGeom>
            <a:noFill/>
            <a:ln w="25400">
              <a:solidFill>
                <a:srgbClr val="000000"/>
              </a:solidFill>
              <a:round/>
              <a:headEnd/>
              <a:tailEnd/>
            </a:ln>
          </p:spPr>
          <p:txBody>
            <a:bodyPr wrap="none" anchor="ctr"/>
            <a:lstStyle/>
            <a:p>
              <a:endParaRPr lang="en-US"/>
            </a:p>
          </p:txBody>
        </p:sp>
        <p:sp>
          <p:nvSpPr>
            <p:cNvPr id="57356" name="Line 99"/>
            <p:cNvSpPr>
              <a:spLocks noChangeShapeType="1"/>
            </p:cNvSpPr>
            <p:nvPr/>
          </p:nvSpPr>
          <p:spPr bwMode="auto">
            <a:xfrm>
              <a:off x="2634" y="2560"/>
              <a:ext cx="0" cy="1430"/>
            </a:xfrm>
            <a:prstGeom prst="line">
              <a:avLst/>
            </a:prstGeom>
            <a:noFill/>
            <a:ln w="25400">
              <a:solidFill>
                <a:srgbClr val="000000"/>
              </a:solidFill>
              <a:round/>
              <a:headEnd/>
              <a:tailEnd/>
            </a:ln>
          </p:spPr>
          <p:txBody>
            <a:bodyPr wrap="none" anchor="ctr"/>
            <a:lstStyle/>
            <a:p>
              <a:endParaRPr lang="en-US"/>
            </a:p>
          </p:txBody>
        </p:sp>
        <p:sp>
          <p:nvSpPr>
            <p:cNvPr id="57357" name="Line 100"/>
            <p:cNvSpPr>
              <a:spLocks noChangeShapeType="1"/>
            </p:cNvSpPr>
            <p:nvPr/>
          </p:nvSpPr>
          <p:spPr bwMode="auto">
            <a:xfrm>
              <a:off x="1167" y="2566"/>
              <a:ext cx="0" cy="1424"/>
            </a:xfrm>
            <a:prstGeom prst="line">
              <a:avLst/>
            </a:prstGeom>
            <a:noFill/>
            <a:ln w="25400">
              <a:solidFill>
                <a:srgbClr val="000000"/>
              </a:solidFill>
              <a:round/>
              <a:headEnd/>
              <a:tailEnd/>
            </a:ln>
          </p:spPr>
          <p:txBody>
            <a:bodyPr wrap="none" anchor="ctr"/>
            <a:lstStyle/>
            <a:p>
              <a:endParaRPr lang="en-US"/>
            </a:p>
          </p:txBody>
        </p:sp>
        <p:sp>
          <p:nvSpPr>
            <p:cNvPr id="57358" name="Line 101"/>
            <p:cNvSpPr>
              <a:spLocks noChangeShapeType="1"/>
            </p:cNvSpPr>
            <p:nvPr/>
          </p:nvSpPr>
          <p:spPr bwMode="auto">
            <a:xfrm>
              <a:off x="365" y="2976"/>
              <a:ext cx="2508" cy="0"/>
            </a:xfrm>
            <a:prstGeom prst="line">
              <a:avLst/>
            </a:prstGeom>
            <a:noFill/>
            <a:ln w="25400">
              <a:solidFill>
                <a:srgbClr val="000000"/>
              </a:solidFill>
              <a:round/>
              <a:headEnd/>
              <a:tailEnd/>
            </a:ln>
          </p:spPr>
          <p:txBody>
            <a:bodyPr wrap="none" anchor="ctr"/>
            <a:lstStyle/>
            <a:p>
              <a:endParaRPr lang="en-US"/>
            </a:p>
          </p:txBody>
        </p:sp>
        <p:sp>
          <p:nvSpPr>
            <p:cNvPr id="57359" name="Line 102"/>
            <p:cNvSpPr>
              <a:spLocks noChangeShapeType="1"/>
            </p:cNvSpPr>
            <p:nvPr/>
          </p:nvSpPr>
          <p:spPr bwMode="auto">
            <a:xfrm>
              <a:off x="361" y="3232"/>
              <a:ext cx="2512" cy="0"/>
            </a:xfrm>
            <a:prstGeom prst="line">
              <a:avLst/>
            </a:prstGeom>
            <a:noFill/>
            <a:ln w="25400">
              <a:solidFill>
                <a:srgbClr val="000000"/>
              </a:solidFill>
              <a:round/>
              <a:headEnd/>
              <a:tailEnd/>
            </a:ln>
          </p:spPr>
          <p:txBody>
            <a:bodyPr wrap="none" anchor="ctr"/>
            <a:lstStyle/>
            <a:p>
              <a:endParaRPr lang="en-US"/>
            </a:p>
          </p:txBody>
        </p:sp>
        <p:sp>
          <p:nvSpPr>
            <p:cNvPr id="57360" name="Line 103"/>
            <p:cNvSpPr>
              <a:spLocks noChangeShapeType="1"/>
            </p:cNvSpPr>
            <p:nvPr/>
          </p:nvSpPr>
          <p:spPr bwMode="auto">
            <a:xfrm>
              <a:off x="365" y="3489"/>
              <a:ext cx="2506" cy="0"/>
            </a:xfrm>
            <a:prstGeom prst="line">
              <a:avLst/>
            </a:prstGeom>
            <a:noFill/>
            <a:ln w="25400">
              <a:solidFill>
                <a:srgbClr val="000000"/>
              </a:solidFill>
              <a:round/>
              <a:headEnd/>
              <a:tailEnd/>
            </a:ln>
          </p:spPr>
          <p:txBody>
            <a:bodyPr wrap="none" anchor="ctr"/>
            <a:lstStyle/>
            <a:p>
              <a:endParaRPr lang="en-US"/>
            </a:p>
          </p:txBody>
        </p:sp>
        <p:sp>
          <p:nvSpPr>
            <p:cNvPr id="57361" name="Line 104"/>
            <p:cNvSpPr>
              <a:spLocks noChangeShapeType="1"/>
            </p:cNvSpPr>
            <p:nvPr/>
          </p:nvSpPr>
          <p:spPr bwMode="auto">
            <a:xfrm>
              <a:off x="361" y="3746"/>
              <a:ext cx="2509" cy="0"/>
            </a:xfrm>
            <a:prstGeom prst="line">
              <a:avLst/>
            </a:prstGeom>
            <a:noFill/>
            <a:ln w="25400">
              <a:solidFill>
                <a:srgbClr val="000000"/>
              </a:solidFill>
              <a:round/>
              <a:headEnd/>
              <a:tailEnd/>
            </a:ln>
          </p:spPr>
          <p:txBody>
            <a:bodyPr wrap="none" anchor="ctr"/>
            <a:lstStyle/>
            <a:p>
              <a:endParaRPr lang="en-US"/>
            </a:p>
          </p:txBody>
        </p:sp>
        <p:sp>
          <p:nvSpPr>
            <p:cNvPr id="57362" name="Line 105"/>
            <p:cNvSpPr>
              <a:spLocks noChangeShapeType="1"/>
            </p:cNvSpPr>
            <p:nvPr/>
          </p:nvSpPr>
          <p:spPr bwMode="auto">
            <a:xfrm>
              <a:off x="364" y="2719"/>
              <a:ext cx="2510" cy="0"/>
            </a:xfrm>
            <a:prstGeom prst="line">
              <a:avLst/>
            </a:prstGeom>
            <a:noFill/>
            <a:ln w="25400">
              <a:solidFill>
                <a:srgbClr val="000000"/>
              </a:solidFill>
              <a:round/>
              <a:headEnd/>
              <a:tailEnd/>
            </a:ln>
          </p:spPr>
          <p:txBody>
            <a:bodyPr wrap="none" anchor="ctr"/>
            <a:lstStyle/>
            <a:p>
              <a:endParaRPr lang="en-US"/>
            </a:p>
          </p:txBody>
        </p:sp>
        <p:sp>
          <p:nvSpPr>
            <p:cNvPr id="57363" name="Line 106"/>
            <p:cNvSpPr>
              <a:spLocks noChangeShapeType="1"/>
            </p:cNvSpPr>
            <p:nvPr/>
          </p:nvSpPr>
          <p:spPr bwMode="auto">
            <a:xfrm>
              <a:off x="927" y="2562"/>
              <a:ext cx="1946" cy="0"/>
            </a:xfrm>
            <a:prstGeom prst="line">
              <a:avLst/>
            </a:prstGeom>
            <a:noFill/>
            <a:ln w="25400">
              <a:solidFill>
                <a:srgbClr val="000000"/>
              </a:solidFill>
              <a:round/>
              <a:headEnd/>
              <a:tailEnd/>
            </a:ln>
          </p:spPr>
          <p:txBody>
            <a:bodyPr wrap="none" anchor="ctr"/>
            <a:lstStyle/>
            <a:p>
              <a:endParaRPr lang="en-US"/>
            </a:p>
          </p:txBody>
        </p:sp>
        <p:sp>
          <p:nvSpPr>
            <p:cNvPr id="57364" name="Rectangle 107"/>
            <p:cNvSpPr>
              <a:spLocks noChangeArrowheads="1"/>
            </p:cNvSpPr>
            <p:nvPr/>
          </p:nvSpPr>
          <p:spPr bwMode="auto">
            <a:xfrm>
              <a:off x="364" y="2739"/>
              <a:ext cx="532" cy="210"/>
            </a:xfrm>
            <a:prstGeom prst="rect">
              <a:avLst/>
            </a:prstGeom>
            <a:noFill/>
            <a:ln w="12700">
              <a:noFill/>
              <a:miter lim="800000"/>
              <a:headEnd/>
              <a:tailEnd/>
            </a:ln>
          </p:spPr>
          <p:txBody>
            <a:bodyPr lIns="90487" tIns="44450" rIns="90487" bIns="44450">
              <a:spAutoFit/>
            </a:bodyPr>
            <a:lstStyle/>
            <a:p>
              <a:pPr defTabSz="762000" eaLnBrk="0" hangingPunct="0"/>
              <a:r>
                <a:rPr lang="en-US" sz="800" b="1">
                  <a:solidFill>
                    <a:srgbClr val="000000"/>
                  </a:solidFill>
                </a:rPr>
                <a:t>Gross requirements</a:t>
              </a:r>
            </a:p>
          </p:txBody>
        </p:sp>
        <p:sp>
          <p:nvSpPr>
            <p:cNvPr id="57365" name="Rectangle 108"/>
            <p:cNvSpPr>
              <a:spLocks noChangeArrowheads="1"/>
            </p:cNvSpPr>
            <p:nvPr/>
          </p:nvSpPr>
          <p:spPr bwMode="auto">
            <a:xfrm>
              <a:off x="972"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1</a:t>
              </a:r>
            </a:p>
          </p:txBody>
        </p:sp>
        <p:sp>
          <p:nvSpPr>
            <p:cNvPr id="486509" name="Rectangle 109"/>
            <p:cNvSpPr>
              <a:spLocks noChangeArrowheads="1"/>
            </p:cNvSpPr>
            <p:nvPr/>
          </p:nvSpPr>
          <p:spPr bwMode="auto">
            <a:xfrm>
              <a:off x="972" y="3038"/>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7367" name="Rectangle 110"/>
            <p:cNvSpPr>
              <a:spLocks noChangeArrowheads="1"/>
            </p:cNvSpPr>
            <p:nvPr/>
          </p:nvSpPr>
          <p:spPr bwMode="auto">
            <a:xfrm>
              <a:off x="1217"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2</a:t>
              </a:r>
            </a:p>
          </p:txBody>
        </p:sp>
        <p:sp>
          <p:nvSpPr>
            <p:cNvPr id="57368" name="Rectangle 111"/>
            <p:cNvSpPr>
              <a:spLocks noChangeArrowheads="1"/>
            </p:cNvSpPr>
            <p:nvPr/>
          </p:nvSpPr>
          <p:spPr bwMode="auto">
            <a:xfrm>
              <a:off x="1463"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3</a:t>
              </a:r>
            </a:p>
          </p:txBody>
        </p:sp>
        <p:sp>
          <p:nvSpPr>
            <p:cNvPr id="57369" name="Rectangle 112"/>
            <p:cNvSpPr>
              <a:spLocks noChangeArrowheads="1"/>
            </p:cNvSpPr>
            <p:nvPr/>
          </p:nvSpPr>
          <p:spPr bwMode="auto">
            <a:xfrm>
              <a:off x="1707"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4</a:t>
              </a:r>
            </a:p>
          </p:txBody>
        </p:sp>
        <p:sp>
          <p:nvSpPr>
            <p:cNvPr id="57370" name="Rectangle 113"/>
            <p:cNvSpPr>
              <a:spLocks noChangeArrowheads="1"/>
            </p:cNvSpPr>
            <p:nvPr/>
          </p:nvSpPr>
          <p:spPr bwMode="auto">
            <a:xfrm>
              <a:off x="1953"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5</a:t>
              </a:r>
            </a:p>
          </p:txBody>
        </p:sp>
        <p:sp>
          <p:nvSpPr>
            <p:cNvPr id="57371" name="Rectangle 114"/>
            <p:cNvSpPr>
              <a:spLocks noChangeArrowheads="1"/>
            </p:cNvSpPr>
            <p:nvPr/>
          </p:nvSpPr>
          <p:spPr bwMode="auto">
            <a:xfrm>
              <a:off x="2195"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6</a:t>
              </a:r>
            </a:p>
          </p:txBody>
        </p:sp>
        <p:sp>
          <p:nvSpPr>
            <p:cNvPr id="57372" name="Rectangle 115"/>
            <p:cNvSpPr>
              <a:spLocks noChangeArrowheads="1"/>
            </p:cNvSpPr>
            <p:nvPr/>
          </p:nvSpPr>
          <p:spPr bwMode="auto">
            <a:xfrm>
              <a:off x="2439"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7</a:t>
              </a:r>
            </a:p>
          </p:txBody>
        </p:sp>
        <p:sp>
          <p:nvSpPr>
            <p:cNvPr id="57373" name="Rectangle 116"/>
            <p:cNvSpPr>
              <a:spLocks noChangeArrowheads="1"/>
            </p:cNvSpPr>
            <p:nvPr/>
          </p:nvSpPr>
          <p:spPr bwMode="auto">
            <a:xfrm>
              <a:off x="2680"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8</a:t>
              </a:r>
            </a:p>
          </p:txBody>
        </p:sp>
        <p:sp>
          <p:nvSpPr>
            <p:cNvPr id="57374" name="Text Box 117"/>
            <p:cNvSpPr txBox="1">
              <a:spLocks noChangeArrowheads="1"/>
            </p:cNvSpPr>
            <p:nvPr/>
          </p:nvSpPr>
          <p:spPr bwMode="auto">
            <a:xfrm>
              <a:off x="364" y="2993"/>
              <a:ext cx="523" cy="212"/>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Scheduled receipts</a:t>
              </a:r>
            </a:p>
          </p:txBody>
        </p:sp>
        <p:sp>
          <p:nvSpPr>
            <p:cNvPr id="57375" name="Text Box 118"/>
            <p:cNvSpPr txBox="1">
              <a:spLocks noChangeArrowheads="1"/>
            </p:cNvSpPr>
            <p:nvPr/>
          </p:nvSpPr>
          <p:spPr bwMode="auto">
            <a:xfrm>
              <a:off x="364" y="3516"/>
              <a:ext cx="516" cy="212"/>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Planned receipts</a:t>
              </a:r>
            </a:p>
          </p:txBody>
        </p:sp>
        <p:sp>
          <p:nvSpPr>
            <p:cNvPr id="57376" name="Text Box 119"/>
            <p:cNvSpPr txBox="1">
              <a:spLocks noChangeArrowheads="1"/>
            </p:cNvSpPr>
            <p:nvPr/>
          </p:nvSpPr>
          <p:spPr bwMode="auto">
            <a:xfrm>
              <a:off x="364" y="3730"/>
              <a:ext cx="491" cy="289"/>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Planned order releases</a:t>
              </a:r>
            </a:p>
          </p:txBody>
        </p:sp>
        <p:sp>
          <p:nvSpPr>
            <p:cNvPr id="57377" name="Text Box 120"/>
            <p:cNvSpPr txBox="1">
              <a:spLocks noChangeArrowheads="1"/>
            </p:cNvSpPr>
            <p:nvPr/>
          </p:nvSpPr>
          <p:spPr bwMode="auto">
            <a:xfrm>
              <a:off x="699" y="3292"/>
              <a:ext cx="224" cy="135"/>
            </a:xfrm>
            <a:prstGeom prst="rect">
              <a:avLst/>
            </a:prstGeom>
            <a:solidFill>
              <a:schemeClr val="bg1"/>
            </a:solidFill>
            <a:ln w="12700">
              <a:noFill/>
              <a:miter lim="800000"/>
              <a:headEnd/>
              <a:tailEnd/>
            </a:ln>
          </p:spPr>
          <p:txBody>
            <a:bodyPr wrap="none">
              <a:spAutoFit/>
            </a:bodyPr>
            <a:lstStyle/>
            <a:p>
              <a:pPr defTabSz="762000" eaLnBrk="0" hangingPunct="0"/>
              <a:r>
                <a:rPr lang="en-US" sz="800" b="1">
                  <a:solidFill>
                    <a:srgbClr val="000000"/>
                  </a:solidFill>
                </a:rPr>
                <a:t>200</a:t>
              </a:r>
            </a:p>
          </p:txBody>
        </p:sp>
        <p:sp>
          <p:nvSpPr>
            <p:cNvPr id="57378" name="Text Box 121"/>
            <p:cNvSpPr txBox="1">
              <a:spLocks noChangeArrowheads="1"/>
            </p:cNvSpPr>
            <p:nvPr/>
          </p:nvSpPr>
          <p:spPr bwMode="auto">
            <a:xfrm>
              <a:off x="1789" y="2406"/>
              <a:ext cx="28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Week</a:t>
              </a:r>
            </a:p>
          </p:txBody>
        </p:sp>
        <p:sp>
          <p:nvSpPr>
            <p:cNvPr id="57379" name="Rectangle 122"/>
            <p:cNvSpPr>
              <a:spLocks noChangeArrowheads="1"/>
            </p:cNvSpPr>
            <p:nvPr/>
          </p:nvSpPr>
          <p:spPr bwMode="auto">
            <a:xfrm>
              <a:off x="360" y="2170"/>
              <a:ext cx="2514" cy="1832"/>
            </a:xfrm>
            <a:prstGeom prst="rect">
              <a:avLst/>
            </a:prstGeom>
            <a:noFill/>
            <a:ln w="25400">
              <a:solidFill>
                <a:srgbClr val="000000"/>
              </a:solidFill>
              <a:miter lim="800000"/>
              <a:headEnd/>
              <a:tailEnd/>
            </a:ln>
          </p:spPr>
          <p:txBody>
            <a:bodyPr wrap="none" anchor="ctr"/>
            <a:lstStyle/>
            <a:p>
              <a:endParaRPr lang="en-NZ"/>
            </a:p>
          </p:txBody>
        </p:sp>
        <p:sp>
          <p:nvSpPr>
            <p:cNvPr id="486523" name="Rectangle 123"/>
            <p:cNvSpPr>
              <a:spLocks noChangeArrowheads="1"/>
            </p:cNvSpPr>
            <p:nvPr/>
          </p:nvSpPr>
          <p:spPr bwMode="auto">
            <a:xfrm>
              <a:off x="1707" y="3038"/>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486524" name="Rectangle 124"/>
            <p:cNvSpPr>
              <a:spLocks noChangeArrowheads="1"/>
            </p:cNvSpPr>
            <p:nvPr/>
          </p:nvSpPr>
          <p:spPr bwMode="auto">
            <a:xfrm>
              <a:off x="2195" y="3038"/>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486525" name="Rectangle 125"/>
            <p:cNvSpPr>
              <a:spLocks noChangeArrowheads="1"/>
            </p:cNvSpPr>
            <p:nvPr/>
          </p:nvSpPr>
          <p:spPr bwMode="auto">
            <a:xfrm>
              <a:off x="2439" y="3038"/>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7383" name="Text Box 126"/>
            <p:cNvSpPr txBox="1">
              <a:spLocks noChangeArrowheads="1"/>
            </p:cNvSpPr>
            <p:nvPr/>
          </p:nvSpPr>
          <p:spPr bwMode="auto">
            <a:xfrm>
              <a:off x="1213" y="3036"/>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7384" name="Text Box 127"/>
            <p:cNvSpPr txBox="1">
              <a:spLocks noChangeArrowheads="1"/>
            </p:cNvSpPr>
            <p:nvPr/>
          </p:nvSpPr>
          <p:spPr bwMode="auto">
            <a:xfrm>
              <a:off x="1952" y="3036"/>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7385" name="Text Box 128"/>
            <p:cNvSpPr txBox="1">
              <a:spLocks noChangeArrowheads="1"/>
            </p:cNvSpPr>
            <p:nvPr/>
          </p:nvSpPr>
          <p:spPr bwMode="auto">
            <a:xfrm>
              <a:off x="1462" y="3036"/>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7386" name="Text Box 129"/>
            <p:cNvSpPr txBox="1">
              <a:spLocks noChangeArrowheads="1"/>
            </p:cNvSpPr>
            <p:nvPr/>
          </p:nvSpPr>
          <p:spPr bwMode="auto">
            <a:xfrm>
              <a:off x="2679" y="3036"/>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7387" name="Freeform 130"/>
            <p:cNvSpPr>
              <a:spLocks/>
            </p:cNvSpPr>
            <p:nvPr/>
          </p:nvSpPr>
          <p:spPr bwMode="auto">
            <a:xfrm>
              <a:off x="922" y="2394"/>
              <a:ext cx="1957" cy="1601"/>
            </a:xfrm>
            <a:custGeom>
              <a:avLst/>
              <a:gdLst>
                <a:gd name="T0" fmla="*/ 0 w 3608"/>
                <a:gd name="T1" fmla="*/ 1600 h 2696"/>
                <a:gd name="T2" fmla="*/ 0 w 3608"/>
                <a:gd name="T3" fmla="*/ 0 h 2696"/>
                <a:gd name="T4" fmla="*/ 1956 w 3608"/>
                <a:gd name="T5" fmla="*/ 0 h 2696"/>
                <a:gd name="T6" fmla="*/ 0 60000 65536"/>
                <a:gd name="T7" fmla="*/ 0 60000 65536"/>
                <a:gd name="T8" fmla="*/ 0 60000 65536"/>
                <a:gd name="T9" fmla="*/ 0 w 3608"/>
                <a:gd name="T10" fmla="*/ 0 h 2696"/>
                <a:gd name="T11" fmla="*/ 3608 w 3608"/>
                <a:gd name="T12" fmla="*/ 2696 h 2696"/>
              </a:gdLst>
              <a:ahLst/>
              <a:cxnLst>
                <a:cxn ang="T6">
                  <a:pos x="T0" y="T1"/>
                </a:cxn>
                <a:cxn ang="T7">
                  <a:pos x="T2" y="T3"/>
                </a:cxn>
                <a:cxn ang="T8">
                  <a:pos x="T4" y="T5"/>
                </a:cxn>
              </a:cxnLst>
              <a:rect l="T9" t="T10" r="T11" b="T12"/>
              <a:pathLst>
                <a:path w="3608" h="2696">
                  <a:moveTo>
                    <a:pt x="0" y="2695"/>
                  </a:moveTo>
                  <a:lnTo>
                    <a:pt x="0" y="0"/>
                  </a:lnTo>
                  <a:lnTo>
                    <a:pt x="3607" y="0"/>
                  </a:lnTo>
                </a:path>
              </a:pathLst>
            </a:custGeom>
            <a:noFill/>
            <a:ln w="25400" cap="rnd">
              <a:solidFill>
                <a:srgbClr val="000000"/>
              </a:solidFill>
              <a:round/>
              <a:headEnd/>
              <a:tailEnd/>
            </a:ln>
          </p:spPr>
          <p:txBody>
            <a:bodyPr/>
            <a:lstStyle/>
            <a:p>
              <a:endParaRPr lang="en-NZ"/>
            </a:p>
          </p:txBody>
        </p:sp>
        <p:sp>
          <p:nvSpPr>
            <p:cNvPr id="57388" name="Text Box 131"/>
            <p:cNvSpPr txBox="1">
              <a:spLocks noChangeArrowheads="1"/>
            </p:cNvSpPr>
            <p:nvPr/>
          </p:nvSpPr>
          <p:spPr bwMode="auto">
            <a:xfrm>
              <a:off x="364" y="3220"/>
              <a:ext cx="432" cy="289"/>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Projected on-hand inventory</a:t>
              </a:r>
            </a:p>
          </p:txBody>
        </p:sp>
        <p:sp>
          <p:nvSpPr>
            <p:cNvPr id="57389" name="Line 132"/>
            <p:cNvSpPr>
              <a:spLocks noChangeShapeType="1"/>
            </p:cNvSpPr>
            <p:nvPr/>
          </p:nvSpPr>
          <p:spPr bwMode="auto">
            <a:xfrm>
              <a:off x="1658" y="2559"/>
              <a:ext cx="0" cy="1430"/>
            </a:xfrm>
            <a:prstGeom prst="line">
              <a:avLst/>
            </a:prstGeom>
            <a:noFill/>
            <a:ln w="25400">
              <a:solidFill>
                <a:srgbClr val="000000"/>
              </a:solidFill>
              <a:round/>
              <a:headEnd/>
              <a:tailEnd/>
            </a:ln>
          </p:spPr>
          <p:txBody>
            <a:bodyPr wrap="none" anchor="ctr"/>
            <a:lstStyle/>
            <a:p>
              <a:endParaRPr lang="en-US"/>
            </a:p>
          </p:txBody>
        </p:sp>
        <p:sp>
          <p:nvSpPr>
            <p:cNvPr id="57390" name="Line 133"/>
            <p:cNvSpPr>
              <a:spLocks noChangeShapeType="1"/>
            </p:cNvSpPr>
            <p:nvPr/>
          </p:nvSpPr>
          <p:spPr bwMode="auto">
            <a:xfrm>
              <a:off x="1902" y="2562"/>
              <a:ext cx="0" cy="1428"/>
            </a:xfrm>
            <a:prstGeom prst="line">
              <a:avLst/>
            </a:prstGeom>
            <a:noFill/>
            <a:ln w="25400">
              <a:solidFill>
                <a:srgbClr val="000000"/>
              </a:solidFill>
              <a:round/>
              <a:headEnd/>
              <a:tailEnd/>
            </a:ln>
          </p:spPr>
          <p:txBody>
            <a:bodyPr wrap="none" anchor="ctr"/>
            <a:lstStyle/>
            <a:p>
              <a:endParaRPr lang="en-US"/>
            </a:p>
          </p:txBody>
        </p:sp>
        <p:sp>
          <p:nvSpPr>
            <p:cNvPr id="57391" name="Rectangle 134"/>
            <p:cNvSpPr>
              <a:spLocks noChangeArrowheads="1"/>
            </p:cNvSpPr>
            <p:nvPr/>
          </p:nvSpPr>
          <p:spPr bwMode="auto">
            <a:xfrm>
              <a:off x="366" y="2186"/>
              <a:ext cx="849" cy="518"/>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Item: Seat-frame boards</a:t>
              </a:r>
            </a:p>
            <a:p>
              <a:pPr defTabSz="762000" eaLnBrk="0" hangingPunct="0"/>
              <a:r>
                <a:rPr lang="en-US" sz="800" b="1">
                  <a:solidFill>
                    <a:srgbClr val="000000"/>
                  </a:solidFill>
                </a:rPr>
                <a:t>Lot size: 1500 units</a:t>
              </a:r>
            </a:p>
            <a:p>
              <a:pPr defTabSz="762000" eaLnBrk="0" hangingPunct="0"/>
              <a:endParaRPr lang="en-US" sz="800" b="1">
                <a:solidFill>
                  <a:srgbClr val="000000"/>
                </a:solidFill>
              </a:endParaRPr>
            </a:p>
            <a:p>
              <a:pPr defTabSz="762000" eaLnBrk="0" hangingPunct="0"/>
              <a:endParaRPr lang="en-US" sz="800" b="1">
                <a:solidFill>
                  <a:srgbClr val="000000"/>
                </a:solidFill>
              </a:endParaRPr>
            </a:p>
            <a:p>
              <a:pPr defTabSz="762000" eaLnBrk="0" hangingPunct="0"/>
              <a:r>
                <a:rPr lang="en-US" sz="800" b="1">
                  <a:solidFill>
                    <a:srgbClr val="000000"/>
                  </a:solidFill>
                </a:rPr>
                <a:t>Lead </a:t>
              </a:r>
            </a:p>
            <a:p>
              <a:pPr defTabSz="762000" eaLnBrk="0" hangingPunct="0"/>
              <a:r>
                <a:rPr lang="en-US" sz="800" b="1">
                  <a:solidFill>
                    <a:srgbClr val="000000"/>
                  </a:solidFill>
                </a:rPr>
                <a:t>time: 1 week</a:t>
              </a:r>
            </a:p>
          </p:txBody>
        </p:sp>
      </p:grpSp>
    </p:spTree>
    <p:extLst>
      <p:ext uri="{BB962C8B-B14F-4D97-AF65-F5344CB8AC3E}">
        <p14:creationId xmlns:p14="http://schemas.microsoft.com/office/powerpoint/2010/main" val="2259125988"/>
      </p:ext>
    </p:extLst>
  </p:cSld>
  <p:clrMapOvr>
    <a:masterClrMapping/>
  </p:clrMapOvr>
  <p:transition spd="med" advTm="3000">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8"/>
          <p:cNvGrpSpPr>
            <a:grpSpLocks/>
          </p:cNvGrpSpPr>
          <p:nvPr/>
        </p:nvGrpSpPr>
        <p:grpSpPr bwMode="auto">
          <a:xfrm>
            <a:off x="668338" y="3014663"/>
            <a:ext cx="3446462" cy="869950"/>
            <a:chOff x="469" y="1851"/>
            <a:chExt cx="2171" cy="548"/>
          </a:xfrm>
        </p:grpSpPr>
        <p:sp>
          <p:nvSpPr>
            <p:cNvPr id="7196" name="Line 43"/>
            <p:cNvSpPr>
              <a:spLocks noChangeShapeType="1"/>
            </p:cNvSpPr>
            <p:nvPr/>
          </p:nvSpPr>
          <p:spPr bwMode="auto">
            <a:xfrm>
              <a:off x="1296" y="2125"/>
              <a:ext cx="320" cy="0"/>
            </a:xfrm>
            <a:prstGeom prst="line">
              <a:avLst/>
            </a:prstGeom>
            <a:noFill/>
            <a:ln w="38100">
              <a:solidFill>
                <a:schemeClr val="tx1"/>
              </a:solidFill>
              <a:round/>
              <a:headEnd/>
              <a:tailEnd type="triangle" w="med" len="med"/>
            </a:ln>
          </p:spPr>
          <p:txBody>
            <a:bodyPr/>
            <a:lstStyle/>
            <a:p>
              <a:endParaRPr lang="en-US"/>
            </a:p>
          </p:txBody>
        </p:sp>
        <p:sp>
          <p:nvSpPr>
            <p:cNvPr id="7197" name="Line 44"/>
            <p:cNvSpPr>
              <a:spLocks noChangeShapeType="1"/>
            </p:cNvSpPr>
            <p:nvPr/>
          </p:nvSpPr>
          <p:spPr bwMode="auto">
            <a:xfrm>
              <a:off x="2320" y="2125"/>
              <a:ext cx="320" cy="0"/>
            </a:xfrm>
            <a:prstGeom prst="line">
              <a:avLst/>
            </a:prstGeom>
            <a:noFill/>
            <a:ln w="38100">
              <a:solidFill>
                <a:schemeClr val="tx1"/>
              </a:solidFill>
              <a:round/>
              <a:headEnd/>
              <a:tailEnd type="triangle" w="med" len="med"/>
            </a:ln>
          </p:spPr>
          <p:txBody>
            <a:bodyPr/>
            <a:lstStyle/>
            <a:p>
              <a:endParaRPr lang="en-US"/>
            </a:p>
          </p:txBody>
        </p:sp>
        <p:sp>
          <p:nvSpPr>
            <p:cNvPr id="7198" name="Freeform 6"/>
            <p:cNvSpPr>
              <a:spLocks/>
            </p:cNvSpPr>
            <p:nvPr/>
          </p:nvSpPr>
          <p:spPr bwMode="auto">
            <a:xfrm>
              <a:off x="469" y="1851"/>
              <a:ext cx="901" cy="548"/>
            </a:xfrm>
            <a:custGeom>
              <a:avLst/>
              <a:gdLst>
                <a:gd name="T0" fmla="*/ 900 w 901"/>
                <a:gd name="T1" fmla="*/ 547 h 548"/>
                <a:gd name="T2" fmla="*/ 900 w 901"/>
                <a:gd name="T3" fmla="*/ 0 h 548"/>
                <a:gd name="T4" fmla="*/ 0 w 901"/>
                <a:gd name="T5" fmla="*/ 0 h 548"/>
                <a:gd name="T6" fmla="*/ 0 w 901"/>
                <a:gd name="T7" fmla="*/ 547 h 548"/>
                <a:gd name="T8" fmla="*/ 900 w 901"/>
                <a:gd name="T9" fmla="*/ 547 h 548"/>
                <a:gd name="T10" fmla="*/ 0 60000 65536"/>
                <a:gd name="T11" fmla="*/ 0 60000 65536"/>
                <a:gd name="T12" fmla="*/ 0 60000 65536"/>
                <a:gd name="T13" fmla="*/ 0 60000 65536"/>
                <a:gd name="T14" fmla="*/ 0 60000 65536"/>
                <a:gd name="T15" fmla="*/ 0 w 901"/>
                <a:gd name="T16" fmla="*/ 0 h 548"/>
                <a:gd name="T17" fmla="*/ 901 w 901"/>
                <a:gd name="T18" fmla="*/ 548 h 548"/>
              </a:gdLst>
              <a:ahLst/>
              <a:cxnLst>
                <a:cxn ang="T10">
                  <a:pos x="T0" y="T1"/>
                </a:cxn>
                <a:cxn ang="T11">
                  <a:pos x="T2" y="T3"/>
                </a:cxn>
                <a:cxn ang="T12">
                  <a:pos x="T4" y="T5"/>
                </a:cxn>
                <a:cxn ang="T13">
                  <a:pos x="T6" y="T7"/>
                </a:cxn>
                <a:cxn ang="T14">
                  <a:pos x="T8" y="T9"/>
                </a:cxn>
              </a:cxnLst>
              <a:rect l="T15" t="T16" r="T17" b="T18"/>
              <a:pathLst>
                <a:path w="901" h="548">
                  <a:moveTo>
                    <a:pt x="900" y="547"/>
                  </a:moveTo>
                  <a:lnTo>
                    <a:pt x="900" y="0"/>
                  </a:lnTo>
                  <a:lnTo>
                    <a:pt x="0" y="0"/>
                  </a:lnTo>
                  <a:lnTo>
                    <a:pt x="0" y="547"/>
                  </a:lnTo>
                  <a:lnTo>
                    <a:pt x="900" y="547"/>
                  </a:lnTo>
                </a:path>
              </a:pathLst>
            </a:custGeom>
            <a:solidFill>
              <a:schemeClr val="hlink"/>
            </a:solidFill>
            <a:ln w="19050" cap="rnd">
              <a:solidFill>
                <a:srgbClr val="000000"/>
              </a:solidFill>
              <a:round/>
              <a:headEnd/>
              <a:tailEnd/>
            </a:ln>
          </p:spPr>
          <p:txBody>
            <a:bodyPr/>
            <a:lstStyle/>
            <a:p>
              <a:endParaRPr lang="en-NZ"/>
            </a:p>
          </p:txBody>
        </p:sp>
        <p:sp>
          <p:nvSpPr>
            <p:cNvPr id="7199" name="Rectangle 7"/>
            <p:cNvSpPr>
              <a:spLocks noChangeArrowheads="1"/>
            </p:cNvSpPr>
            <p:nvPr/>
          </p:nvSpPr>
          <p:spPr bwMode="auto">
            <a:xfrm>
              <a:off x="482" y="1958"/>
              <a:ext cx="875" cy="334"/>
            </a:xfrm>
            <a:prstGeom prst="rect">
              <a:avLst/>
            </a:prstGeom>
            <a:noFill/>
            <a:ln w="12700">
              <a:noFill/>
              <a:miter lim="800000"/>
              <a:headEnd/>
              <a:tailEnd/>
            </a:ln>
          </p:spPr>
          <p:txBody>
            <a:bodyPr wrap="none" lIns="90487" tIns="44450" rIns="90487" bIns="44450">
              <a:spAutoFit/>
            </a:bodyPr>
            <a:lstStyle/>
            <a:p>
              <a:pPr algn="ctr" defTabSz="762000" eaLnBrk="0" hangingPunct="0">
                <a:lnSpc>
                  <a:spcPct val="90000"/>
                </a:lnSpc>
              </a:pPr>
              <a:r>
                <a:rPr lang="en-US" sz="1600" b="1">
                  <a:solidFill>
                    <a:srgbClr val="000000"/>
                  </a:solidFill>
                </a:rPr>
                <a:t>Inventory</a:t>
              </a:r>
            </a:p>
            <a:p>
              <a:pPr algn="ctr" defTabSz="762000" eaLnBrk="0" hangingPunct="0">
                <a:lnSpc>
                  <a:spcPct val="90000"/>
                </a:lnSpc>
              </a:pPr>
              <a:r>
                <a:rPr lang="en-US" sz="1600" b="1">
                  <a:solidFill>
                    <a:srgbClr val="000000"/>
                  </a:solidFill>
                </a:rPr>
                <a:t>transactions</a:t>
              </a:r>
            </a:p>
          </p:txBody>
        </p:sp>
        <p:sp>
          <p:nvSpPr>
            <p:cNvPr id="7200" name="Freeform 8"/>
            <p:cNvSpPr>
              <a:spLocks/>
            </p:cNvSpPr>
            <p:nvPr/>
          </p:nvSpPr>
          <p:spPr bwMode="auto">
            <a:xfrm>
              <a:off x="1626" y="1851"/>
              <a:ext cx="739" cy="548"/>
            </a:xfrm>
            <a:custGeom>
              <a:avLst/>
              <a:gdLst>
                <a:gd name="T0" fmla="*/ 738 w 739"/>
                <a:gd name="T1" fmla="*/ 547 h 548"/>
                <a:gd name="T2" fmla="*/ 738 w 739"/>
                <a:gd name="T3" fmla="*/ 0 h 548"/>
                <a:gd name="T4" fmla="*/ 0 w 739"/>
                <a:gd name="T5" fmla="*/ 0 h 548"/>
                <a:gd name="T6" fmla="*/ 0 w 739"/>
                <a:gd name="T7" fmla="*/ 547 h 548"/>
                <a:gd name="T8" fmla="*/ 738 w 739"/>
                <a:gd name="T9" fmla="*/ 547 h 548"/>
                <a:gd name="T10" fmla="*/ 0 60000 65536"/>
                <a:gd name="T11" fmla="*/ 0 60000 65536"/>
                <a:gd name="T12" fmla="*/ 0 60000 65536"/>
                <a:gd name="T13" fmla="*/ 0 60000 65536"/>
                <a:gd name="T14" fmla="*/ 0 60000 65536"/>
                <a:gd name="T15" fmla="*/ 0 w 739"/>
                <a:gd name="T16" fmla="*/ 0 h 548"/>
                <a:gd name="T17" fmla="*/ 739 w 739"/>
                <a:gd name="T18" fmla="*/ 548 h 548"/>
              </a:gdLst>
              <a:ahLst/>
              <a:cxnLst>
                <a:cxn ang="T10">
                  <a:pos x="T0" y="T1"/>
                </a:cxn>
                <a:cxn ang="T11">
                  <a:pos x="T2" y="T3"/>
                </a:cxn>
                <a:cxn ang="T12">
                  <a:pos x="T4" y="T5"/>
                </a:cxn>
                <a:cxn ang="T13">
                  <a:pos x="T6" y="T7"/>
                </a:cxn>
                <a:cxn ang="T14">
                  <a:pos x="T8" y="T9"/>
                </a:cxn>
              </a:cxnLst>
              <a:rect l="T15" t="T16" r="T17" b="T18"/>
              <a:pathLst>
                <a:path w="739" h="548">
                  <a:moveTo>
                    <a:pt x="738" y="547"/>
                  </a:moveTo>
                  <a:lnTo>
                    <a:pt x="738" y="0"/>
                  </a:lnTo>
                  <a:lnTo>
                    <a:pt x="0" y="0"/>
                  </a:lnTo>
                  <a:lnTo>
                    <a:pt x="0" y="547"/>
                  </a:lnTo>
                  <a:lnTo>
                    <a:pt x="738" y="547"/>
                  </a:lnTo>
                </a:path>
              </a:pathLst>
            </a:custGeom>
            <a:solidFill>
              <a:schemeClr val="accent2"/>
            </a:solidFill>
            <a:ln w="19050" cap="rnd">
              <a:solidFill>
                <a:srgbClr val="000000"/>
              </a:solidFill>
              <a:round/>
              <a:headEnd/>
              <a:tailEnd/>
            </a:ln>
          </p:spPr>
          <p:txBody>
            <a:bodyPr/>
            <a:lstStyle/>
            <a:p>
              <a:endParaRPr lang="en-NZ"/>
            </a:p>
          </p:txBody>
        </p:sp>
        <p:sp>
          <p:nvSpPr>
            <p:cNvPr id="7201" name="Rectangle 9"/>
            <p:cNvSpPr>
              <a:spLocks noChangeArrowheads="1"/>
            </p:cNvSpPr>
            <p:nvPr/>
          </p:nvSpPr>
          <p:spPr bwMode="auto">
            <a:xfrm>
              <a:off x="1650" y="1958"/>
              <a:ext cx="690" cy="334"/>
            </a:xfrm>
            <a:prstGeom prst="rect">
              <a:avLst/>
            </a:prstGeom>
            <a:noFill/>
            <a:ln w="12700">
              <a:noFill/>
              <a:miter lim="800000"/>
              <a:headEnd/>
              <a:tailEnd/>
            </a:ln>
          </p:spPr>
          <p:txBody>
            <a:bodyPr wrap="none" lIns="90487" tIns="44450" rIns="90487" bIns="44450">
              <a:spAutoFit/>
            </a:bodyPr>
            <a:lstStyle/>
            <a:p>
              <a:pPr algn="ctr" defTabSz="762000" eaLnBrk="0" hangingPunct="0">
                <a:lnSpc>
                  <a:spcPct val="90000"/>
                </a:lnSpc>
              </a:pPr>
              <a:r>
                <a:rPr lang="en-US" sz="1600" b="1">
                  <a:solidFill>
                    <a:srgbClr val="000000"/>
                  </a:solidFill>
                </a:rPr>
                <a:t>Inventory</a:t>
              </a:r>
            </a:p>
            <a:p>
              <a:pPr algn="ctr" defTabSz="762000" eaLnBrk="0" hangingPunct="0">
                <a:lnSpc>
                  <a:spcPct val="90000"/>
                </a:lnSpc>
              </a:pPr>
              <a:r>
                <a:rPr lang="en-US" sz="1600" b="1">
                  <a:solidFill>
                    <a:srgbClr val="000000"/>
                  </a:solidFill>
                </a:rPr>
                <a:t>records</a:t>
              </a:r>
            </a:p>
          </p:txBody>
        </p:sp>
      </p:grpSp>
      <p:grpSp>
        <p:nvGrpSpPr>
          <p:cNvPr id="3" name="Group 49"/>
          <p:cNvGrpSpPr>
            <a:grpSpLocks/>
          </p:cNvGrpSpPr>
          <p:nvPr/>
        </p:nvGrpSpPr>
        <p:grpSpPr bwMode="auto">
          <a:xfrm>
            <a:off x="5295900" y="3016250"/>
            <a:ext cx="3532188" cy="869950"/>
            <a:chOff x="3384" y="1852"/>
            <a:chExt cx="2225" cy="548"/>
          </a:xfrm>
        </p:grpSpPr>
        <p:sp>
          <p:nvSpPr>
            <p:cNvPr id="7190" name="Line 45"/>
            <p:cNvSpPr>
              <a:spLocks noChangeShapeType="1"/>
            </p:cNvSpPr>
            <p:nvPr/>
          </p:nvSpPr>
          <p:spPr bwMode="auto">
            <a:xfrm flipH="1">
              <a:off x="3384" y="2125"/>
              <a:ext cx="320" cy="0"/>
            </a:xfrm>
            <a:prstGeom prst="line">
              <a:avLst/>
            </a:prstGeom>
            <a:noFill/>
            <a:ln w="38100">
              <a:solidFill>
                <a:schemeClr val="tx1"/>
              </a:solidFill>
              <a:round/>
              <a:headEnd/>
              <a:tailEnd type="triangle" w="med" len="med"/>
            </a:ln>
          </p:spPr>
          <p:txBody>
            <a:bodyPr/>
            <a:lstStyle/>
            <a:p>
              <a:endParaRPr lang="en-US"/>
            </a:p>
          </p:txBody>
        </p:sp>
        <p:sp>
          <p:nvSpPr>
            <p:cNvPr id="7191" name="Line 46"/>
            <p:cNvSpPr>
              <a:spLocks noChangeShapeType="1"/>
            </p:cNvSpPr>
            <p:nvPr/>
          </p:nvSpPr>
          <p:spPr bwMode="auto">
            <a:xfrm flipH="1">
              <a:off x="4440" y="2125"/>
              <a:ext cx="320" cy="0"/>
            </a:xfrm>
            <a:prstGeom prst="line">
              <a:avLst/>
            </a:prstGeom>
            <a:noFill/>
            <a:ln w="38100">
              <a:solidFill>
                <a:schemeClr val="tx1"/>
              </a:solidFill>
              <a:round/>
              <a:headEnd/>
              <a:tailEnd type="triangle" w="med" len="med"/>
            </a:ln>
          </p:spPr>
          <p:txBody>
            <a:bodyPr/>
            <a:lstStyle/>
            <a:p>
              <a:endParaRPr lang="en-US"/>
            </a:p>
          </p:txBody>
        </p:sp>
        <p:sp>
          <p:nvSpPr>
            <p:cNvPr id="7192" name="Freeform 23"/>
            <p:cNvSpPr>
              <a:spLocks/>
            </p:cNvSpPr>
            <p:nvPr/>
          </p:nvSpPr>
          <p:spPr bwMode="auto">
            <a:xfrm>
              <a:off x="3706" y="1852"/>
              <a:ext cx="739" cy="548"/>
            </a:xfrm>
            <a:custGeom>
              <a:avLst/>
              <a:gdLst>
                <a:gd name="T0" fmla="*/ 738 w 739"/>
                <a:gd name="T1" fmla="*/ 547 h 548"/>
                <a:gd name="T2" fmla="*/ 738 w 739"/>
                <a:gd name="T3" fmla="*/ 0 h 548"/>
                <a:gd name="T4" fmla="*/ 0 w 739"/>
                <a:gd name="T5" fmla="*/ 0 h 548"/>
                <a:gd name="T6" fmla="*/ 0 w 739"/>
                <a:gd name="T7" fmla="*/ 547 h 548"/>
                <a:gd name="T8" fmla="*/ 738 w 739"/>
                <a:gd name="T9" fmla="*/ 547 h 548"/>
                <a:gd name="T10" fmla="*/ 0 60000 65536"/>
                <a:gd name="T11" fmla="*/ 0 60000 65536"/>
                <a:gd name="T12" fmla="*/ 0 60000 65536"/>
                <a:gd name="T13" fmla="*/ 0 60000 65536"/>
                <a:gd name="T14" fmla="*/ 0 60000 65536"/>
                <a:gd name="T15" fmla="*/ 0 w 739"/>
                <a:gd name="T16" fmla="*/ 0 h 548"/>
                <a:gd name="T17" fmla="*/ 739 w 739"/>
                <a:gd name="T18" fmla="*/ 548 h 548"/>
              </a:gdLst>
              <a:ahLst/>
              <a:cxnLst>
                <a:cxn ang="T10">
                  <a:pos x="T0" y="T1"/>
                </a:cxn>
                <a:cxn ang="T11">
                  <a:pos x="T2" y="T3"/>
                </a:cxn>
                <a:cxn ang="T12">
                  <a:pos x="T4" y="T5"/>
                </a:cxn>
                <a:cxn ang="T13">
                  <a:pos x="T6" y="T7"/>
                </a:cxn>
                <a:cxn ang="T14">
                  <a:pos x="T8" y="T9"/>
                </a:cxn>
              </a:cxnLst>
              <a:rect l="T15" t="T16" r="T17" b="T18"/>
              <a:pathLst>
                <a:path w="739" h="548">
                  <a:moveTo>
                    <a:pt x="738" y="547"/>
                  </a:moveTo>
                  <a:lnTo>
                    <a:pt x="738" y="0"/>
                  </a:lnTo>
                  <a:lnTo>
                    <a:pt x="0" y="0"/>
                  </a:lnTo>
                  <a:lnTo>
                    <a:pt x="0" y="547"/>
                  </a:lnTo>
                  <a:lnTo>
                    <a:pt x="738" y="547"/>
                  </a:lnTo>
                </a:path>
              </a:pathLst>
            </a:custGeom>
            <a:solidFill>
              <a:schemeClr val="accent2"/>
            </a:solidFill>
            <a:ln w="19050" cap="rnd">
              <a:solidFill>
                <a:srgbClr val="000000"/>
              </a:solidFill>
              <a:round/>
              <a:headEnd/>
              <a:tailEnd/>
            </a:ln>
          </p:spPr>
          <p:txBody>
            <a:bodyPr/>
            <a:lstStyle/>
            <a:p>
              <a:endParaRPr lang="en-NZ"/>
            </a:p>
          </p:txBody>
        </p:sp>
        <p:sp>
          <p:nvSpPr>
            <p:cNvPr id="7193" name="Rectangle 24"/>
            <p:cNvSpPr>
              <a:spLocks noChangeArrowheads="1"/>
            </p:cNvSpPr>
            <p:nvPr/>
          </p:nvSpPr>
          <p:spPr bwMode="auto">
            <a:xfrm>
              <a:off x="3738" y="1958"/>
              <a:ext cx="677" cy="334"/>
            </a:xfrm>
            <a:prstGeom prst="rect">
              <a:avLst/>
            </a:prstGeom>
            <a:noFill/>
            <a:ln w="12700">
              <a:noFill/>
              <a:miter lim="800000"/>
              <a:headEnd/>
              <a:tailEnd/>
            </a:ln>
          </p:spPr>
          <p:txBody>
            <a:bodyPr wrap="none" lIns="90487" tIns="44450" rIns="90487" bIns="44450">
              <a:spAutoFit/>
            </a:bodyPr>
            <a:lstStyle/>
            <a:p>
              <a:pPr algn="ctr" defTabSz="762000" eaLnBrk="0" hangingPunct="0">
                <a:lnSpc>
                  <a:spcPct val="90000"/>
                </a:lnSpc>
              </a:pPr>
              <a:r>
                <a:rPr lang="en-US" sz="1600" b="1">
                  <a:solidFill>
                    <a:srgbClr val="000000"/>
                  </a:solidFill>
                </a:rPr>
                <a:t>Bills of</a:t>
              </a:r>
            </a:p>
            <a:p>
              <a:pPr algn="ctr" defTabSz="762000" eaLnBrk="0" hangingPunct="0">
                <a:lnSpc>
                  <a:spcPct val="90000"/>
                </a:lnSpc>
              </a:pPr>
              <a:r>
                <a:rPr lang="en-US" sz="1600" b="1">
                  <a:solidFill>
                    <a:srgbClr val="000000"/>
                  </a:solidFill>
                </a:rPr>
                <a:t>materials</a:t>
              </a:r>
            </a:p>
          </p:txBody>
        </p:sp>
        <p:sp>
          <p:nvSpPr>
            <p:cNvPr id="7194" name="Freeform 25"/>
            <p:cNvSpPr>
              <a:spLocks/>
            </p:cNvSpPr>
            <p:nvPr/>
          </p:nvSpPr>
          <p:spPr bwMode="auto">
            <a:xfrm>
              <a:off x="4690" y="1852"/>
              <a:ext cx="919" cy="548"/>
            </a:xfrm>
            <a:custGeom>
              <a:avLst/>
              <a:gdLst>
                <a:gd name="T0" fmla="*/ 918 w 919"/>
                <a:gd name="T1" fmla="*/ 547 h 548"/>
                <a:gd name="T2" fmla="*/ 918 w 919"/>
                <a:gd name="T3" fmla="*/ 0 h 548"/>
                <a:gd name="T4" fmla="*/ 0 w 919"/>
                <a:gd name="T5" fmla="*/ 0 h 548"/>
                <a:gd name="T6" fmla="*/ 0 w 919"/>
                <a:gd name="T7" fmla="*/ 547 h 548"/>
                <a:gd name="T8" fmla="*/ 918 w 919"/>
                <a:gd name="T9" fmla="*/ 547 h 548"/>
                <a:gd name="T10" fmla="*/ 0 60000 65536"/>
                <a:gd name="T11" fmla="*/ 0 60000 65536"/>
                <a:gd name="T12" fmla="*/ 0 60000 65536"/>
                <a:gd name="T13" fmla="*/ 0 60000 65536"/>
                <a:gd name="T14" fmla="*/ 0 60000 65536"/>
                <a:gd name="T15" fmla="*/ 0 w 919"/>
                <a:gd name="T16" fmla="*/ 0 h 548"/>
                <a:gd name="T17" fmla="*/ 919 w 919"/>
                <a:gd name="T18" fmla="*/ 548 h 548"/>
              </a:gdLst>
              <a:ahLst/>
              <a:cxnLst>
                <a:cxn ang="T10">
                  <a:pos x="T0" y="T1"/>
                </a:cxn>
                <a:cxn ang="T11">
                  <a:pos x="T2" y="T3"/>
                </a:cxn>
                <a:cxn ang="T12">
                  <a:pos x="T4" y="T5"/>
                </a:cxn>
                <a:cxn ang="T13">
                  <a:pos x="T6" y="T7"/>
                </a:cxn>
                <a:cxn ang="T14">
                  <a:pos x="T8" y="T9"/>
                </a:cxn>
              </a:cxnLst>
              <a:rect l="T15" t="T16" r="T17" b="T18"/>
              <a:pathLst>
                <a:path w="919" h="548">
                  <a:moveTo>
                    <a:pt x="918" y="547"/>
                  </a:moveTo>
                  <a:lnTo>
                    <a:pt x="918" y="0"/>
                  </a:lnTo>
                  <a:lnTo>
                    <a:pt x="0" y="0"/>
                  </a:lnTo>
                  <a:lnTo>
                    <a:pt x="0" y="547"/>
                  </a:lnTo>
                  <a:lnTo>
                    <a:pt x="918" y="547"/>
                  </a:lnTo>
                </a:path>
              </a:pathLst>
            </a:custGeom>
            <a:solidFill>
              <a:schemeClr val="hlink"/>
            </a:solidFill>
            <a:ln w="19050" cap="rnd">
              <a:solidFill>
                <a:srgbClr val="000000"/>
              </a:solidFill>
              <a:round/>
              <a:headEnd/>
              <a:tailEnd/>
            </a:ln>
          </p:spPr>
          <p:txBody>
            <a:bodyPr/>
            <a:lstStyle/>
            <a:p>
              <a:endParaRPr lang="en-NZ"/>
            </a:p>
          </p:txBody>
        </p:sp>
        <p:sp>
          <p:nvSpPr>
            <p:cNvPr id="7195" name="Rectangle 26"/>
            <p:cNvSpPr>
              <a:spLocks noChangeArrowheads="1"/>
            </p:cNvSpPr>
            <p:nvPr/>
          </p:nvSpPr>
          <p:spPr bwMode="auto">
            <a:xfrm>
              <a:off x="4716" y="1889"/>
              <a:ext cx="867" cy="473"/>
            </a:xfrm>
            <a:prstGeom prst="rect">
              <a:avLst/>
            </a:prstGeom>
            <a:noFill/>
            <a:ln w="12700">
              <a:noFill/>
              <a:miter lim="800000"/>
              <a:headEnd/>
              <a:tailEnd/>
            </a:ln>
          </p:spPr>
          <p:txBody>
            <a:bodyPr wrap="none" lIns="90487" tIns="44450" rIns="90487" bIns="44450">
              <a:spAutoFit/>
            </a:bodyPr>
            <a:lstStyle/>
            <a:p>
              <a:pPr algn="ctr" defTabSz="762000" eaLnBrk="0" hangingPunct="0">
                <a:lnSpc>
                  <a:spcPct val="90000"/>
                </a:lnSpc>
              </a:pPr>
              <a:r>
                <a:rPr lang="en-US" sz="1600" b="1">
                  <a:solidFill>
                    <a:srgbClr val="000000"/>
                  </a:solidFill>
                </a:rPr>
                <a:t>Engineering</a:t>
              </a:r>
            </a:p>
            <a:p>
              <a:pPr algn="ctr" defTabSz="762000" eaLnBrk="0" hangingPunct="0">
                <a:lnSpc>
                  <a:spcPct val="90000"/>
                </a:lnSpc>
              </a:pPr>
              <a:r>
                <a:rPr lang="en-US" sz="1600" b="1">
                  <a:solidFill>
                    <a:srgbClr val="000000"/>
                  </a:solidFill>
                </a:rPr>
                <a:t>and process</a:t>
              </a:r>
            </a:p>
            <a:p>
              <a:pPr algn="ctr" defTabSz="762000" eaLnBrk="0" hangingPunct="0">
                <a:lnSpc>
                  <a:spcPct val="90000"/>
                </a:lnSpc>
              </a:pPr>
              <a:r>
                <a:rPr lang="en-US" sz="1600" b="1">
                  <a:solidFill>
                    <a:srgbClr val="000000"/>
                  </a:solidFill>
                </a:rPr>
                <a:t>designs</a:t>
              </a:r>
            </a:p>
          </p:txBody>
        </p:sp>
      </p:grpSp>
      <p:grpSp>
        <p:nvGrpSpPr>
          <p:cNvPr id="4" name="Group 50"/>
          <p:cNvGrpSpPr>
            <a:grpSpLocks/>
          </p:cNvGrpSpPr>
          <p:nvPr/>
        </p:nvGrpSpPr>
        <p:grpSpPr bwMode="auto">
          <a:xfrm>
            <a:off x="3424238" y="1543050"/>
            <a:ext cx="4502150" cy="1454150"/>
            <a:chOff x="2205" y="924"/>
            <a:chExt cx="2836" cy="916"/>
          </a:xfrm>
        </p:grpSpPr>
        <p:sp>
          <p:nvSpPr>
            <p:cNvPr id="7184" name="Line 41"/>
            <p:cNvSpPr>
              <a:spLocks noChangeShapeType="1"/>
            </p:cNvSpPr>
            <p:nvPr/>
          </p:nvSpPr>
          <p:spPr bwMode="auto">
            <a:xfrm>
              <a:off x="3021" y="1424"/>
              <a:ext cx="0" cy="416"/>
            </a:xfrm>
            <a:prstGeom prst="line">
              <a:avLst/>
            </a:prstGeom>
            <a:noFill/>
            <a:ln w="38100">
              <a:solidFill>
                <a:schemeClr val="tx1"/>
              </a:solidFill>
              <a:round/>
              <a:headEnd/>
              <a:tailEnd type="triangle" w="med" len="med"/>
            </a:ln>
          </p:spPr>
          <p:txBody>
            <a:bodyPr/>
            <a:lstStyle/>
            <a:p>
              <a:endParaRPr lang="en-US"/>
            </a:p>
          </p:txBody>
        </p:sp>
        <p:sp>
          <p:nvSpPr>
            <p:cNvPr id="7185" name="Freeform 47"/>
            <p:cNvSpPr>
              <a:spLocks/>
            </p:cNvSpPr>
            <p:nvPr/>
          </p:nvSpPr>
          <p:spPr bwMode="auto">
            <a:xfrm>
              <a:off x="3280" y="1384"/>
              <a:ext cx="1256" cy="456"/>
            </a:xfrm>
            <a:custGeom>
              <a:avLst/>
              <a:gdLst>
                <a:gd name="T0" fmla="*/ 1256 w 1256"/>
                <a:gd name="T1" fmla="*/ 0 h 456"/>
                <a:gd name="T2" fmla="*/ 1256 w 1256"/>
                <a:gd name="T3" fmla="*/ 232 h 456"/>
                <a:gd name="T4" fmla="*/ 0 w 1256"/>
                <a:gd name="T5" fmla="*/ 232 h 456"/>
                <a:gd name="T6" fmla="*/ 0 w 1256"/>
                <a:gd name="T7" fmla="*/ 456 h 456"/>
                <a:gd name="T8" fmla="*/ 0 60000 65536"/>
                <a:gd name="T9" fmla="*/ 0 60000 65536"/>
                <a:gd name="T10" fmla="*/ 0 60000 65536"/>
                <a:gd name="T11" fmla="*/ 0 60000 65536"/>
                <a:gd name="T12" fmla="*/ 0 w 1256"/>
                <a:gd name="T13" fmla="*/ 0 h 456"/>
                <a:gd name="T14" fmla="*/ 1256 w 1256"/>
                <a:gd name="T15" fmla="*/ 456 h 456"/>
              </a:gdLst>
              <a:ahLst/>
              <a:cxnLst>
                <a:cxn ang="T8">
                  <a:pos x="T0" y="T1"/>
                </a:cxn>
                <a:cxn ang="T9">
                  <a:pos x="T2" y="T3"/>
                </a:cxn>
                <a:cxn ang="T10">
                  <a:pos x="T4" y="T5"/>
                </a:cxn>
                <a:cxn ang="T11">
                  <a:pos x="T6" y="T7"/>
                </a:cxn>
              </a:cxnLst>
              <a:rect l="T12" t="T13" r="T14" b="T15"/>
              <a:pathLst>
                <a:path w="1256" h="456">
                  <a:moveTo>
                    <a:pt x="1256" y="0"/>
                  </a:moveTo>
                  <a:lnTo>
                    <a:pt x="1256" y="232"/>
                  </a:lnTo>
                  <a:lnTo>
                    <a:pt x="0" y="232"/>
                  </a:lnTo>
                  <a:lnTo>
                    <a:pt x="0" y="456"/>
                  </a:lnTo>
                </a:path>
              </a:pathLst>
            </a:custGeom>
            <a:noFill/>
            <a:ln w="38100">
              <a:solidFill>
                <a:schemeClr val="tx1"/>
              </a:solidFill>
              <a:round/>
              <a:headEnd/>
              <a:tailEnd type="triangle" w="med" len="med"/>
            </a:ln>
          </p:spPr>
          <p:txBody>
            <a:bodyPr/>
            <a:lstStyle/>
            <a:p>
              <a:endParaRPr lang="en-NZ"/>
            </a:p>
          </p:txBody>
        </p:sp>
        <p:sp>
          <p:nvSpPr>
            <p:cNvPr id="7186" name="Freeform 11"/>
            <p:cNvSpPr>
              <a:spLocks/>
            </p:cNvSpPr>
            <p:nvPr/>
          </p:nvSpPr>
          <p:spPr bwMode="auto">
            <a:xfrm>
              <a:off x="4069" y="926"/>
              <a:ext cx="972" cy="545"/>
            </a:xfrm>
            <a:custGeom>
              <a:avLst/>
              <a:gdLst>
                <a:gd name="T0" fmla="*/ 971 w 805"/>
                <a:gd name="T1" fmla="*/ 544 h 545"/>
                <a:gd name="T2" fmla="*/ 971 w 805"/>
                <a:gd name="T3" fmla="*/ 0 h 545"/>
                <a:gd name="T4" fmla="*/ 0 w 805"/>
                <a:gd name="T5" fmla="*/ 0 h 545"/>
                <a:gd name="T6" fmla="*/ 0 w 805"/>
                <a:gd name="T7" fmla="*/ 544 h 545"/>
                <a:gd name="T8" fmla="*/ 971 w 805"/>
                <a:gd name="T9" fmla="*/ 544 h 545"/>
                <a:gd name="T10" fmla="*/ 0 60000 65536"/>
                <a:gd name="T11" fmla="*/ 0 60000 65536"/>
                <a:gd name="T12" fmla="*/ 0 60000 65536"/>
                <a:gd name="T13" fmla="*/ 0 60000 65536"/>
                <a:gd name="T14" fmla="*/ 0 60000 65536"/>
                <a:gd name="T15" fmla="*/ 0 w 805"/>
                <a:gd name="T16" fmla="*/ 0 h 545"/>
                <a:gd name="T17" fmla="*/ 805 w 805"/>
                <a:gd name="T18" fmla="*/ 545 h 545"/>
              </a:gdLst>
              <a:ahLst/>
              <a:cxnLst>
                <a:cxn ang="T10">
                  <a:pos x="T0" y="T1"/>
                </a:cxn>
                <a:cxn ang="T11">
                  <a:pos x="T2" y="T3"/>
                </a:cxn>
                <a:cxn ang="T12">
                  <a:pos x="T4" y="T5"/>
                </a:cxn>
                <a:cxn ang="T13">
                  <a:pos x="T6" y="T7"/>
                </a:cxn>
                <a:cxn ang="T14">
                  <a:pos x="T8" y="T9"/>
                </a:cxn>
              </a:cxnLst>
              <a:rect l="T15" t="T16" r="T17" b="T18"/>
              <a:pathLst>
                <a:path w="805" h="545">
                  <a:moveTo>
                    <a:pt x="804" y="544"/>
                  </a:moveTo>
                  <a:lnTo>
                    <a:pt x="804" y="0"/>
                  </a:lnTo>
                  <a:lnTo>
                    <a:pt x="0" y="0"/>
                  </a:lnTo>
                  <a:lnTo>
                    <a:pt x="0" y="544"/>
                  </a:lnTo>
                  <a:lnTo>
                    <a:pt x="804" y="544"/>
                  </a:lnTo>
                </a:path>
              </a:pathLst>
            </a:custGeom>
            <a:solidFill>
              <a:schemeClr val="accent2"/>
            </a:solidFill>
            <a:ln w="19050" cap="rnd">
              <a:solidFill>
                <a:srgbClr val="000000"/>
              </a:solidFill>
              <a:round/>
              <a:headEnd/>
              <a:tailEnd/>
            </a:ln>
          </p:spPr>
          <p:txBody>
            <a:bodyPr/>
            <a:lstStyle/>
            <a:p>
              <a:endParaRPr lang="en-NZ"/>
            </a:p>
          </p:txBody>
        </p:sp>
        <p:sp>
          <p:nvSpPr>
            <p:cNvPr id="7187" name="Rectangle 14"/>
            <p:cNvSpPr>
              <a:spLocks noChangeArrowheads="1"/>
            </p:cNvSpPr>
            <p:nvPr/>
          </p:nvSpPr>
          <p:spPr bwMode="auto">
            <a:xfrm>
              <a:off x="4165" y="962"/>
              <a:ext cx="780" cy="473"/>
            </a:xfrm>
            <a:prstGeom prst="rect">
              <a:avLst/>
            </a:prstGeom>
            <a:noFill/>
            <a:ln w="12700">
              <a:noFill/>
              <a:miter lim="800000"/>
              <a:headEnd/>
              <a:tailEnd/>
            </a:ln>
          </p:spPr>
          <p:txBody>
            <a:bodyPr lIns="90487" tIns="44450" rIns="90487" bIns="44450">
              <a:spAutoFit/>
            </a:bodyPr>
            <a:lstStyle/>
            <a:p>
              <a:pPr algn="ctr" defTabSz="762000" eaLnBrk="0" hangingPunct="0">
                <a:lnSpc>
                  <a:spcPct val="90000"/>
                </a:lnSpc>
              </a:pPr>
              <a:r>
                <a:rPr lang="en-US" sz="1600" b="1">
                  <a:solidFill>
                    <a:srgbClr val="000000"/>
                  </a:solidFill>
                </a:rPr>
                <a:t>Other</a:t>
              </a:r>
            </a:p>
            <a:p>
              <a:pPr algn="ctr" defTabSz="762000" eaLnBrk="0" hangingPunct="0">
                <a:lnSpc>
                  <a:spcPct val="90000"/>
                </a:lnSpc>
              </a:pPr>
              <a:r>
                <a:rPr lang="en-US" sz="1600" b="1">
                  <a:solidFill>
                    <a:srgbClr val="000000"/>
                  </a:solidFill>
                </a:rPr>
                <a:t>sources</a:t>
              </a:r>
            </a:p>
            <a:p>
              <a:pPr algn="ctr" defTabSz="762000" eaLnBrk="0" hangingPunct="0">
                <a:lnSpc>
                  <a:spcPct val="90000"/>
                </a:lnSpc>
              </a:pPr>
              <a:r>
                <a:rPr lang="en-US" sz="1600" b="1">
                  <a:solidFill>
                    <a:srgbClr val="000000"/>
                  </a:solidFill>
                </a:rPr>
                <a:t>of demand</a:t>
              </a:r>
            </a:p>
          </p:txBody>
        </p:sp>
        <p:sp>
          <p:nvSpPr>
            <p:cNvPr id="7188" name="Freeform 17"/>
            <p:cNvSpPr>
              <a:spLocks/>
            </p:cNvSpPr>
            <p:nvPr/>
          </p:nvSpPr>
          <p:spPr bwMode="auto">
            <a:xfrm>
              <a:off x="2205" y="924"/>
              <a:ext cx="1632" cy="549"/>
            </a:xfrm>
            <a:custGeom>
              <a:avLst/>
              <a:gdLst>
                <a:gd name="T0" fmla="*/ 1630 w 823"/>
                <a:gd name="T1" fmla="*/ 548 h 754"/>
                <a:gd name="T2" fmla="*/ 1630 w 823"/>
                <a:gd name="T3" fmla="*/ 0 h 754"/>
                <a:gd name="T4" fmla="*/ 0 w 823"/>
                <a:gd name="T5" fmla="*/ 0 h 754"/>
                <a:gd name="T6" fmla="*/ 0 w 823"/>
                <a:gd name="T7" fmla="*/ 548 h 754"/>
                <a:gd name="T8" fmla="*/ 1630 w 823"/>
                <a:gd name="T9" fmla="*/ 548 h 754"/>
                <a:gd name="T10" fmla="*/ 0 60000 65536"/>
                <a:gd name="T11" fmla="*/ 0 60000 65536"/>
                <a:gd name="T12" fmla="*/ 0 60000 65536"/>
                <a:gd name="T13" fmla="*/ 0 60000 65536"/>
                <a:gd name="T14" fmla="*/ 0 60000 65536"/>
                <a:gd name="T15" fmla="*/ 0 w 823"/>
                <a:gd name="T16" fmla="*/ 0 h 754"/>
                <a:gd name="T17" fmla="*/ 823 w 823"/>
                <a:gd name="T18" fmla="*/ 754 h 754"/>
              </a:gdLst>
              <a:ahLst/>
              <a:cxnLst>
                <a:cxn ang="T10">
                  <a:pos x="T0" y="T1"/>
                </a:cxn>
                <a:cxn ang="T11">
                  <a:pos x="T2" y="T3"/>
                </a:cxn>
                <a:cxn ang="T12">
                  <a:pos x="T4" y="T5"/>
                </a:cxn>
                <a:cxn ang="T13">
                  <a:pos x="T6" y="T7"/>
                </a:cxn>
                <a:cxn ang="T14">
                  <a:pos x="T8" y="T9"/>
                </a:cxn>
              </a:cxnLst>
              <a:rect l="T15" t="T16" r="T17" b="T18"/>
              <a:pathLst>
                <a:path w="823" h="754">
                  <a:moveTo>
                    <a:pt x="822" y="753"/>
                  </a:moveTo>
                  <a:lnTo>
                    <a:pt x="822" y="0"/>
                  </a:lnTo>
                  <a:lnTo>
                    <a:pt x="0" y="0"/>
                  </a:lnTo>
                  <a:lnTo>
                    <a:pt x="0" y="753"/>
                  </a:lnTo>
                  <a:lnTo>
                    <a:pt x="822" y="753"/>
                  </a:lnTo>
                </a:path>
              </a:pathLst>
            </a:custGeom>
            <a:solidFill>
              <a:schemeClr val="accent2"/>
            </a:solidFill>
            <a:ln w="19050" cap="rnd">
              <a:solidFill>
                <a:srgbClr val="000000"/>
              </a:solidFill>
              <a:round/>
              <a:headEnd/>
              <a:tailEnd/>
            </a:ln>
          </p:spPr>
          <p:txBody>
            <a:bodyPr/>
            <a:lstStyle/>
            <a:p>
              <a:endParaRPr lang="en-NZ"/>
            </a:p>
          </p:txBody>
        </p:sp>
        <p:sp>
          <p:nvSpPr>
            <p:cNvPr id="7189" name="Rectangle 18"/>
            <p:cNvSpPr>
              <a:spLocks noChangeArrowheads="1"/>
            </p:cNvSpPr>
            <p:nvPr/>
          </p:nvSpPr>
          <p:spPr bwMode="auto">
            <a:xfrm>
              <a:off x="2402" y="962"/>
              <a:ext cx="1238" cy="473"/>
            </a:xfrm>
            <a:prstGeom prst="rect">
              <a:avLst/>
            </a:prstGeom>
            <a:noFill/>
            <a:ln w="12700">
              <a:noFill/>
              <a:miter lim="800000"/>
              <a:headEnd/>
              <a:tailEnd/>
            </a:ln>
          </p:spPr>
          <p:txBody>
            <a:bodyPr wrap="none" lIns="90487" tIns="44450" rIns="90487" bIns="44450">
              <a:spAutoFit/>
            </a:bodyPr>
            <a:lstStyle/>
            <a:p>
              <a:pPr algn="ctr" defTabSz="762000" eaLnBrk="0" hangingPunct="0">
                <a:lnSpc>
                  <a:spcPct val="90000"/>
                </a:lnSpc>
              </a:pPr>
              <a:r>
                <a:rPr lang="en-US" sz="1600" b="1">
                  <a:solidFill>
                    <a:srgbClr val="000000"/>
                  </a:solidFill>
                </a:rPr>
                <a:t>Authorized</a:t>
              </a:r>
            </a:p>
            <a:p>
              <a:pPr algn="ctr" defTabSz="762000" eaLnBrk="0" hangingPunct="0">
                <a:lnSpc>
                  <a:spcPct val="90000"/>
                </a:lnSpc>
              </a:pPr>
              <a:r>
                <a:rPr lang="en-US" sz="1600" b="1">
                  <a:solidFill>
                    <a:srgbClr val="000000"/>
                  </a:solidFill>
                </a:rPr>
                <a:t>master production</a:t>
              </a:r>
            </a:p>
            <a:p>
              <a:pPr algn="ctr" defTabSz="762000" eaLnBrk="0" hangingPunct="0">
                <a:lnSpc>
                  <a:spcPct val="90000"/>
                </a:lnSpc>
              </a:pPr>
              <a:r>
                <a:rPr lang="en-US" sz="1600" b="1">
                  <a:solidFill>
                    <a:srgbClr val="000000"/>
                  </a:solidFill>
                </a:rPr>
                <a:t>schedule</a:t>
              </a:r>
            </a:p>
          </p:txBody>
        </p:sp>
      </p:grpSp>
      <p:grpSp>
        <p:nvGrpSpPr>
          <p:cNvPr id="5" name="Group 54"/>
          <p:cNvGrpSpPr>
            <a:grpSpLocks/>
          </p:cNvGrpSpPr>
          <p:nvPr/>
        </p:nvGrpSpPr>
        <p:grpSpPr bwMode="auto">
          <a:xfrm>
            <a:off x="3790950" y="3670300"/>
            <a:ext cx="1857375" cy="1525588"/>
            <a:chOff x="2388" y="2312"/>
            <a:chExt cx="1170" cy="961"/>
          </a:xfrm>
        </p:grpSpPr>
        <p:sp>
          <p:nvSpPr>
            <p:cNvPr id="7180" name="Line 42"/>
            <p:cNvSpPr>
              <a:spLocks noChangeShapeType="1"/>
            </p:cNvSpPr>
            <p:nvPr/>
          </p:nvSpPr>
          <p:spPr bwMode="auto">
            <a:xfrm>
              <a:off x="2973" y="2312"/>
              <a:ext cx="0" cy="416"/>
            </a:xfrm>
            <a:prstGeom prst="line">
              <a:avLst/>
            </a:prstGeom>
            <a:noFill/>
            <a:ln w="38100">
              <a:solidFill>
                <a:schemeClr val="tx1"/>
              </a:solidFill>
              <a:round/>
              <a:headEnd/>
              <a:tailEnd type="triangle" w="med" len="med"/>
            </a:ln>
          </p:spPr>
          <p:txBody>
            <a:bodyPr/>
            <a:lstStyle/>
            <a:p>
              <a:endParaRPr lang="en-US"/>
            </a:p>
          </p:txBody>
        </p:sp>
        <p:grpSp>
          <p:nvGrpSpPr>
            <p:cNvPr id="7181" name="Group 51"/>
            <p:cNvGrpSpPr>
              <a:grpSpLocks/>
            </p:cNvGrpSpPr>
            <p:nvPr/>
          </p:nvGrpSpPr>
          <p:grpSpPr bwMode="auto">
            <a:xfrm>
              <a:off x="2388" y="2728"/>
              <a:ext cx="1170" cy="545"/>
              <a:chOff x="2436" y="2680"/>
              <a:chExt cx="1170" cy="545"/>
            </a:xfrm>
          </p:grpSpPr>
          <p:sp>
            <p:nvSpPr>
              <p:cNvPr id="7182" name="Freeform 31"/>
              <p:cNvSpPr>
                <a:spLocks/>
              </p:cNvSpPr>
              <p:nvPr/>
            </p:nvSpPr>
            <p:spPr bwMode="auto">
              <a:xfrm>
                <a:off x="2436" y="2680"/>
                <a:ext cx="1170" cy="545"/>
              </a:xfrm>
              <a:custGeom>
                <a:avLst/>
                <a:gdLst>
                  <a:gd name="T0" fmla="*/ 1169 w 1170"/>
                  <a:gd name="T1" fmla="*/ 544 h 545"/>
                  <a:gd name="T2" fmla="*/ 1169 w 1170"/>
                  <a:gd name="T3" fmla="*/ 0 h 545"/>
                  <a:gd name="T4" fmla="*/ 0 w 1170"/>
                  <a:gd name="T5" fmla="*/ 0 h 545"/>
                  <a:gd name="T6" fmla="*/ 0 w 1170"/>
                  <a:gd name="T7" fmla="*/ 544 h 545"/>
                  <a:gd name="T8" fmla="*/ 1169 w 1170"/>
                  <a:gd name="T9" fmla="*/ 544 h 545"/>
                  <a:gd name="T10" fmla="*/ 0 60000 65536"/>
                  <a:gd name="T11" fmla="*/ 0 60000 65536"/>
                  <a:gd name="T12" fmla="*/ 0 60000 65536"/>
                  <a:gd name="T13" fmla="*/ 0 60000 65536"/>
                  <a:gd name="T14" fmla="*/ 0 60000 65536"/>
                  <a:gd name="T15" fmla="*/ 0 w 1170"/>
                  <a:gd name="T16" fmla="*/ 0 h 545"/>
                  <a:gd name="T17" fmla="*/ 1170 w 1170"/>
                  <a:gd name="T18" fmla="*/ 545 h 545"/>
                </a:gdLst>
                <a:ahLst/>
                <a:cxnLst>
                  <a:cxn ang="T10">
                    <a:pos x="T0" y="T1"/>
                  </a:cxn>
                  <a:cxn ang="T11">
                    <a:pos x="T2" y="T3"/>
                  </a:cxn>
                  <a:cxn ang="T12">
                    <a:pos x="T4" y="T5"/>
                  </a:cxn>
                  <a:cxn ang="T13">
                    <a:pos x="T6" y="T7"/>
                  </a:cxn>
                  <a:cxn ang="T14">
                    <a:pos x="T8" y="T9"/>
                  </a:cxn>
                </a:cxnLst>
                <a:rect l="T15" t="T16" r="T17" b="T18"/>
                <a:pathLst>
                  <a:path w="1170" h="545">
                    <a:moveTo>
                      <a:pt x="1169" y="544"/>
                    </a:moveTo>
                    <a:lnTo>
                      <a:pt x="1169" y="0"/>
                    </a:lnTo>
                    <a:lnTo>
                      <a:pt x="0" y="0"/>
                    </a:lnTo>
                    <a:lnTo>
                      <a:pt x="0" y="544"/>
                    </a:lnTo>
                    <a:lnTo>
                      <a:pt x="1169" y="544"/>
                    </a:lnTo>
                  </a:path>
                </a:pathLst>
              </a:custGeom>
              <a:solidFill>
                <a:schemeClr val="folHlink"/>
              </a:solidFill>
              <a:ln w="19050" cap="rnd">
                <a:solidFill>
                  <a:srgbClr val="000000"/>
                </a:solidFill>
                <a:round/>
                <a:headEnd/>
                <a:tailEnd/>
              </a:ln>
            </p:spPr>
            <p:txBody>
              <a:bodyPr/>
              <a:lstStyle/>
              <a:p>
                <a:endParaRPr lang="en-NZ"/>
              </a:p>
            </p:txBody>
          </p:sp>
          <p:sp>
            <p:nvSpPr>
              <p:cNvPr id="7183" name="Rectangle 32"/>
              <p:cNvSpPr>
                <a:spLocks noChangeArrowheads="1"/>
              </p:cNvSpPr>
              <p:nvPr/>
            </p:nvSpPr>
            <p:spPr bwMode="auto">
              <a:xfrm>
                <a:off x="2559" y="2716"/>
                <a:ext cx="925" cy="473"/>
              </a:xfrm>
              <a:prstGeom prst="rect">
                <a:avLst/>
              </a:prstGeom>
              <a:noFill/>
              <a:ln w="12700">
                <a:noFill/>
                <a:miter lim="800000"/>
                <a:headEnd/>
                <a:tailEnd/>
              </a:ln>
            </p:spPr>
            <p:txBody>
              <a:bodyPr wrap="none" lIns="90487" tIns="44450" rIns="90487" bIns="44450">
                <a:spAutoFit/>
              </a:bodyPr>
              <a:lstStyle/>
              <a:p>
                <a:pPr algn="ctr" defTabSz="762000" eaLnBrk="0" hangingPunct="0">
                  <a:lnSpc>
                    <a:spcPct val="90000"/>
                  </a:lnSpc>
                </a:pPr>
                <a:r>
                  <a:rPr lang="en-US" sz="1600" b="1">
                    <a:solidFill>
                      <a:srgbClr val="000000"/>
                    </a:solidFill>
                  </a:rPr>
                  <a:t>Material</a:t>
                </a:r>
              </a:p>
              <a:p>
                <a:pPr algn="ctr" defTabSz="762000" eaLnBrk="0" hangingPunct="0">
                  <a:lnSpc>
                    <a:spcPct val="90000"/>
                  </a:lnSpc>
                </a:pPr>
                <a:r>
                  <a:rPr lang="en-US" sz="1600" b="1">
                    <a:solidFill>
                      <a:srgbClr val="000000"/>
                    </a:solidFill>
                  </a:rPr>
                  <a:t>requirements</a:t>
                </a:r>
              </a:p>
              <a:p>
                <a:pPr algn="ctr" defTabSz="762000" eaLnBrk="0" hangingPunct="0">
                  <a:lnSpc>
                    <a:spcPct val="90000"/>
                  </a:lnSpc>
                </a:pPr>
                <a:r>
                  <a:rPr lang="en-US" sz="1600" b="1">
                    <a:solidFill>
                      <a:srgbClr val="000000"/>
                    </a:solidFill>
                  </a:rPr>
                  <a:t>plan</a:t>
                </a:r>
              </a:p>
            </p:txBody>
          </p:sp>
        </p:grpSp>
      </p:grpSp>
      <p:grpSp>
        <p:nvGrpSpPr>
          <p:cNvPr id="7" name="Group 53"/>
          <p:cNvGrpSpPr>
            <a:grpSpLocks/>
          </p:cNvGrpSpPr>
          <p:nvPr/>
        </p:nvGrpSpPr>
        <p:grpSpPr bwMode="auto">
          <a:xfrm>
            <a:off x="4133850" y="3016250"/>
            <a:ext cx="1171575" cy="869950"/>
            <a:chOff x="2604" y="1900"/>
            <a:chExt cx="738" cy="548"/>
          </a:xfrm>
        </p:grpSpPr>
        <p:sp>
          <p:nvSpPr>
            <p:cNvPr id="7178" name="Freeform 27"/>
            <p:cNvSpPr>
              <a:spLocks/>
            </p:cNvSpPr>
            <p:nvPr/>
          </p:nvSpPr>
          <p:spPr bwMode="auto">
            <a:xfrm>
              <a:off x="2604" y="1900"/>
              <a:ext cx="738" cy="548"/>
            </a:xfrm>
            <a:custGeom>
              <a:avLst/>
              <a:gdLst>
                <a:gd name="T0" fmla="*/ 737 w 738"/>
                <a:gd name="T1" fmla="*/ 547 h 548"/>
                <a:gd name="T2" fmla="*/ 737 w 738"/>
                <a:gd name="T3" fmla="*/ 0 h 548"/>
                <a:gd name="T4" fmla="*/ 0 w 738"/>
                <a:gd name="T5" fmla="*/ 0 h 548"/>
                <a:gd name="T6" fmla="*/ 0 w 738"/>
                <a:gd name="T7" fmla="*/ 547 h 548"/>
                <a:gd name="T8" fmla="*/ 737 w 738"/>
                <a:gd name="T9" fmla="*/ 547 h 548"/>
                <a:gd name="T10" fmla="*/ 0 60000 65536"/>
                <a:gd name="T11" fmla="*/ 0 60000 65536"/>
                <a:gd name="T12" fmla="*/ 0 60000 65536"/>
                <a:gd name="T13" fmla="*/ 0 60000 65536"/>
                <a:gd name="T14" fmla="*/ 0 60000 65536"/>
                <a:gd name="T15" fmla="*/ 0 w 738"/>
                <a:gd name="T16" fmla="*/ 0 h 548"/>
                <a:gd name="T17" fmla="*/ 738 w 738"/>
                <a:gd name="T18" fmla="*/ 548 h 548"/>
              </a:gdLst>
              <a:ahLst/>
              <a:cxnLst>
                <a:cxn ang="T10">
                  <a:pos x="T0" y="T1"/>
                </a:cxn>
                <a:cxn ang="T11">
                  <a:pos x="T2" y="T3"/>
                </a:cxn>
                <a:cxn ang="T12">
                  <a:pos x="T4" y="T5"/>
                </a:cxn>
                <a:cxn ang="T13">
                  <a:pos x="T6" y="T7"/>
                </a:cxn>
                <a:cxn ang="T14">
                  <a:pos x="T8" y="T9"/>
                </a:cxn>
              </a:cxnLst>
              <a:rect l="T15" t="T16" r="T17" b="T18"/>
              <a:pathLst>
                <a:path w="738" h="548">
                  <a:moveTo>
                    <a:pt x="737" y="547"/>
                  </a:moveTo>
                  <a:lnTo>
                    <a:pt x="737" y="0"/>
                  </a:lnTo>
                  <a:lnTo>
                    <a:pt x="0" y="0"/>
                  </a:lnTo>
                  <a:lnTo>
                    <a:pt x="0" y="547"/>
                  </a:lnTo>
                  <a:lnTo>
                    <a:pt x="737" y="547"/>
                  </a:lnTo>
                </a:path>
              </a:pathLst>
            </a:custGeom>
            <a:solidFill>
              <a:schemeClr val="accent2"/>
            </a:solidFill>
            <a:ln w="19050" cap="rnd">
              <a:solidFill>
                <a:srgbClr val="000000"/>
              </a:solidFill>
              <a:round/>
              <a:headEnd/>
              <a:tailEnd/>
            </a:ln>
          </p:spPr>
          <p:txBody>
            <a:bodyPr/>
            <a:lstStyle/>
            <a:p>
              <a:endParaRPr lang="en-NZ"/>
            </a:p>
          </p:txBody>
        </p:sp>
        <p:sp>
          <p:nvSpPr>
            <p:cNvPr id="7179" name="Rectangle 33"/>
            <p:cNvSpPr>
              <a:spLocks noChangeArrowheads="1"/>
            </p:cNvSpPr>
            <p:nvPr/>
          </p:nvSpPr>
          <p:spPr bwMode="auto">
            <a:xfrm>
              <a:off x="2618" y="2006"/>
              <a:ext cx="711" cy="334"/>
            </a:xfrm>
            <a:prstGeom prst="rect">
              <a:avLst/>
            </a:prstGeom>
            <a:noFill/>
            <a:ln w="12700">
              <a:noFill/>
              <a:miter lim="800000"/>
              <a:headEnd/>
              <a:tailEnd/>
            </a:ln>
          </p:spPr>
          <p:txBody>
            <a:bodyPr wrap="none" lIns="90487" tIns="44450" rIns="90487" bIns="44450">
              <a:spAutoFit/>
            </a:bodyPr>
            <a:lstStyle/>
            <a:p>
              <a:pPr algn="ctr" defTabSz="762000" eaLnBrk="0" hangingPunct="0">
                <a:lnSpc>
                  <a:spcPct val="90000"/>
                </a:lnSpc>
              </a:pPr>
              <a:r>
                <a:rPr lang="en-US" sz="1600" b="1">
                  <a:solidFill>
                    <a:srgbClr val="B20019"/>
                  </a:solidFill>
                </a:rPr>
                <a:t>MRP</a:t>
              </a:r>
            </a:p>
            <a:p>
              <a:pPr algn="ctr" defTabSz="762000" eaLnBrk="0" hangingPunct="0">
                <a:lnSpc>
                  <a:spcPct val="90000"/>
                </a:lnSpc>
              </a:pPr>
              <a:r>
                <a:rPr lang="en-US" sz="1600" b="1">
                  <a:solidFill>
                    <a:srgbClr val="B20019"/>
                  </a:solidFill>
                </a:rPr>
                <a:t>explosion</a:t>
              </a:r>
            </a:p>
          </p:txBody>
        </p:sp>
      </p:grpSp>
      <p:sp>
        <p:nvSpPr>
          <p:cNvPr id="306212" name="Rectangle 36"/>
          <p:cNvSpPr>
            <a:spLocks noGrp="1" noChangeArrowheads="1"/>
          </p:cNvSpPr>
          <p:nvPr>
            <p:ph type="title"/>
          </p:nvPr>
        </p:nvSpPr>
        <p:spPr/>
        <p:txBody>
          <a:bodyPr/>
          <a:lstStyle/>
          <a:p>
            <a:pPr eaLnBrk="1" hangingPunct="1">
              <a:defRPr/>
            </a:pPr>
            <a:r>
              <a:rPr lang="en-US" sz="4000" dirty="0"/>
              <a:t>MRP Inputs</a:t>
            </a:r>
          </a:p>
        </p:txBody>
      </p:sp>
    </p:spTree>
    <p:extLst>
      <p:ext uri="{BB962C8B-B14F-4D97-AF65-F5344CB8AC3E}">
        <p14:creationId xmlns:p14="http://schemas.microsoft.com/office/powerpoint/2010/main" val="975128968"/>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2/3*#ppt_w"/>
                                          </p:val>
                                        </p:tav>
                                        <p:tav tm="100000">
                                          <p:val>
                                            <p:strVal val="#ppt_w"/>
                                          </p:val>
                                        </p:tav>
                                      </p:tavLst>
                                    </p:anim>
                                    <p:anim calcmode="lin" valueType="num">
                                      <p:cBhvr>
                                        <p:cTn id="8" dur="1000" fill="hold"/>
                                        <p:tgtEl>
                                          <p:spTgt spid="7"/>
                                        </p:tgtEl>
                                        <p:attrNameLst>
                                          <p:attrName>ppt_h</p:attrName>
                                        </p:attrNameLst>
                                      </p:cBhvr>
                                      <p:tavLst>
                                        <p:tav tm="0">
                                          <p:val>
                                            <p:strVal val="2/3*#ppt_h"/>
                                          </p:val>
                                        </p:tav>
                                        <p:tav tm="100000">
                                          <p:val>
                                            <p:strVal val="#ppt_h"/>
                                          </p:val>
                                        </p:tav>
                                      </p:tavLst>
                                    </p:anim>
                                  </p:childTnLst>
                                </p:cTn>
                              </p:par>
                            </p:childTnLst>
                          </p:cTn>
                        </p:par>
                        <p:par>
                          <p:cTn id="9" fill="hold">
                            <p:stCondLst>
                              <p:cond delay="2000"/>
                            </p:stCondLst>
                            <p:childTnLst>
                              <p:par>
                                <p:cTn id="10" presetID="22" presetClass="entr" presetSubtype="1" fill="hold" nodeType="afterEffect">
                                  <p:stCondLst>
                                    <p:cond delay="100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right)">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1" name="Group 145"/>
          <p:cNvGrpSpPr>
            <a:grpSpLocks/>
          </p:cNvGrpSpPr>
          <p:nvPr/>
        </p:nvGrpSpPr>
        <p:grpSpPr bwMode="auto">
          <a:xfrm>
            <a:off x="565150" y="3443288"/>
            <a:ext cx="4005263" cy="2936875"/>
            <a:chOff x="356" y="2169"/>
            <a:chExt cx="2523" cy="1850"/>
          </a:xfrm>
        </p:grpSpPr>
        <p:sp>
          <p:nvSpPr>
            <p:cNvPr id="58465" name="Freeform 88"/>
            <p:cNvSpPr>
              <a:spLocks/>
            </p:cNvSpPr>
            <p:nvPr/>
          </p:nvSpPr>
          <p:spPr bwMode="auto">
            <a:xfrm>
              <a:off x="356" y="2169"/>
              <a:ext cx="2523" cy="1833"/>
            </a:xfrm>
            <a:custGeom>
              <a:avLst/>
              <a:gdLst>
                <a:gd name="T0" fmla="*/ 0 w 4652"/>
                <a:gd name="T1" fmla="*/ 1833 h 3085"/>
                <a:gd name="T2" fmla="*/ 0 w 4652"/>
                <a:gd name="T3" fmla="*/ 0 h 3085"/>
                <a:gd name="T4" fmla="*/ 2522 w 4652"/>
                <a:gd name="T5" fmla="*/ 0 h 3085"/>
                <a:gd name="T6" fmla="*/ 2523 w 4652"/>
                <a:gd name="T7" fmla="*/ 549 h 3085"/>
                <a:gd name="T8" fmla="*/ 566 w 4652"/>
                <a:gd name="T9" fmla="*/ 548 h 3085"/>
                <a:gd name="T10" fmla="*/ 566 w 4652"/>
                <a:gd name="T11" fmla="*/ 1833 h 3085"/>
                <a:gd name="T12" fmla="*/ 0 w 4652"/>
                <a:gd name="T13" fmla="*/ 1833 h 3085"/>
                <a:gd name="T14" fmla="*/ 0 60000 65536"/>
                <a:gd name="T15" fmla="*/ 0 60000 65536"/>
                <a:gd name="T16" fmla="*/ 0 60000 65536"/>
                <a:gd name="T17" fmla="*/ 0 60000 65536"/>
                <a:gd name="T18" fmla="*/ 0 60000 65536"/>
                <a:gd name="T19" fmla="*/ 0 60000 65536"/>
                <a:gd name="T20" fmla="*/ 0 60000 65536"/>
                <a:gd name="T21" fmla="*/ 0 w 4652"/>
                <a:gd name="T22" fmla="*/ 0 h 3085"/>
                <a:gd name="T23" fmla="*/ 4652 w 4652"/>
                <a:gd name="T24" fmla="*/ 3085 h 30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52" h="3085">
                  <a:moveTo>
                    <a:pt x="0" y="3085"/>
                  </a:moveTo>
                  <a:lnTo>
                    <a:pt x="0" y="0"/>
                  </a:lnTo>
                  <a:lnTo>
                    <a:pt x="4651" y="0"/>
                  </a:lnTo>
                  <a:lnTo>
                    <a:pt x="4652" y="924"/>
                  </a:lnTo>
                  <a:lnTo>
                    <a:pt x="1044" y="922"/>
                  </a:lnTo>
                  <a:lnTo>
                    <a:pt x="1044" y="3085"/>
                  </a:lnTo>
                  <a:lnTo>
                    <a:pt x="0" y="3085"/>
                  </a:lnTo>
                </a:path>
              </a:pathLst>
            </a:custGeom>
            <a:solidFill>
              <a:srgbClr val="E1C687"/>
            </a:solidFill>
            <a:ln w="12700" cap="rnd">
              <a:noFill/>
              <a:round/>
              <a:headEnd/>
              <a:tailEnd/>
            </a:ln>
          </p:spPr>
          <p:txBody>
            <a:bodyPr/>
            <a:lstStyle/>
            <a:p>
              <a:endParaRPr lang="en-NZ"/>
            </a:p>
          </p:txBody>
        </p:sp>
        <p:sp>
          <p:nvSpPr>
            <p:cNvPr id="58466" name="Rectangle 89"/>
            <p:cNvSpPr>
              <a:spLocks noChangeArrowheads="1"/>
            </p:cNvSpPr>
            <p:nvPr/>
          </p:nvSpPr>
          <p:spPr bwMode="auto">
            <a:xfrm>
              <a:off x="920" y="2713"/>
              <a:ext cx="1955" cy="1289"/>
            </a:xfrm>
            <a:prstGeom prst="rect">
              <a:avLst/>
            </a:prstGeom>
            <a:solidFill>
              <a:schemeClr val="accent2"/>
            </a:solidFill>
            <a:ln w="12700">
              <a:noFill/>
              <a:miter lim="800000"/>
              <a:headEnd/>
              <a:tailEnd/>
            </a:ln>
          </p:spPr>
          <p:txBody>
            <a:bodyPr wrap="none" anchor="ctr"/>
            <a:lstStyle/>
            <a:p>
              <a:endParaRPr lang="en-NZ"/>
            </a:p>
          </p:txBody>
        </p:sp>
        <p:sp>
          <p:nvSpPr>
            <p:cNvPr id="58467" name="Line 90"/>
            <p:cNvSpPr>
              <a:spLocks noChangeShapeType="1"/>
            </p:cNvSpPr>
            <p:nvPr/>
          </p:nvSpPr>
          <p:spPr bwMode="auto">
            <a:xfrm>
              <a:off x="1411" y="2565"/>
              <a:ext cx="0" cy="1426"/>
            </a:xfrm>
            <a:prstGeom prst="line">
              <a:avLst/>
            </a:prstGeom>
            <a:noFill/>
            <a:ln w="25400">
              <a:solidFill>
                <a:srgbClr val="000000"/>
              </a:solidFill>
              <a:round/>
              <a:headEnd/>
              <a:tailEnd/>
            </a:ln>
          </p:spPr>
          <p:txBody>
            <a:bodyPr wrap="none" anchor="ctr"/>
            <a:lstStyle/>
            <a:p>
              <a:endParaRPr lang="en-US"/>
            </a:p>
          </p:txBody>
        </p:sp>
        <p:sp>
          <p:nvSpPr>
            <p:cNvPr id="58468" name="Line 91"/>
            <p:cNvSpPr>
              <a:spLocks noChangeShapeType="1"/>
            </p:cNvSpPr>
            <p:nvPr/>
          </p:nvSpPr>
          <p:spPr bwMode="auto">
            <a:xfrm>
              <a:off x="2390" y="2560"/>
              <a:ext cx="0" cy="1430"/>
            </a:xfrm>
            <a:prstGeom prst="line">
              <a:avLst/>
            </a:prstGeom>
            <a:noFill/>
            <a:ln w="25400">
              <a:solidFill>
                <a:srgbClr val="000000"/>
              </a:solidFill>
              <a:round/>
              <a:headEnd/>
              <a:tailEnd/>
            </a:ln>
          </p:spPr>
          <p:txBody>
            <a:bodyPr wrap="none" anchor="ctr"/>
            <a:lstStyle/>
            <a:p>
              <a:endParaRPr lang="en-US"/>
            </a:p>
          </p:txBody>
        </p:sp>
        <p:sp>
          <p:nvSpPr>
            <p:cNvPr id="58469" name="Line 92"/>
            <p:cNvSpPr>
              <a:spLocks noChangeShapeType="1"/>
            </p:cNvSpPr>
            <p:nvPr/>
          </p:nvSpPr>
          <p:spPr bwMode="auto">
            <a:xfrm>
              <a:off x="2147" y="2560"/>
              <a:ext cx="0" cy="1430"/>
            </a:xfrm>
            <a:prstGeom prst="line">
              <a:avLst/>
            </a:prstGeom>
            <a:noFill/>
            <a:ln w="25400">
              <a:solidFill>
                <a:srgbClr val="000000"/>
              </a:solidFill>
              <a:round/>
              <a:headEnd/>
              <a:tailEnd/>
            </a:ln>
          </p:spPr>
          <p:txBody>
            <a:bodyPr wrap="none" anchor="ctr"/>
            <a:lstStyle/>
            <a:p>
              <a:endParaRPr lang="en-US"/>
            </a:p>
          </p:txBody>
        </p:sp>
        <p:sp>
          <p:nvSpPr>
            <p:cNvPr id="58470" name="Line 93"/>
            <p:cNvSpPr>
              <a:spLocks noChangeShapeType="1"/>
            </p:cNvSpPr>
            <p:nvPr/>
          </p:nvSpPr>
          <p:spPr bwMode="auto">
            <a:xfrm>
              <a:off x="2634" y="2560"/>
              <a:ext cx="0" cy="1430"/>
            </a:xfrm>
            <a:prstGeom prst="line">
              <a:avLst/>
            </a:prstGeom>
            <a:noFill/>
            <a:ln w="25400">
              <a:solidFill>
                <a:srgbClr val="000000"/>
              </a:solidFill>
              <a:round/>
              <a:headEnd/>
              <a:tailEnd/>
            </a:ln>
          </p:spPr>
          <p:txBody>
            <a:bodyPr wrap="none" anchor="ctr"/>
            <a:lstStyle/>
            <a:p>
              <a:endParaRPr lang="en-US"/>
            </a:p>
          </p:txBody>
        </p:sp>
        <p:sp>
          <p:nvSpPr>
            <p:cNvPr id="58471" name="Line 94"/>
            <p:cNvSpPr>
              <a:spLocks noChangeShapeType="1"/>
            </p:cNvSpPr>
            <p:nvPr/>
          </p:nvSpPr>
          <p:spPr bwMode="auto">
            <a:xfrm>
              <a:off x="1167" y="2566"/>
              <a:ext cx="0" cy="1424"/>
            </a:xfrm>
            <a:prstGeom prst="line">
              <a:avLst/>
            </a:prstGeom>
            <a:noFill/>
            <a:ln w="25400">
              <a:solidFill>
                <a:srgbClr val="000000"/>
              </a:solidFill>
              <a:round/>
              <a:headEnd/>
              <a:tailEnd/>
            </a:ln>
          </p:spPr>
          <p:txBody>
            <a:bodyPr wrap="none" anchor="ctr"/>
            <a:lstStyle/>
            <a:p>
              <a:endParaRPr lang="en-US"/>
            </a:p>
          </p:txBody>
        </p:sp>
        <p:sp>
          <p:nvSpPr>
            <p:cNvPr id="58472" name="Line 95"/>
            <p:cNvSpPr>
              <a:spLocks noChangeShapeType="1"/>
            </p:cNvSpPr>
            <p:nvPr/>
          </p:nvSpPr>
          <p:spPr bwMode="auto">
            <a:xfrm>
              <a:off x="365" y="2976"/>
              <a:ext cx="2508" cy="0"/>
            </a:xfrm>
            <a:prstGeom prst="line">
              <a:avLst/>
            </a:prstGeom>
            <a:noFill/>
            <a:ln w="25400">
              <a:solidFill>
                <a:srgbClr val="000000"/>
              </a:solidFill>
              <a:round/>
              <a:headEnd/>
              <a:tailEnd/>
            </a:ln>
          </p:spPr>
          <p:txBody>
            <a:bodyPr wrap="none" anchor="ctr"/>
            <a:lstStyle/>
            <a:p>
              <a:endParaRPr lang="en-US"/>
            </a:p>
          </p:txBody>
        </p:sp>
        <p:sp>
          <p:nvSpPr>
            <p:cNvPr id="58473" name="Line 96"/>
            <p:cNvSpPr>
              <a:spLocks noChangeShapeType="1"/>
            </p:cNvSpPr>
            <p:nvPr/>
          </p:nvSpPr>
          <p:spPr bwMode="auto">
            <a:xfrm>
              <a:off x="361" y="3232"/>
              <a:ext cx="2512" cy="0"/>
            </a:xfrm>
            <a:prstGeom prst="line">
              <a:avLst/>
            </a:prstGeom>
            <a:noFill/>
            <a:ln w="25400">
              <a:solidFill>
                <a:srgbClr val="000000"/>
              </a:solidFill>
              <a:round/>
              <a:headEnd/>
              <a:tailEnd/>
            </a:ln>
          </p:spPr>
          <p:txBody>
            <a:bodyPr wrap="none" anchor="ctr"/>
            <a:lstStyle/>
            <a:p>
              <a:endParaRPr lang="en-US"/>
            </a:p>
          </p:txBody>
        </p:sp>
        <p:sp>
          <p:nvSpPr>
            <p:cNvPr id="58474" name="Line 97"/>
            <p:cNvSpPr>
              <a:spLocks noChangeShapeType="1"/>
            </p:cNvSpPr>
            <p:nvPr/>
          </p:nvSpPr>
          <p:spPr bwMode="auto">
            <a:xfrm>
              <a:off x="365" y="3489"/>
              <a:ext cx="2506" cy="0"/>
            </a:xfrm>
            <a:prstGeom prst="line">
              <a:avLst/>
            </a:prstGeom>
            <a:noFill/>
            <a:ln w="25400">
              <a:solidFill>
                <a:srgbClr val="000000"/>
              </a:solidFill>
              <a:round/>
              <a:headEnd/>
              <a:tailEnd/>
            </a:ln>
          </p:spPr>
          <p:txBody>
            <a:bodyPr wrap="none" anchor="ctr"/>
            <a:lstStyle/>
            <a:p>
              <a:endParaRPr lang="en-US"/>
            </a:p>
          </p:txBody>
        </p:sp>
        <p:sp>
          <p:nvSpPr>
            <p:cNvPr id="58475" name="Line 98"/>
            <p:cNvSpPr>
              <a:spLocks noChangeShapeType="1"/>
            </p:cNvSpPr>
            <p:nvPr/>
          </p:nvSpPr>
          <p:spPr bwMode="auto">
            <a:xfrm>
              <a:off x="361" y="3746"/>
              <a:ext cx="2509" cy="0"/>
            </a:xfrm>
            <a:prstGeom prst="line">
              <a:avLst/>
            </a:prstGeom>
            <a:noFill/>
            <a:ln w="25400">
              <a:solidFill>
                <a:srgbClr val="000000"/>
              </a:solidFill>
              <a:round/>
              <a:headEnd/>
              <a:tailEnd/>
            </a:ln>
          </p:spPr>
          <p:txBody>
            <a:bodyPr wrap="none" anchor="ctr"/>
            <a:lstStyle/>
            <a:p>
              <a:endParaRPr lang="en-US"/>
            </a:p>
          </p:txBody>
        </p:sp>
        <p:sp>
          <p:nvSpPr>
            <p:cNvPr id="58476" name="Line 99"/>
            <p:cNvSpPr>
              <a:spLocks noChangeShapeType="1"/>
            </p:cNvSpPr>
            <p:nvPr/>
          </p:nvSpPr>
          <p:spPr bwMode="auto">
            <a:xfrm>
              <a:off x="364" y="2719"/>
              <a:ext cx="2510" cy="0"/>
            </a:xfrm>
            <a:prstGeom prst="line">
              <a:avLst/>
            </a:prstGeom>
            <a:noFill/>
            <a:ln w="25400">
              <a:solidFill>
                <a:srgbClr val="000000"/>
              </a:solidFill>
              <a:round/>
              <a:headEnd/>
              <a:tailEnd/>
            </a:ln>
          </p:spPr>
          <p:txBody>
            <a:bodyPr wrap="none" anchor="ctr"/>
            <a:lstStyle/>
            <a:p>
              <a:endParaRPr lang="en-US"/>
            </a:p>
          </p:txBody>
        </p:sp>
        <p:sp>
          <p:nvSpPr>
            <p:cNvPr id="58477" name="Line 100"/>
            <p:cNvSpPr>
              <a:spLocks noChangeShapeType="1"/>
            </p:cNvSpPr>
            <p:nvPr/>
          </p:nvSpPr>
          <p:spPr bwMode="auto">
            <a:xfrm>
              <a:off x="927" y="2562"/>
              <a:ext cx="1946" cy="0"/>
            </a:xfrm>
            <a:prstGeom prst="line">
              <a:avLst/>
            </a:prstGeom>
            <a:noFill/>
            <a:ln w="25400">
              <a:solidFill>
                <a:srgbClr val="000000"/>
              </a:solidFill>
              <a:round/>
              <a:headEnd/>
              <a:tailEnd/>
            </a:ln>
          </p:spPr>
          <p:txBody>
            <a:bodyPr wrap="none" anchor="ctr"/>
            <a:lstStyle/>
            <a:p>
              <a:endParaRPr lang="en-US"/>
            </a:p>
          </p:txBody>
        </p:sp>
        <p:sp>
          <p:nvSpPr>
            <p:cNvPr id="58478" name="Rectangle 101"/>
            <p:cNvSpPr>
              <a:spLocks noChangeArrowheads="1"/>
            </p:cNvSpPr>
            <p:nvPr/>
          </p:nvSpPr>
          <p:spPr bwMode="auto">
            <a:xfrm>
              <a:off x="364" y="2739"/>
              <a:ext cx="532" cy="210"/>
            </a:xfrm>
            <a:prstGeom prst="rect">
              <a:avLst/>
            </a:prstGeom>
            <a:noFill/>
            <a:ln w="12700">
              <a:noFill/>
              <a:miter lim="800000"/>
              <a:headEnd/>
              <a:tailEnd/>
            </a:ln>
          </p:spPr>
          <p:txBody>
            <a:bodyPr lIns="90487" tIns="44450" rIns="90487" bIns="44450">
              <a:spAutoFit/>
            </a:bodyPr>
            <a:lstStyle/>
            <a:p>
              <a:pPr defTabSz="762000" eaLnBrk="0" hangingPunct="0"/>
              <a:r>
                <a:rPr lang="en-US" sz="800" b="1">
                  <a:solidFill>
                    <a:srgbClr val="000000"/>
                  </a:solidFill>
                </a:rPr>
                <a:t>Gross requirements</a:t>
              </a:r>
            </a:p>
          </p:txBody>
        </p:sp>
        <p:sp>
          <p:nvSpPr>
            <p:cNvPr id="58479" name="Rectangle 102"/>
            <p:cNvSpPr>
              <a:spLocks noChangeArrowheads="1"/>
            </p:cNvSpPr>
            <p:nvPr/>
          </p:nvSpPr>
          <p:spPr bwMode="auto">
            <a:xfrm>
              <a:off x="972"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1</a:t>
              </a:r>
            </a:p>
          </p:txBody>
        </p:sp>
        <p:sp>
          <p:nvSpPr>
            <p:cNvPr id="511079" name="Rectangle 103"/>
            <p:cNvSpPr>
              <a:spLocks noChangeArrowheads="1"/>
            </p:cNvSpPr>
            <p:nvPr/>
          </p:nvSpPr>
          <p:spPr bwMode="auto">
            <a:xfrm>
              <a:off x="972" y="3038"/>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8481" name="Rectangle 104"/>
            <p:cNvSpPr>
              <a:spLocks noChangeArrowheads="1"/>
            </p:cNvSpPr>
            <p:nvPr/>
          </p:nvSpPr>
          <p:spPr bwMode="auto">
            <a:xfrm>
              <a:off x="1217"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2</a:t>
              </a:r>
            </a:p>
          </p:txBody>
        </p:sp>
        <p:sp>
          <p:nvSpPr>
            <p:cNvPr id="58482" name="Rectangle 105"/>
            <p:cNvSpPr>
              <a:spLocks noChangeArrowheads="1"/>
            </p:cNvSpPr>
            <p:nvPr/>
          </p:nvSpPr>
          <p:spPr bwMode="auto">
            <a:xfrm>
              <a:off x="1463"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3</a:t>
              </a:r>
            </a:p>
          </p:txBody>
        </p:sp>
        <p:sp>
          <p:nvSpPr>
            <p:cNvPr id="58483" name="Rectangle 106"/>
            <p:cNvSpPr>
              <a:spLocks noChangeArrowheads="1"/>
            </p:cNvSpPr>
            <p:nvPr/>
          </p:nvSpPr>
          <p:spPr bwMode="auto">
            <a:xfrm>
              <a:off x="1707"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4</a:t>
              </a:r>
            </a:p>
          </p:txBody>
        </p:sp>
        <p:sp>
          <p:nvSpPr>
            <p:cNvPr id="58484" name="Rectangle 107"/>
            <p:cNvSpPr>
              <a:spLocks noChangeArrowheads="1"/>
            </p:cNvSpPr>
            <p:nvPr/>
          </p:nvSpPr>
          <p:spPr bwMode="auto">
            <a:xfrm>
              <a:off x="1953"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5</a:t>
              </a:r>
            </a:p>
          </p:txBody>
        </p:sp>
        <p:sp>
          <p:nvSpPr>
            <p:cNvPr id="58485" name="Rectangle 108"/>
            <p:cNvSpPr>
              <a:spLocks noChangeArrowheads="1"/>
            </p:cNvSpPr>
            <p:nvPr/>
          </p:nvSpPr>
          <p:spPr bwMode="auto">
            <a:xfrm>
              <a:off x="2195"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6</a:t>
              </a:r>
            </a:p>
          </p:txBody>
        </p:sp>
        <p:sp>
          <p:nvSpPr>
            <p:cNvPr id="58486" name="Rectangle 109"/>
            <p:cNvSpPr>
              <a:spLocks noChangeArrowheads="1"/>
            </p:cNvSpPr>
            <p:nvPr/>
          </p:nvSpPr>
          <p:spPr bwMode="auto">
            <a:xfrm>
              <a:off x="2439"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7</a:t>
              </a:r>
            </a:p>
          </p:txBody>
        </p:sp>
        <p:sp>
          <p:nvSpPr>
            <p:cNvPr id="58487" name="Rectangle 110"/>
            <p:cNvSpPr>
              <a:spLocks noChangeArrowheads="1"/>
            </p:cNvSpPr>
            <p:nvPr/>
          </p:nvSpPr>
          <p:spPr bwMode="auto">
            <a:xfrm>
              <a:off x="2680"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8</a:t>
              </a:r>
            </a:p>
          </p:txBody>
        </p:sp>
        <p:sp>
          <p:nvSpPr>
            <p:cNvPr id="58488" name="Text Box 111"/>
            <p:cNvSpPr txBox="1">
              <a:spLocks noChangeArrowheads="1"/>
            </p:cNvSpPr>
            <p:nvPr/>
          </p:nvSpPr>
          <p:spPr bwMode="auto">
            <a:xfrm>
              <a:off x="364" y="2993"/>
              <a:ext cx="523" cy="212"/>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Scheduled receipts</a:t>
              </a:r>
            </a:p>
          </p:txBody>
        </p:sp>
        <p:sp>
          <p:nvSpPr>
            <p:cNvPr id="58489" name="Text Box 112"/>
            <p:cNvSpPr txBox="1">
              <a:spLocks noChangeArrowheads="1"/>
            </p:cNvSpPr>
            <p:nvPr/>
          </p:nvSpPr>
          <p:spPr bwMode="auto">
            <a:xfrm>
              <a:off x="364" y="3516"/>
              <a:ext cx="516" cy="212"/>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Planned receipts</a:t>
              </a:r>
            </a:p>
          </p:txBody>
        </p:sp>
        <p:sp>
          <p:nvSpPr>
            <p:cNvPr id="58490" name="Text Box 113"/>
            <p:cNvSpPr txBox="1">
              <a:spLocks noChangeArrowheads="1"/>
            </p:cNvSpPr>
            <p:nvPr/>
          </p:nvSpPr>
          <p:spPr bwMode="auto">
            <a:xfrm>
              <a:off x="364" y="3730"/>
              <a:ext cx="491" cy="289"/>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Planned order releases</a:t>
              </a:r>
            </a:p>
          </p:txBody>
        </p:sp>
        <p:sp>
          <p:nvSpPr>
            <p:cNvPr id="58491" name="Text Box 114"/>
            <p:cNvSpPr txBox="1">
              <a:spLocks noChangeArrowheads="1"/>
            </p:cNvSpPr>
            <p:nvPr/>
          </p:nvSpPr>
          <p:spPr bwMode="auto">
            <a:xfrm>
              <a:off x="699" y="3292"/>
              <a:ext cx="224" cy="135"/>
            </a:xfrm>
            <a:prstGeom prst="rect">
              <a:avLst/>
            </a:prstGeom>
            <a:solidFill>
              <a:schemeClr val="bg1"/>
            </a:solidFill>
            <a:ln w="12700">
              <a:noFill/>
              <a:miter lim="800000"/>
              <a:headEnd/>
              <a:tailEnd/>
            </a:ln>
          </p:spPr>
          <p:txBody>
            <a:bodyPr wrap="none">
              <a:spAutoFit/>
            </a:bodyPr>
            <a:lstStyle/>
            <a:p>
              <a:pPr defTabSz="762000" eaLnBrk="0" hangingPunct="0"/>
              <a:r>
                <a:rPr lang="en-US" sz="800" b="1">
                  <a:solidFill>
                    <a:srgbClr val="000000"/>
                  </a:solidFill>
                </a:rPr>
                <a:t>200</a:t>
              </a:r>
            </a:p>
          </p:txBody>
        </p:sp>
        <p:sp>
          <p:nvSpPr>
            <p:cNvPr id="58492" name="Text Box 115"/>
            <p:cNvSpPr txBox="1">
              <a:spLocks noChangeArrowheads="1"/>
            </p:cNvSpPr>
            <p:nvPr/>
          </p:nvSpPr>
          <p:spPr bwMode="auto">
            <a:xfrm>
              <a:off x="1789" y="2406"/>
              <a:ext cx="28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Week</a:t>
              </a:r>
            </a:p>
          </p:txBody>
        </p:sp>
        <p:sp>
          <p:nvSpPr>
            <p:cNvPr id="58493" name="Rectangle 116"/>
            <p:cNvSpPr>
              <a:spLocks noChangeArrowheads="1"/>
            </p:cNvSpPr>
            <p:nvPr/>
          </p:nvSpPr>
          <p:spPr bwMode="auto">
            <a:xfrm>
              <a:off x="360" y="2170"/>
              <a:ext cx="2514" cy="1832"/>
            </a:xfrm>
            <a:prstGeom prst="rect">
              <a:avLst/>
            </a:prstGeom>
            <a:noFill/>
            <a:ln w="25400">
              <a:solidFill>
                <a:srgbClr val="000000"/>
              </a:solidFill>
              <a:miter lim="800000"/>
              <a:headEnd/>
              <a:tailEnd/>
            </a:ln>
          </p:spPr>
          <p:txBody>
            <a:bodyPr wrap="none" anchor="ctr"/>
            <a:lstStyle/>
            <a:p>
              <a:endParaRPr lang="en-NZ"/>
            </a:p>
          </p:txBody>
        </p:sp>
        <p:sp>
          <p:nvSpPr>
            <p:cNvPr id="511093" name="Rectangle 117"/>
            <p:cNvSpPr>
              <a:spLocks noChangeArrowheads="1"/>
            </p:cNvSpPr>
            <p:nvPr/>
          </p:nvSpPr>
          <p:spPr bwMode="auto">
            <a:xfrm>
              <a:off x="1707" y="3038"/>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11094" name="Rectangle 118"/>
            <p:cNvSpPr>
              <a:spLocks noChangeArrowheads="1"/>
            </p:cNvSpPr>
            <p:nvPr/>
          </p:nvSpPr>
          <p:spPr bwMode="auto">
            <a:xfrm>
              <a:off x="2195" y="3038"/>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11095" name="Rectangle 119"/>
            <p:cNvSpPr>
              <a:spLocks noChangeArrowheads="1"/>
            </p:cNvSpPr>
            <p:nvPr/>
          </p:nvSpPr>
          <p:spPr bwMode="auto">
            <a:xfrm>
              <a:off x="2439" y="3038"/>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8497" name="Text Box 120"/>
            <p:cNvSpPr txBox="1">
              <a:spLocks noChangeArrowheads="1"/>
            </p:cNvSpPr>
            <p:nvPr/>
          </p:nvSpPr>
          <p:spPr bwMode="auto">
            <a:xfrm>
              <a:off x="1213" y="3036"/>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8498" name="Text Box 121"/>
            <p:cNvSpPr txBox="1">
              <a:spLocks noChangeArrowheads="1"/>
            </p:cNvSpPr>
            <p:nvPr/>
          </p:nvSpPr>
          <p:spPr bwMode="auto">
            <a:xfrm>
              <a:off x="1952" y="3036"/>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8499" name="Text Box 122"/>
            <p:cNvSpPr txBox="1">
              <a:spLocks noChangeArrowheads="1"/>
            </p:cNvSpPr>
            <p:nvPr/>
          </p:nvSpPr>
          <p:spPr bwMode="auto">
            <a:xfrm>
              <a:off x="1462" y="3036"/>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8500" name="Text Box 123"/>
            <p:cNvSpPr txBox="1">
              <a:spLocks noChangeArrowheads="1"/>
            </p:cNvSpPr>
            <p:nvPr/>
          </p:nvSpPr>
          <p:spPr bwMode="auto">
            <a:xfrm>
              <a:off x="2679" y="3036"/>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8501" name="Freeform 124"/>
            <p:cNvSpPr>
              <a:spLocks/>
            </p:cNvSpPr>
            <p:nvPr/>
          </p:nvSpPr>
          <p:spPr bwMode="auto">
            <a:xfrm>
              <a:off x="922" y="2394"/>
              <a:ext cx="1957" cy="1601"/>
            </a:xfrm>
            <a:custGeom>
              <a:avLst/>
              <a:gdLst>
                <a:gd name="T0" fmla="*/ 0 w 3608"/>
                <a:gd name="T1" fmla="*/ 1600 h 2696"/>
                <a:gd name="T2" fmla="*/ 0 w 3608"/>
                <a:gd name="T3" fmla="*/ 0 h 2696"/>
                <a:gd name="T4" fmla="*/ 1956 w 3608"/>
                <a:gd name="T5" fmla="*/ 0 h 2696"/>
                <a:gd name="T6" fmla="*/ 0 60000 65536"/>
                <a:gd name="T7" fmla="*/ 0 60000 65536"/>
                <a:gd name="T8" fmla="*/ 0 60000 65536"/>
                <a:gd name="T9" fmla="*/ 0 w 3608"/>
                <a:gd name="T10" fmla="*/ 0 h 2696"/>
                <a:gd name="T11" fmla="*/ 3608 w 3608"/>
                <a:gd name="T12" fmla="*/ 2696 h 2696"/>
              </a:gdLst>
              <a:ahLst/>
              <a:cxnLst>
                <a:cxn ang="T6">
                  <a:pos x="T0" y="T1"/>
                </a:cxn>
                <a:cxn ang="T7">
                  <a:pos x="T2" y="T3"/>
                </a:cxn>
                <a:cxn ang="T8">
                  <a:pos x="T4" y="T5"/>
                </a:cxn>
              </a:cxnLst>
              <a:rect l="T9" t="T10" r="T11" b="T12"/>
              <a:pathLst>
                <a:path w="3608" h="2696">
                  <a:moveTo>
                    <a:pt x="0" y="2695"/>
                  </a:moveTo>
                  <a:lnTo>
                    <a:pt x="0" y="0"/>
                  </a:lnTo>
                  <a:lnTo>
                    <a:pt x="3607" y="0"/>
                  </a:lnTo>
                </a:path>
              </a:pathLst>
            </a:custGeom>
            <a:noFill/>
            <a:ln w="25400" cap="rnd">
              <a:solidFill>
                <a:srgbClr val="000000"/>
              </a:solidFill>
              <a:round/>
              <a:headEnd/>
              <a:tailEnd/>
            </a:ln>
          </p:spPr>
          <p:txBody>
            <a:bodyPr/>
            <a:lstStyle/>
            <a:p>
              <a:endParaRPr lang="en-NZ"/>
            </a:p>
          </p:txBody>
        </p:sp>
        <p:sp>
          <p:nvSpPr>
            <p:cNvPr id="58502" name="Text Box 125"/>
            <p:cNvSpPr txBox="1">
              <a:spLocks noChangeArrowheads="1"/>
            </p:cNvSpPr>
            <p:nvPr/>
          </p:nvSpPr>
          <p:spPr bwMode="auto">
            <a:xfrm>
              <a:off x="364" y="3220"/>
              <a:ext cx="432" cy="289"/>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Projected on-hand inventory</a:t>
              </a:r>
            </a:p>
          </p:txBody>
        </p:sp>
        <p:sp>
          <p:nvSpPr>
            <p:cNvPr id="58503" name="Line 126"/>
            <p:cNvSpPr>
              <a:spLocks noChangeShapeType="1"/>
            </p:cNvSpPr>
            <p:nvPr/>
          </p:nvSpPr>
          <p:spPr bwMode="auto">
            <a:xfrm>
              <a:off x="1658" y="2559"/>
              <a:ext cx="0" cy="1430"/>
            </a:xfrm>
            <a:prstGeom prst="line">
              <a:avLst/>
            </a:prstGeom>
            <a:noFill/>
            <a:ln w="25400">
              <a:solidFill>
                <a:srgbClr val="000000"/>
              </a:solidFill>
              <a:round/>
              <a:headEnd/>
              <a:tailEnd/>
            </a:ln>
          </p:spPr>
          <p:txBody>
            <a:bodyPr wrap="none" anchor="ctr"/>
            <a:lstStyle/>
            <a:p>
              <a:endParaRPr lang="en-US"/>
            </a:p>
          </p:txBody>
        </p:sp>
        <p:sp>
          <p:nvSpPr>
            <p:cNvPr id="58504" name="Line 127"/>
            <p:cNvSpPr>
              <a:spLocks noChangeShapeType="1"/>
            </p:cNvSpPr>
            <p:nvPr/>
          </p:nvSpPr>
          <p:spPr bwMode="auto">
            <a:xfrm>
              <a:off x="1902" y="2562"/>
              <a:ext cx="0" cy="1428"/>
            </a:xfrm>
            <a:prstGeom prst="line">
              <a:avLst/>
            </a:prstGeom>
            <a:noFill/>
            <a:ln w="25400">
              <a:solidFill>
                <a:srgbClr val="000000"/>
              </a:solidFill>
              <a:round/>
              <a:headEnd/>
              <a:tailEnd/>
            </a:ln>
          </p:spPr>
          <p:txBody>
            <a:bodyPr wrap="none" anchor="ctr"/>
            <a:lstStyle/>
            <a:p>
              <a:endParaRPr lang="en-US"/>
            </a:p>
          </p:txBody>
        </p:sp>
        <p:sp>
          <p:nvSpPr>
            <p:cNvPr id="58505" name="Rectangle 128"/>
            <p:cNvSpPr>
              <a:spLocks noChangeArrowheads="1"/>
            </p:cNvSpPr>
            <p:nvPr/>
          </p:nvSpPr>
          <p:spPr bwMode="auto">
            <a:xfrm>
              <a:off x="366" y="2186"/>
              <a:ext cx="849" cy="518"/>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Item: Seat-frame boards</a:t>
              </a:r>
            </a:p>
            <a:p>
              <a:pPr defTabSz="762000" eaLnBrk="0" hangingPunct="0"/>
              <a:r>
                <a:rPr lang="en-US" sz="800" b="1">
                  <a:solidFill>
                    <a:srgbClr val="000000"/>
                  </a:solidFill>
                </a:rPr>
                <a:t>Lot size: 1500 units</a:t>
              </a:r>
            </a:p>
            <a:p>
              <a:pPr defTabSz="762000" eaLnBrk="0" hangingPunct="0"/>
              <a:endParaRPr lang="en-US" sz="800" b="1">
                <a:solidFill>
                  <a:srgbClr val="000000"/>
                </a:solidFill>
              </a:endParaRPr>
            </a:p>
            <a:p>
              <a:pPr defTabSz="762000" eaLnBrk="0" hangingPunct="0"/>
              <a:endParaRPr lang="en-US" sz="800" b="1">
                <a:solidFill>
                  <a:srgbClr val="000000"/>
                </a:solidFill>
              </a:endParaRPr>
            </a:p>
            <a:p>
              <a:pPr defTabSz="762000" eaLnBrk="0" hangingPunct="0"/>
              <a:r>
                <a:rPr lang="en-US" sz="800" b="1">
                  <a:solidFill>
                    <a:srgbClr val="000000"/>
                  </a:solidFill>
                </a:rPr>
                <a:t>Lead </a:t>
              </a:r>
            </a:p>
            <a:p>
              <a:pPr defTabSz="762000" eaLnBrk="0" hangingPunct="0"/>
              <a:r>
                <a:rPr lang="en-US" sz="800" b="1">
                  <a:solidFill>
                    <a:srgbClr val="000000"/>
                  </a:solidFill>
                </a:rPr>
                <a:t>time: 1 week</a:t>
              </a:r>
            </a:p>
          </p:txBody>
        </p:sp>
        <p:sp>
          <p:nvSpPr>
            <p:cNvPr id="511112" name="Rectangle 136"/>
            <p:cNvSpPr>
              <a:spLocks noChangeArrowheads="1"/>
            </p:cNvSpPr>
            <p:nvPr/>
          </p:nvSpPr>
          <p:spPr bwMode="auto">
            <a:xfrm>
              <a:off x="972" y="2781"/>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8507" name="Rectangle 137"/>
            <p:cNvSpPr>
              <a:spLocks noChangeArrowheads="1"/>
            </p:cNvSpPr>
            <p:nvPr/>
          </p:nvSpPr>
          <p:spPr bwMode="auto">
            <a:xfrm>
              <a:off x="1647" y="2781"/>
              <a:ext cx="258" cy="133"/>
            </a:xfrm>
            <a:prstGeom prst="rect">
              <a:avLst/>
            </a:prstGeom>
            <a:solidFill>
              <a:schemeClr val="accent1"/>
            </a:solid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1200</a:t>
              </a:r>
            </a:p>
          </p:txBody>
        </p:sp>
        <p:sp>
          <p:nvSpPr>
            <p:cNvPr id="511114" name="Rectangle 138"/>
            <p:cNvSpPr>
              <a:spLocks noChangeArrowheads="1"/>
            </p:cNvSpPr>
            <p:nvPr/>
          </p:nvSpPr>
          <p:spPr bwMode="auto">
            <a:xfrm>
              <a:off x="2195" y="2781"/>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11115" name="Rectangle 139"/>
            <p:cNvSpPr>
              <a:spLocks noChangeArrowheads="1"/>
            </p:cNvSpPr>
            <p:nvPr/>
          </p:nvSpPr>
          <p:spPr bwMode="auto">
            <a:xfrm>
              <a:off x="2439" y="2781"/>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8510" name="Text Box 140"/>
            <p:cNvSpPr txBox="1">
              <a:spLocks noChangeArrowheads="1"/>
            </p:cNvSpPr>
            <p:nvPr/>
          </p:nvSpPr>
          <p:spPr bwMode="auto">
            <a:xfrm>
              <a:off x="1213" y="2779"/>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8511" name="Text Box 141"/>
            <p:cNvSpPr txBox="1">
              <a:spLocks noChangeArrowheads="1"/>
            </p:cNvSpPr>
            <p:nvPr/>
          </p:nvSpPr>
          <p:spPr bwMode="auto">
            <a:xfrm>
              <a:off x="1948" y="2779"/>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8512" name="Text Box 142"/>
            <p:cNvSpPr txBox="1">
              <a:spLocks noChangeArrowheads="1"/>
            </p:cNvSpPr>
            <p:nvPr/>
          </p:nvSpPr>
          <p:spPr bwMode="auto">
            <a:xfrm>
              <a:off x="1462" y="2779"/>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8513" name="Text Box 143"/>
            <p:cNvSpPr txBox="1">
              <a:spLocks noChangeArrowheads="1"/>
            </p:cNvSpPr>
            <p:nvPr/>
          </p:nvSpPr>
          <p:spPr bwMode="auto">
            <a:xfrm>
              <a:off x="2679" y="2779"/>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grpSp>
      <p:sp>
        <p:nvSpPr>
          <p:cNvPr id="510978" name="Rectangle 2"/>
          <p:cNvSpPr>
            <a:spLocks noGrp="1" noChangeArrowheads="1"/>
          </p:cNvSpPr>
          <p:nvPr>
            <p:ph type="title"/>
          </p:nvPr>
        </p:nvSpPr>
        <p:spPr/>
        <p:txBody>
          <a:bodyPr/>
          <a:lstStyle/>
          <a:p>
            <a:pPr eaLnBrk="1" hangingPunct="1">
              <a:defRPr/>
            </a:pPr>
            <a:r>
              <a:rPr lang="en-US"/>
              <a:t>MRP Explosion</a:t>
            </a:r>
          </a:p>
        </p:txBody>
      </p:sp>
      <p:grpSp>
        <p:nvGrpSpPr>
          <p:cNvPr id="58373" name="Group 3"/>
          <p:cNvGrpSpPr>
            <a:grpSpLocks/>
          </p:cNvGrpSpPr>
          <p:nvPr/>
        </p:nvGrpSpPr>
        <p:grpSpPr bwMode="auto">
          <a:xfrm>
            <a:off x="568325" y="758825"/>
            <a:ext cx="8215313" cy="2146300"/>
            <a:chOff x="358" y="478"/>
            <a:chExt cx="5175" cy="1352"/>
          </a:xfrm>
        </p:grpSpPr>
        <p:sp>
          <p:nvSpPr>
            <p:cNvPr id="58381" name="Freeform 4"/>
            <p:cNvSpPr>
              <a:spLocks/>
            </p:cNvSpPr>
            <p:nvPr/>
          </p:nvSpPr>
          <p:spPr bwMode="auto">
            <a:xfrm>
              <a:off x="358" y="488"/>
              <a:ext cx="2518" cy="887"/>
            </a:xfrm>
            <a:custGeom>
              <a:avLst/>
              <a:gdLst>
                <a:gd name="T0" fmla="*/ 0 w 2518"/>
                <a:gd name="T1" fmla="*/ 787 h 887"/>
                <a:gd name="T2" fmla="*/ 0 w 2518"/>
                <a:gd name="T3" fmla="*/ 0 h 887"/>
                <a:gd name="T4" fmla="*/ 2518 w 2518"/>
                <a:gd name="T5" fmla="*/ 0 h 887"/>
                <a:gd name="T6" fmla="*/ 2518 w 2518"/>
                <a:gd name="T7" fmla="*/ 784 h 887"/>
                <a:gd name="T8" fmla="*/ 2355 w 2518"/>
                <a:gd name="T9" fmla="*/ 887 h 887"/>
                <a:gd name="T10" fmla="*/ 2147 w 2518"/>
                <a:gd name="T11" fmla="*/ 794 h 887"/>
                <a:gd name="T12" fmla="*/ 1962 w 2518"/>
                <a:gd name="T13" fmla="*/ 845 h 887"/>
                <a:gd name="T14" fmla="*/ 1792 w 2518"/>
                <a:gd name="T15" fmla="*/ 781 h 887"/>
                <a:gd name="T16" fmla="*/ 1613 w 2518"/>
                <a:gd name="T17" fmla="*/ 829 h 887"/>
                <a:gd name="T18" fmla="*/ 1440 w 2518"/>
                <a:gd name="T19" fmla="*/ 755 h 887"/>
                <a:gd name="T20" fmla="*/ 1206 w 2518"/>
                <a:gd name="T21" fmla="*/ 842 h 887"/>
                <a:gd name="T22" fmla="*/ 970 w 2518"/>
                <a:gd name="T23" fmla="*/ 762 h 887"/>
                <a:gd name="T24" fmla="*/ 781 w 2518"/>
                <a:gd name="T25" fmla="*/ 819 h 887"/>
                <a:gd name="T26" fmla="*/ 566 w 2518"/>
                <a:gd name="T27" fmla="*/ 743 h 887"/>
                <a:gd name="T28" fmla="*/ 384 w 2518"/>
                <a:gd name="T29" fmla="*/ 797 h 887"/>
                <a:gd name="T30" fmla="*/ 189 w 2518"/>
                <a:gd name="T31" fmla="*/ 749 h 887"/>
                <a:gd name="T32" fmla="*/ 0 w 2518"/>
                <a:gd name="T33" fmla="*/ 787 h 8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18"/>
                <a:gd name="T52" fmla="*/ 0 h 887"/>
                <a:gd name="T53" fmla="*/ 2518 w 2518"/>
                <a:gd name="T54" fmla="*/ 887 h 8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18" h="887">
                  <a:moveTo>
                    <a:pt x="0" y="787"/>
                  </a:moveTo>
                  <a:lnTo>
                    <a:pt x="0" y="0"/>
                  </a:lnTo>
                  <a:lnTo>
                    <a:pt x="2518" y="0"/>
                  </a:lnTo>
                  <a:lnTo>
                    <a:pt x="2518" y="784"/>
                  </a:lnTo>
                  <a:lnTo>
                    <a:pt x="2355" y="887"/>
                  </a:lnTo>
                  <a:lnTo>
                    <a:pt x="2147" y="794"/>
                  </a:lnTo>
                  <a:lnTo>
                    <a:pt x="1962" y="845"/>
                  </a:lnTo>
                  <a:lnTo>
                    <a:pt x="1792" y="781"/>
                  </a:lnTo>
                  <a:lnTo>
                    <a:pt x="1613" y="829"/>
                  </a:lnTo>
                  <a:lnTo>
                    <a:pt x="1440" y="755"/>
                  </a:lnTo>
                  <a:lnTo>
                    <a:pt x="1206" y="842"/>
                  </a:lnTo>
                  <a:lnTo>
                    <a:pt x="970" y="762"/>
                  </a:lnTo>
                  <a:lnTo>
                    <a:pt x="781" y="819"/>
                  </a:lnTo>
                  <a:lnTo>
                    <a:pt x="566" y="743"/>
                  </a:lnTo>
                  <a:lnTo>
                    <a:pt x="384" y="797"/>
                  </a:lnTo>
                  <a:lnTo>
                    <a:pt x="189" y="749"/>
                  </a:lnTo>
                  <a:lnTo>
                    <a:pt x="0" y="787"/>
                  </a:lnTo>
                  <a:close/>
                </a:path>
              </a:pathLst>
            </a:custGeom>
            <a:solidFill>
              <a:srgbClr val="E1C687"/>
            </a:solidFill>
            <a:ln w="12700">
              <a:noFill/>
              <a:round/>
              <a:headEnd/>
              <a:tailEnd/>
            </a:ln>
          </p:spPr>
          <p:txBody>
            <a:bodyPr wrap="none" anchor="ctr"/>
            <a:lstStyle/>
            <a:p>
              <a:endParaRPr lang="en-NZ"/>
            </a:p>
          </p:txBody>
        </p:sp>
        <p:sp>
          <p:nvSpPr>
            <p:cNvPr id="58382" name="Freeform 5"/>
            <p:cNvSpPr>
              <a:spLocks/>
            </p:cNvSpPr>
            <p:nvPr/>
          </p:nvSpPr>
          <p:spPr bwMode="auto">
            <a:xfrm>
              <a:off x="924" y="1016"/>
              <a:ext cx="1949" cy="359"/>
            </a:xfrm>
            <a:custGeom>
              <a:avLst/>
              <a:gdLst>
                <a:gd name="T0" fmla="*/ 0 w 1949"/>
                <a:gd name="T1" fmla="*/ 215 h 359"/>
                <a:gd name="T2" fmla="*/ 0 w 1949"/>
                <a:gd name="T3" fmla="*/ 0 h 359"/>
                <a:gd name="T4" fmla="*/ 1949 w 1949"/>
                <a:gd name="T5" fmla="*/ 0 h 359"/>
                <a:gd name="T6" fmla="*/ 1949 w 1949"/>
                <a:gd name="T7" fmla="*/ 256 h 359"/>
                <a:gd name="T8" fmla="*/ 1792 w 1949"/>
                <a:gd name="T9" fmla="*/ 359 h 359"/>
                <a:gd name="T10" fmla="*/ 1574 w 1949"/>
                <a:gd name="T11" fmla="*/ 263 h 359"/>
                <a:gd name="T12" fmla="*/ 1395 w 1949"/>
                <a:gd name="T13" fmla="*/ 314 h 359"/>
                <a:gd name="T14" fmla="*/ 1226 w 1949"/>
                <a:gd name="T15" fmla="*/ 253 h 359"/>
                <a:gd name="T16" fmla="*/ 1050 w 1949"/>
                <a:gd name="T17" fmla="*/ 304 h 359"/>
                <a:gd name="T18" fmla="*/ 874 w 1949"/>
                <a:gd name="T19" fmla="*/ 224 h 359"/>
                <a:gd name="T20" fmla="*/ 640 w 1949"/>
                <a:gd name="T21" fmla="*/ 314 h 359"/>
                <a:gd name="T22" fmla="*/ 403 w 1949"/>
                <a:gd name="T23" fmla="*/ 228 h 359"/>
                <a:gd name="T24" fmla="*/ 218 w 1949"/>
                <a:gd name="T25" fmla="*/ 288 h 359"/>
                <a:gd name="T26" fmla="*/ 0 w 1949"/>
                <a:gd name="T27" fmla="*/ 215 h 3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49"/>
                <a:gd name="T43" fmla="*/ 0 h 359"/>
                <a:gd name="T44" fmla="*/ 1949 w 1949"/>
                <a:gd name="T45" fmla="*/ 359 h 3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49" h="359">
                  <a:moveTo>
                    <a:pt x="0" y="215"/>
                  </a:moveTo>
                  <a:lnTo>
                    <a:pt x="0" y="0"/>
                  </a:lnTo>
                  <a:lnTo>
                    <a:pt x="1949" y="0"/>
                  </a:lnTo>
                  <a:lnTo>
                    <a:pt x="1949" y="256"/>
                  </a:lnTo>
                  <a:lnTo>
                    <a:pt x="1792" y="359"/>
                  </a:lnTo>
                  <a:lnTo>
                    <a:pt x="1574" y="263"/>
                  </a:lnTo>
                  <a:lnTo>
                    <a:pt x="1395" y="314"/>
                  </a:lnTo>
                  <a:lnTo>
                    <a:pt x="1226" y="253"/>
                  </a:lnTo>
                  <a:lnTo>
                    <a:pt x="1050" y="304"/>
                  </a:lnTo>
                  <a:lnTo>
                    <a:pt x="874" y="224"/>
                  </a:lnTo>
                  <a:lnTo>
                    <a:pt x="640" y="314"/>
                  </a:lnTo>
                  <a:lnTo>
                    <a:pt x="403" y="228"/>
                  </a:lnTo>
                  <a:lnTo>
                    <a:pt x="218" y="288"/>
                  </a:lnTo>
                  <a:lnTo>
                    <a:pt x="0" y="215"/>
                  </a:lnTo>
                  <a:close/>
                </a:path>
              </a:pathLst>
            </a:custGeom>
            <a:solidFill>
              <a:schemeClr val="accent2"/>
            </a:solidFill>
            <a:ln w="12700">
              <a:noFill/>
              <a:round/>
              <a:headEnd/>
              <a:tailEnd/>
            </a:ln>
          </p:spPr>
          <p:txBody>
            <a:bodyPr wrap="none" anchor="ctr"/>
            <a:lstStyle/>
            <a:p>
              <a:endParaRPr lang="en-NZ"/>
            </a:p>
          </p:txBody>
        </p:sp>
        <p:sp>
          <p:nvSpPr>
            <p:cNvPr id="58383" name="Freeform 6"/>
            <p:cNvSpPr>
              <a:spLocks/>
            </p:cNvSpPr>
            <p:nvPr/>
          </p:nvSpPr>
          <p:spPr bwMode="auto">
            <a:xfrm>
              <a:off x="361" y="1272"/>
              <a:ext cx="567" cy="541"/>
            </a:xfrm>
            <a:custGeom>
              <a:avLst/>
              <a:gdLst>
                <a:gd name="T0" fmla="*/ 0 w 567"/>
                <a:gd name="T1" fmla="*/ 42 h 541"/>
                <a:gd name="T2" fmla="*/ 0 w 567"/>
                <a:gd name="T3" fmla="*/ 541 h 541"/>
                <a:gd name="T4" fmla="*/ 567 w 567"/>
                <a:gd name="T5" fmla="*/ 541 h 541"/>
                <a:gd name="T6" fmla="*/ 567 w 567"/>
                <a:gd name="T7" fmla="*/ 0 h 541"/>
                <a:gd name="T8" fmla="*/ 378 w 567"/>
                <a:gd name="T9" fmla="*/ 51 h 541"/>
                <a:gd name="T10" fmla="*/ 189 w 567"/>
                <a:gd name="T11" fmla="*/ 3 h 541"/>
                <a:gd name="T12" fmla="*/ 0 w 567"/>
                <a:gd name="T13" fmla="*/ 42 h 541"/>
                <a:gd name="T14" fmla="*/ 0 60000 65536"/>
                <a:gd name="T15" fmla="*/ 0 60000 65536"/>
                <a:gd name="T16" fmla="*/ 0 60000 65536"/>
                <a:gd name="T17" fmla="*/ 0 60000 65536"/>
                <a:gd name="T18" fmla="*/ 0 60000 65536"/>
                <a:gd name="T19" fmla="*/ 0 60000 65536"/>
                <a:gd name="T20" fmla="*/ 0 60000 65536"/>
                <a:gd name="T21" fmla="*/ 0 w 567"/>
                <a:gd name="T22" fmla="*/ 0 h 541"/>
                <a:gd name="T23" fmla="*/ 567 w 567"/>
                <a:gd name="T24" fmla="*/ 541 h 5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 h="541">
                  <a:moveTo>
                    <a:pt x="0" y="42"/>
                  </a:moveTo>
                  <a:lnTo>
                    <a:pt x="0" y="541"/>
                  </a:lnTo>
                  <a:lnTo>
                    <a:pt x="567" y="541"/>
                  </a:lnTo>
                  <a:lnTo>
                    <a:pt x="567" y="0"/>
                  </a:lnTo>
                  <a:lnTo>
                    <a:pt x="378" y="51"/>
                  </a:lnTo>
                  <a:lnTo>
                    <a:pt x="189" y="3"/>
                  </a:lnTo>
                  <a:lnTo>
                    <a:pt x="0" y="42"/>
                  </a:lnTo>
                  <a:close/>
                </a:path>
              </a:pathLst>
            </a:custGeom>
            <a:solidFill>
              <a:srgbClr val="E1C687"/>
            </a:solidFill>
            <a:ln w="12700">
              <a:noFill/>
              <a:round/>
              <a:headEnd/>
              <a:tailEnd/>
            </a:ln>
          </p:spPr>
          <p:txBody>
            <a:bodyPr wrap="none" anchor="ctr"/>
            <a:lstStyle/>
            <a:p>
              <a:endParaRPr lang="en-NZ"/>
            </a:p>
          </p:txBody>
        </p:sp>
        <p:sp>
          <p:nvSpPr>
            <p:cNvPr id="58384" name="Freeform 7"/>
            <p:cNvSpPr>
              <a:spLocks/>
            </p:cNvSpPr>
            <p:nvPr/>
          </p:nvSpPr>
          <p:spPr bwMode="auto">
            <a:xfrm>
              <a:off x="921" y="1266"/>
              <a:ext cx="1959" cy="547"/>
            </a:xfrm>
            <a:custGeom>
              <a:avLst/>
              <a:gdLst>
                <a:gd name="T0" fmla="*/ 0 w 1959"/>
                <a:gd name="T1" fmla="*/ 6 h 547"/>
                <a:gd name="T2" fmla="*/ 0 w 1959"/>
                <a:gd name="T3" fmla="*/ 547 h 547"/>
                <a:gd name="T4" fmla="*/ 1959 w 1959"/>
                <a:gd name="T5" fmla="*/ 547 h 547"/>
                <a:gd name="T6" fmla="*/ 1959 w 1959"/>
                <a:gd name="T7" fmla="*/ 45 h 547"/>
                <a:gd name="T8" fmla="*/ 1792 w 1959"/>
                <a:gd name="T9" fmla="*/ 144 h 547"/>
                <a:gd name="T10" fmla="*/ 1584 w 1959"/>
                <a:gd name="T11" fmla="*/ 48 h 547"/>
                <a:gd name="T12" fmla="*/ 1399 w 1959"/>
                <a:gd name="T13" fmla="*/ 105 h 547"/>
                <a:gd name="T14" fmla="*/ 1232 w 1959"/>
                <a:gd name="T15" fmla="*/ 41 h 547"/>
                <a:gd name="T16" fmla="*/ 1059 w 1959"/>
                <a:gd name="T17" fmla="*/ 93 h 547"/>
                <a:gd name="T18" fmla="*/ 883 w 1959"/>
                <a:gd name="T19" fmla="*/ 13 h 547"/>
                <a:gd name="T20" fmla="*/ 643 w 1959"/>
                <a:gd name="T21" fmla="*/ 102 h 547"/>
                <a:gd name="T22" fmla="*/ 407 w 1959"/>
                <a:gd name="T23" fmla="*/ 16 h 547"/>
                <a:gd name="T24" fmla="*/ 215 w 1959"/>
                <a:gd name="T25" fmla="*/ 80 h 547"/>
                <a:gd name="T26" fmla="*/ 23 w 1959"/>
                <a:gd name="T27" fmla="*/ 0 h 547"/>
                <a:gd name="T28" fmla="*/ 0 w 1959"/>
                <a:gd name="T29" fmla="*/ 6 h 5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59"/>
                <a:gd name="T46" fmla="*/ 0 h 547"/>
                <a:gd name="T47" fmla="*/ 1959 w 1959"/>
                <a:gd name="T48" fmla="*/ 547 h 5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59" h="547">
                  <a:moveTo>
                    <a:pt x="0" y="6"/>
                  </a:moveTo>
                  <a:lnTo>
                    <a:pt x="0" y="547"/>
                  </a:lnTo>
                  <a:lnTo>
                    <a:pt x="1959" y="547"/>
                  </a:lnTo>
                  <a:lnTo>
                    <a:pt x="1959" y="45"/>
                  </a:lnTo>
                  <a:lnTo>
                    <a:pt x="1792" y="144"/>
                  </a:lnTo>
                  <a:lnTo>
                    <a:pt x="1584" y="48"/>
                  </a:lnTo>
                  <a:lnTo>
                    <a:pt x="1399" y="105"/>
                  </a:lnTo>
                  <a:lnTo>
                    <a:pt x="1232" y="41"/>
                  </a:lnTo>
                  <a:lnTo>
                    <a:pt x="1059" y="93"/>
                  </a:lnTo>
                  <a:lnTo>
                    <a:pt x="883" y="13"/>
                  </a:lnTo>
                  <a:lnTo>
                    <a:pt x="643" y="102"/>
                  </a:lnTo>
                  <a:lnTo>
                    <a:pt x="407" y="16"/>
                  </a:lnTo>
                  <a:lnTo>
                    <a:pt x="215" y="80"/>
                  </a:lnTo>
                  <a:lnTo>
                    <a:pt x="23" y="0"/>
                  </a:lnTo>
                  <a:lnTo>
                    <a:pt x="0" y="6"/>
                  </a:lnTo>
                  <a:close/>
                </a:path>
              </a:pathLst>
            </a:custGeom>
            <a:solidFill>
              <a:schemeClr val="accent2"/>
            </a:solidFill>
            <a:ln w="12700">
              <a:noFill/>
              <a:round/>
              <a:headEnd/>
              <a:tailEnd/>
            </a:ln>
          </p:spPr>
          <p:txBody>
            <a:bodyPr wrap="none" anchor="ctr"/>
            <a:lstStyle/>
            <a:p>
              <a:endParaRPr lang="en-NZ"/>
            </a:p>
          </p:txBody>
        </p:sp>
        <p:sp>
          <p:nvSpPr>
            <p:cNvPr id="58385" name="Line 8"/>
            <p:cNvSpPr>
              <a:spLocks noChangeShapeType="1"/>
            </p:cNvSpPr>
            <p:nvPr/>
          </p:nvSpPr>
          <p:spPr bwMode="auto">
            <a:xfrm>
              <a:off x="1412" y="865"/>
              <a:ext cx="0" cy="937"/>
            </a:xfrm>
            <a:prstGeom prst="line">
              <a:avLst/>
            </a:prstGeom>
            <a:noFill/>
            <a:ln w="25400">
              <a:solidFill>
                <a:srgbClr val="000000"/>
              </a:solidFill>
              <a:round/>
              <a:headEnd/>
              <a:tailEnd/>
            </a:ln>
          </p:spPr>
          <p:txBody>
            <a:bodyPr wrap="none" anchor="ctr"/>
            <a:lstStyle/>
            <a:p>
              <a:endParaRPr lang="en-US"/>
            </a:p>
          </p:txBody>
        </p:sp>
        <p:sp>
          <p:nvSpPr>
            <p:cNvPr id="58386" name="Line 9"/>
            <p:cNvSpPr>
              <a:spLocks noChangeShapeType="1"/>
            </p:cNvSpPr>
            <p:nvPr/>
          </p:nvSpPr>
          <p:spPr bwMode="auto">
            <a:xfrm>
              <a:off x="2391" y="863"/>
              <a:ext cx="0" cy="938"/>
            </a:xfrm>
            <a:prstGeom prst="line">
              <a:avLst/>
            </a:prstGeom>
            <a:noFill/>
            <a:ln w="25400">
              <a:solidFill>
                <a:srgbClr val="000000"/>
              </a:solidFill>
              <a:round/>
              <a:headEnd/>
              <a:tailEnd/>
            </a:ln>
          </p:spPr>
          <p:txBody>
            <a:bodyPr wrap="none" anchor="ctr"/>
            <a:lstStyle/>
            <a:p>
              <a:endParaRPr lang="en-US"/>
            </a:p>
          </p:txBody>
        </p:sp>
        <p:sp>
          <p:nvSpPr>
            <p:cNvPr id="58387" name="Line 10"/>
            <p:cNvSpPr>
              <a:spLocks noChangeShapeType="1"/>
            </p:cNvSpPr>
            <p:nvPr/>
          </p:nvSpPr>
          <p:spPr bwMode="auto">
            <a:xfrm>
              <a:off x="2148" y="860"/>
              <a:ext cx="0" cy="941"/>
            </a:xfrm>
            <a:prstGeom prst="line">
              <a:avLst/>
            </a:prstGeom>
            <a:noFill/>
            <a:ln w="25400">
              <a:solidFill>
                <a:srgbClr val="000000"/>
              </a:solidFill>
              <a:round/>
              <a:headEnd/>
              <a:tailEnd/>
            </a:ln>
          </p:spPr>
          <p:txBody>
            <a:bodyPr wrap="none" anchor="ctr"/>
            <a:lstStyle/>
            <a:p>
              <a:endParaRPr lang="en-US"/>
            </a:p>
          </p:txBody>
        </p:sp>
        <p:sp>
          <p:nvSpPr>
            <p:cNvPr id="58388" name="Line 11"/>
            <p:cNvSpPr>
              <a:spLocks noChangeShapeType="1"/>
            </p:cNvSpPr>
            <p:nvPr/>
          </p:nvSpPr>
          <p:spPr bwMode="auto">
            <a:xfrm>
              <a:off x="2635" y="867"/>
              <a:ext cx="0" cy="934"/>
            </a:xfrm>
            <a:prstGeom prst="line">
              <a:avLst/>
            </a:prstGeom>
            <a:noFill/>
            <a:ln w="25400">
              <a:solidFill>
                <a:srgbClr val="000000"/>
              </a:solidFill>
              <a:round/>
              <a:headEnd/>
              <a:tailEnd/>
            </a:ln>
          </p:spPr>
          <p:txBody>
            <a:bodyPr wrap="none" anchor="ctr"/>
            <a:lstStyle/>
            <a:p>
              <a:endParaRPr lang="en-US"/>
            </a:p>
          </p:txBody>
        </p:sp>
        <p:sp>
          <p:nvSpPr>
            <p:cNvPr id="58389" name="Line 12"/>
            <p:cNvSpPr>
              <a:spLocks noChangeShapeType="1"/>
            </p:cNvSpPr>
            <p:nvPr/>
          </p:nvSpPr>
          <p:spPr bwMode="auto">
            <a:xfrm>
              <a:off x="1168" y="861"/>
              <a:ext cx="0" cy="940"/>
            </a:xfrm>
            <a:prstGeom prst="line">
              <a:avLst/>
            </a:prstGeom>
            <a:noFill/>
            <a:ln w="25400">
              <a:solidFill>
                <a:srgbClr val="000000"/>
              </a:solidFill>
              <a:round/>
              <a:headEnd/>
              <a:tailEnd/>
            </a:ln>
          </p:spPr>
          <p:txBody>
            <a:bodyPr wrap="none" anchor="ctr"/>
            <a:lstStyle/>
            <a:p>
              <a:endParaRPr lang="en-US"/>
            </a:p>
          </p:txBody>
        </p:sp>
        <p:sp>
          <p:nvSpPr>
            <p:cNvPr id="58390" name="Line 13"/>
            <p:cNvSpPr>
              <a:spLocks noChangeShapeType="1"/>
            </p:cNvSpPr>
            <p:nvPr/>
          </p:nvSpPr>
          <p:spPr bwMode="auto">
            <a:xfrm>
              <a:off x="362" y="1557"/>
              <a:ext cx="2509" cy="0"/>
            </a:xfrm>
            <a:prstGeom prst="line">
              <a:avLst/>
            </a:prstGeom>
            <a:noFill/>
            <a:ln w="25400">
              <a:solidFill>
                <a:srgbClr val="000000"/>
              </a:solidFill>
              <a:round/>
              <a:headEnd/>
              <a:tailEnd/>
            </a:ln>
          </p:spPr>
          <p:txBody>
            <a:bodyPr wrap="none" anchor="ctr"/>
            <a:lstStyle/>
            <a:p>
              <a:endParaRPr lang="en-US"/>
            </a:p>
          </p:txBody>
        </p:sp>
        <p:sp>
          <p:nvSpPr>
            <p:cNvPr id="58391" name="Line 14"/>
            <p:cNvSpPr>
              <a:spLocks noChangeShapeType="1"/>
            </p:cNvSpPr>
            <p:nvPr/>
          </p:nvSpPr>
          <p:spPr bwMode="auto">
            <a:xfrm>
              <a:off x="365" y="1016"/>
              <a:ext cx="2510" cy="0"/>
            </a:xfrm>
            <a:prstGeom prst="line">
              <a:avLst/>
            </a:prstGeom>
            <a:noFill/>
            <a:ln w="25400">
              <a:solidFill>
                <a:srgbClr val="000000"/>
              </a:solidFill>
              <a:round/>
              <a:headEnd/>
              <a:tailEnd/>
            </a:ln>
          </p:spPr>
          <p:txBody>
            <a:bodyPr wrap="none" anchor="ctr"/>
            <a:lstStyle/>
            <a:p>
              <a:endParaRPr lang="en-US"/>
            </a:p>
          </p:txBody>
        </p:sp>
        <p:sp>
          <p:nvSpPr>
            <p:cNvPr id="58392" name="Line 15"/>
            <p:cNvSpPr>
              <a:spLocks noChangeShapeType="1"/>
            </p:cNvSpPr>
            <p:nvPr/>
          </p:nvSpPr>
          <p:spPr bwMode="auto">
            <a:xfrm>
              <a:off x="928" y="859"/>
              <a:ext cx="1946" cy="0"/>
            </a:xfrm>
            <a:prstGeom prst="line">
              <a:avLst/>
            </a:prstGeom>
            <a:noFill/>
            <a:ln w="25400">
              <a:solidFill>
                <a:srgbClr val="000000"/>
              </a:solidFill>
              <a:round/>
              <a:headEnd/>
              <a:tailEnd/>
            </a:ln>
          </p:spPr>
          <p:txBody>
            <a:bodyPr wrap="none" anchor="ctr"/>
            <a:lstStyle/>
            <a:p>
              <a:endParaRPr lang="en-US"/>
            </a:p>
          </p:txBody>
        </p:sp>
        <p:sp>
          <p:nvSpPr>
            <p:cNvPr id="58393" name="Freeform 16"/>
            <p:cNvSpPr>
              <a:spLocks/>
            </p:cNvSpPr>
            <p:nvPr/>
          </p:nvSpPr>
          <p:spPr bwMode="auto">
            <a:xfrm>
              <a:off x="923" y="685"/>
              <a:ext cx="1957" cy="1121"/>
            </a:xfrm>
            <a:custGeom>
              <a:avLst/>
              <a:gdLst>
                <a:gd name="T0" fmla="*/ 0 w 3608"/>
                <a:gd name="T1" fmla="*/ 1121 h 2696"/>
                <a:gd name="T2" fmla="*/ 0 w 3608"/>
                <a:gd name="T3" fmla="*/ 0 h 2696"/>
                <a:gd name="T4" fmla="*/ 1956 w 3608"/>
                <a:gd name="T5" fmla="*/ 0 h 2696"/>
                <a:gd name="T6" fmla="*/ 0 60000 65536"/>
                <a:gd name="T7" fmla="*/ 0 60000 65536"/>
                <a:gd name="T8" fmla="*/ 0 60000 65536"/>
                <a:gd name="T9" fmla="*/ 0 w 3608"/>
                <a:gd name="T10" fmla="*/ 0 h 2696"/>
                <a:gd name="T11" fmla="*/ 3608 w 3608"/>
                <a:gd name="T12" fmla="*/ 2696 h 2696"/>
              </a:gdLst>
              <a:ahLst/>
              <a:cxnLst>
                <a:cxn ang="T6">
                  <a:pos x="T0" y="T1"/>
                </a:cxn>
                <a:cxn ang="T7">
                  <a:pos x="T2" y="T3"/>
                </a:cxn>
                <a:cxn ang="T8">
                  <a:pos x="T4" y="T5"/>
                </a:cxn>
              </a:cxnLst>
              <a:rect l="T9" t="T10" r="T11" b="T12"/>
              <a:pathLst>
                <a:path w="3608" h="2696">
                  <a:moveTo>
                    <a:pt x="0" y="2695"/>
                  </a:moveTo>
                  <a:lnTo>
                    <a:pt x="0" y="0"/>
                  </a:lnTo>
                  <a:lnTo>
                    <a:pt x="3607" y="0"/>
                  </a:lnTo>
                </a:path>
              </a:pathLst>
            </a:custGeom>
            <a:noFill/>
            <a:ln w="25400" cap="rnd">
              <a:solidFill>
                <a:srgbClr val="000000"/>
              </a:solidFill>
              <a:round/>
              <a:headEnd/>
              <a:tailEnd/>
            </a:ln>
          </p:spPr>
          <p:txBody>
            <a:bodyPr/>
            <a:lstStyle/>
            <a:p>
              <a:endParaRPr lang="en-NZ"/>
            </a:p>
          </p:txBody>
        </p:sp>
        <p:sp>
          <p:nvSpPr>
            <p:cNvPr id="58394" name="Rectangle 17"/>
            <p:cNvSpPr>
              <a:spLocks noChangeArrowheads="1"/>
            </p:cNvSpPr>
            <p:nvPr/>
          </p:nvSpPr>
          <p:spPr bwMode="auto">
            <a:xfrm>
              <a:off x="378" y="478"/>
              <a:ext cx="671" cy="518"/>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Item: Seat frames</a:t>
              </a:r>
            </a:p>
            <a:p>
              <a:pPr defTabSz="762000" eaLnBrk="0" hangingPunct="0"/>
              <a:r>
                <a:rPr lang="en-US" sz="800" b="1">
                  <a:solidFill>
                    <a:srgbClr val="000000"/>
                  </a:solidFill>
                </a:rPr>
                <a:t>Lot size: 300 units</a:t>
              </a:r>
            </a:p>
            <a:p>
              <a:pPr defTabSz="762000" eaLnBrk="0" hangingPunct="0"/>
              <a:endParaRPr lang="en-US" sz="800" b="1">
                <a:solidFill>
                  <a:srgbClr val="000000"/>
                </a:solidFill>
              </a:endParaRPr>
            </a:p>
            <a:p>
              <a:pPr defTabSz="762000" eaLnBrk="0" hangingPunct="0"/>
              <a:endParaRPr lang="en-US" sz="800" b="1">
                <a:solidFill>
                  <a:srgbClr val="000000"/>
                </a:solidFill>
              </a:endParaRPr>
            </a:p>
            <a:p>
              <a:pPr defTabSz="762000" eaLnBrk="0" hangingPunct="0"/>
              <a:r>
                <a:rPr lang="en-US" sz="800" b="1">
                  <a:solidFill>
                    <a:srgbClr val="000000"/>
                  </a:solidFill>
                </a:rPr>
                <a:t>Lead </a:t>
              </a:r>
            </a:p>
            <a:p>
              <a:pPr defTabSz="762000" eaLnBrk="0" hangingPunct="0"/>
              <a:r>
                <a:rPr lang="en-US" sz="800" b="1">
                  <a:solidFill>
                    <a:srgbClr val="000000"/>
                  </a:solidFill>
                </a:rPr>
                <a:t>time: 1 week</a:t>
              </a:r>
            </a:p>
          </p:txBody>
        </p:sp>
        <p:sp>
          <p:nvSpPr>
            <p:cNvPr id="58395" name="Rectangle 18"/>
            <p:cNvSpPr>
              <a:spLocks noChangeArrowheads="1"/>
            </p:cNvSpPr>
            <p:nvPr/>
          </p:nvSpPr>
          <p:spPr bwMode="auto">
            <a:xfrm>
              <a:off x="365" y="1036"/>
              <a:ext cx="532" cy="210"/>
            </a:xfrm>
            <a:prstGeom prst="rect">
              <a:avLst/>
            </a:prstGeom>
            <a:noFill/>
            <a:ln w="12700">
              <a:noFill/>
              <a:miter lim="800000"/>
              <a:headEnd/>
              <a:tailEnd/>
            </a:ln>
          </p:spPr>
          <p:txBody>
            <a:bodyPr lIns="90487" tIns="44450" rIns="90487" bIns="44450">
              <a:spAutoFit/>
            </a:bodyPr>
            <a:lstStyle/>
            <a:p>
              <a:pPr defTabSz="762000" eaLnBrk="0" hangingPunct="0"/>
              <a:r>
                <a:rPr lang="en-US" sz="800" b="1">
                  <a:solidFill>
                    <a:srgbClr val="000000"/>
                  </a:solidFill>
                </a:rPr>
                <a:t>Gross requirements</a:t>
              </a:r>
            </a:p>
          </p:txBody>
        </p:sp>
        <p:sp>
          <p:nvSpPr>
            <p:cNvPr id="58396" name="Rectangle 19"/>
            <p:cNvSpPr>
              <a:spLocks noChangeArrowheads="1"/>
            </p:cNvSpPr>
            <p:nvPr/>
          </p:nvSpPr>
          <p:spPr bwMode="auto">
            <a:xfrm>
              <a:off x="973" y="885"/>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1</a:t>
              </a:r>
            </a:p>
          </p:txBody>
        </p:sp>
        <p:sp>
          <p:nvSpPr>
            <p:cNvPr id="58397" name="Rectangle 20"/>
            <p:cNvSpPr>
              <a:spLocks noChangeArrowheads="1"/>
            </p:cNvSpPr>
            <p:nvPr/>
          </p:nvSpPr>
          <p:spPr bwMode="auto">
            <a:xfrm>
              <a:off x="1218" y="885"/>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2</a:t>
              </a:r>
            </a:p>
          </p:txBody>
        </p:sp>
        <p:sp>
          <p:nvSpPr>
            <p:cNvPr id="58398" name="Rectangle 21"/>
            <p:cNvSpPr>
              <a:spLocks noChangeArrowheads="1"/>
            </p:cNvSpPr>
            <p:nvPr/>
          </p:nvSpPr>
          <p:spPr bwMode="auto">
            <a:xfrm>
              <a:off x="1464" y="885"/>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3</a:t>
              </a:r>
            </a:p>
          </p:txBody>
        </p:sp>
        <p:sp>
          <p:nvSpPr>
            <p:cNvPr id="58399" name="Rectangle 22"/>
            <p:cNvSpPr>
              <a:spLocks noChangeArrowheads="1"/>
            </p:cNvSpPr>
            <p:nvPr/>
          </p:nvSpPr>
          <p:spPr bwMode="auto">
            <a:xfrm>
              <a:off x="1708" y="885"/>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4</a:t>
              </a:r>
            </a:p>
          </p:txBody>
        </p:sp>
        <p:sp>
          <p:nvSpPr>
            <p:cNvPr id="58400" name="Rectangle 23"/>
            <p:cNvSpPr>
              <a:spLocks noChangeArrowheads="1"/>
            </p:cNvSpPr>
            <p:nvPr/>
          </p:nvSpPr>
          <p:spPr bwMode="auto">
            <a:xfrm>
              <a:off x="1954" y="885"/>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5</a:t>
              </a:r>
            </a:p>
          </p:txBody>
        </p:sp>
        <p:sp>
          <p:nvSpPr>
            <p:cNvPr id="58401" name="Rectangle 24"/>
            <p:cNvSpPr>
              <a:spLocks noChangeArrowheads="1"/>
            </p:cNvSpPr>
            <p:nvPr/>
          </p:nvSpPr>
          <p:spPr bwMode="auto">
            <a:xfrm>
              <a:off x="2196" y="885"/>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6</a:t>
              </a:r>
            </a:p>
          </p:txBody>
        </p:sp>
        <p:sp>
          <p:nvSpPr>
            <p:cNvPr id="58402" name="Rectangle 25"/>
            <p:cNvSpPr>
              <a:spLocks noChangeArrowheads="1"/>
            </p:cNvSpPr>
            <p:nvPr/>
          </p:nvSpPr>
          <p:spPr bwMode="auto">
            <a:xfrm>
              <a:off x="2440" y="885"/>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7</a:t>
              </a:r>
            </a:p>
          </p:txBody>
        </p:sp>
        <p:sp>
          <p:nvSpPr>
            <p:cNvPr id="58403" name="Rectangle 26"/>
            <p:cNvSpPr>
              <a:spLocks noChangeArrowheads="1"/>
            </p:cNvSpPr>
            <p:nvPr/>
          </p:nvSpPr>
          <p:spPr bwMode="auto">
            <a:xfrm>
              <a:off x="2681" y="885"/>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8</a:t>
              </a:r>
            </a:p>
          </p:txBody>
        </p:sp>
        <p:sp>
          <p:nvSpPr>
            <p:cNvPr id="58404" name="Text Box 27"/>
            <p:cNvSpPr txBox="1">
              <a:spLocks noChangeArrowheads="1"/>
            </p:cNvSpPr>
            <p:nvPr/>
          </p:nvSpPr>
          <p:spPr bwMode="auto">
            <a:xfrm>
              <a:off x="365" y="1327"/>
              <a:ext cx="516" cy="212"/>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Planned receipts</a:t>
              </a:r>
            </a:p>
          </p:txBody>
        </p:sp>
        <p:sp>
          <p:nvSpPr>
            <p:cNvPr id="58405" name="Text Box 28"/>
            <p:cNvSpPr txBox="1">
              <a:spLocks noChangeArrowheads="1"/>
            </p:cNvSpPr>
            <p:nvPr/>
          </p:nvSpPr>
          <p:spPr bwMode="auto">
            <a:xfrm>
              <a:off x="365" y="1541"/>
              <a:ext cx="491" cy="289"/>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Planned order releases</a:t>
              </a:r>
            </a:p>
          </p:txBody>
        </p:sp>
        <p:sp>
          <p:nvSpPr>
            <p:cNvPr id="58406" name="Text Box 29"/>
            <p:cNvSpPr txBox="1">
              <a:spLocks noChangeArrowheads="1"/>
            </p:cNvSpPr>
            <p:nvPr/>
          </p:nvSpPr>
          <p:spPr bwMode="auto">
            <a:xfrm>
              <a:off x="1790" y="711"/>
              <a:ext cx="28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Week</a:t>
              </a:r>
            </a:p>
          </p:txBody>
        </p:sp>
        <p:sp>
          <p:nvSpPr>
            <p:cNvPr id="58407" name="Rectangle 30"/>
            <p:cNvSpPr>
              <a:spLocks noChangeArrowheads="1"/>
            </p:cNvSpPr>
            <p:nvPr/>
          </p:nvSpPr>
          <p:spPr bwMode="auto">
            <a:xfrm>
              <a:off x="361" y="486"/>
              <a:ext cx="2514" cy="1327"/>
            </a:xfrm>
            <a:prstGeom prst="rect">
              <a:avLst/>
            </a:prstGeom>
            <a:noFill/>
            <a:ln w="25400">
              <a:solidFill>
                <a:srgbClr val="000000"/>
              </a:solidFill>
              <a:miter lim="800000"/>
              <a:headEnd/>
              <a:tailEnd/>
            </a:ln>
          </p:spPr>
          <p:txBody>
            <a:bodyPr wrap="none" anchor="ctr"/>
            <a:lstStyle/>
            <a:p>
              <a:endParaRPr lang="en-NZ"/>
            </a:p>
          </p:txBody>
        </p:sp>
        <p:sp>
          <p:nvSpPr>
            <p:cNvPr id="58408" name="Text Box 31"/>
            <p:cNvSpPr txBox="1">
              <a:spLocks noChangeArrowheads="1"/>
            </p:cNvSpPr>
            <p:nvPr/>
          </p:nvSpPr>
          <p:spPr bwMode="auto">
            <a:xfrm>
              <a:off x="1907" y="1363"/>
              <a:ext cx="22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300</a:t>
              </a:r>
            </a:p>
          </p:txBody>
        </p:sp>
        <p:sp>
          <p:nvSpPr>
            <p:cNvPr id="58409" name="Text Box 32"/>
            <p:cNvSpPr txBox="1">
              <a:spLocks noChangeArrowheads="1"/>
            </p:cNvSpPr>
            <p:nvPr/>
          </p:nvSpPr>
          <p:spPr bwMode="auto">
            <a:xfrm>
              <a:off x="1666" y="1618"/>
              <a:ext cx="224" cy="135"/>
            </a:xfrm>
            <a:prstGeom prst="rect">
              <a:avLst/>
            </a:prstGeom>
            <a:solidFill>
              <a:schemeClr val="accent1"/>
            </a:solidFill>
            <a:ln w="12700">
              <a:noFill/>
              <a:miter lim="800000"/>
              <a:headEnd/>
              <a:tailEnd/>
            </a:ln>
          </p:spPr>
          <p:txBody>
            <a:bodyPr wrap="none">
              <a:spAutoFit/>
            </a:bodyPr>
            <a:lstStyle/>
            <a:p>
              <a:pPr defTabSz="762000" eaLnBrk="0" hangingPunct="0"/>
              <a:r>
                <a:rPr lang="en-US" sz="800" b="1">
                  <a:solidFill>
                    <a:srgbClr val="000000"/>
                  </a:solidFill>
                </a:rPr>
                <a:t>300</a:t>
              </a:r>
            </a:p>
          </p:txBody>
        </p:sp>
        <p:sp>
          <p:nvSpPr>
            <p:cNvPr id="58410" name="Freeform 33"/>
            <p:cNvSpPr>
              <a:spLocks/>
            </p:cNvSpPr>
            <p:nvPr/>
          </p:nvSpPr>
          <p:spPr bwMode="auto">
            <a:xfrm>
              <a:off x="371" y="1269"/>
              <a:ext cx="2505" cy="144"/>
            </a:xfrm>
            <a:custGeom>
              <a:avLst/>
              <a:gdLst>
                <a:gd name="T0" fmla="*/ 0 w 2505"/>
                <a:gd name="T1" fmla="*/ 45 h 144"/>
                <a:gd name="T2" fmla="*/ 179 w 2505"/>
                <a:gd name="T3" fmla="*/ 9 h 144"/>
                <a:gd name="T4" fmla="*/ 368 w 2505"/>
                <a:gd name="T5" fmla="*/ 54 h 144"/>
                <a:gd name="T6" fmla="*/ 569 w 2505"/>
                <a:gd name="T7" fmla="*/ 0 h 144"/>
                <a:gd name="T8" fmla="*/ 768 w 2505"/>
                <a:gd name="T9" fmla="*/ 77 h 144"/>
                <a:gd name="T10" fmla="*/ 957 w 2505"/>
                <a:gd name="T11" fmla="*/ 16 h 144"/>
                <a:gd name="T12" fmla="*/ 1197 w 2505"/>
                <a:gd name="T13" fmla="*/ 99 h 144"/>
                <a:gd name="T14" fmla="*/ 1427 w 2505"/>
                <a:gd name="T15" fmla="*/ 9 h 144"/>
                <a:gd name="T16" fmla="*/ 1603 w 2505"/>
                <a:gd name="T17" fmla="*/ 89 h 144"/>
                <a:gd name="T18" fmla="*/ 1782 w 2505"/>
                <a:gd name="T19" fmla="*/ 38 h 144"/>
                <a:gd name="T20" fmla="*/ 1949 w 2505"/>
                <a:gd name="T21" fmla="*/ 102 h 144"/>
                <a:gd name="T22" fmla="*/ 2134 w 2505"/>
                <a:gd name="T23" fmla="*/ 48 h 144"/>
                <a:gd name="T24" fmla="*/ 2342 w 2505"/>
                <a:gd name="T25" fmla="*/ 144 h 144"/>
                <a:gd name="T26" fmla="*/ 2505 w 2505"/>
                <a:gd name="T27" fmla="*/ 41 h 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05"/>
                <a:gd name="T43" fmla="*/ 0 h 144"/>
                <a:gd name="T44" fmla="*/ 2505 w 2505"/>
                <a:gd name="T45" fmla="*/ 144 h 1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05" h="144">
                  <a:moveTo>
                    <a:pt x="0" y="45"/>
                  </a:moveTo>
                  <a:lnTo>
                    <a:pt x="179" y="9"/>
                  </a:lnTo>
                  <a:lnTo>
                    <a:pt x="368" y="54"/>
                  </a:lnTo>
                  <a:lnTo>
                    <a:pt x="569" y="0"/>
                  </a:lnTo>
                  <a:lnTo>
                    <a:pt x="768" y="77"/>
                  </a:lnTo>
                  <a:lnTo>
                    <a:pt x="957" y="16"/>
                  </a:lnTo>
                  <a:lnTo>
                    <a:pt x="1197" y="99"/>
                  </a:lnTo>
                  <a:lnTo>
                    <a:pt x="1427" y="9"/>
                  </a:lnTo>
                  <a:lnTo>
                    <a:pt x="1603" y="89"/>
                  </a:lnTo>
                  <a:lnTo>
                    <a:pt x="1782" y="38"/>
                  </a:lnTo>
                  <a:lnTo>
                    <a:pt x="1949" y="102"/>
                  </a:lnTo>
                  <a:lnTo>
                    <a:pt x="2134" y="48"/>
                  </a:lnTo>
                  <a:lnTo>
                    <a:pt x="2342" y="144"/>
                  </a:lnTo>
                  <a:lnTo>
                    <a:pt x="2505" y="41"/>
                  </a:lnTo>
                </a:path>
              </a:pathLst>
            </a:custGeom>
            <a:noFill/>
            <a:ln w="28575">
              <a:solidFill>
                <a:srgbClr val="000000"/>
              </a:solidFill>
              <a:round/>
              <a:headEnd/>
              <a:tailEnd/>
            </a:ln>
          </p:spPr>
          <p:txBody>
            <a:bodyPr wrap="none" anchor="ctr"/>
            <a:lstStyle/>
            <a:p>
              <a:endParaRPr lang="en-NZ"/>
            </a:p>
          </p:txBody>
        </p:sp>
        <p:sp>
          <p:nvSpPr>
            <p:cNvPr id="58411" name="Freeform 34"/>
            <p:cNvSpPr>
              <a:spLocks/>
            </p:cNvSpPr>
            <p:nvPr/>
          </p:nvSpPr>
          <p:spPr bwMode="auto">
            <a:xfrm>
              <a:off x="368" y="1234"/>
              <a:ext cx="2505" cy="144"/>
            </a:xfrm>
            <a:custGeom>
              <a:avLst/>
              <a:gdLst>
                <a:gd name="T0" fmla="*/ 0 w 2505"/>
                <a:gd name="T1" fmla="*/ 45 h 144"/>
                <a:gd name="T2" fmla="*/ 179 w 2505"/>
                <a:gd name="T3" fmla="*/ 9 h 144"/>
                <a:gd name="T4" fmla="*/ 368 w 2505"/>
                <a:gd name="T5" fmla="*/ 54 h 144"/>
                <a:gd name="T6" fmla="*/ 569 w 2505"/>
                <a:gd name="T7" fmla="*/ 0 h 144"/>
                <a:gd name="T8" fmla="*/ 768 w 2505"/>
                <a:gd name="T9" fmla="*/ 77 h 144"/>
                <a:gd name="T10" fmla="*/ 957 w 2505"/>
                <a:gd name="T11" fmla="*/ 16 h 144"/>
                <a:gd name="T12" fmla="*/ 1197 w 2505"/>
                <a:gd name="T13" fmla="*/ 99 h 144"/>
                <a:gd name="T14" fmla="*/ 1427 w 2505"/>
                <a:gd name="T15" fmla="*/ 9 h 144"/>
                <a:gd name="T16" fmla="*/ 1603 w 2505"/>
                <a:gd name="T17" fmla="*/ 89 h 144"/>
                <a:gd name="T18" fmla="*/ 1782 w 2505"/>
                <a:gd name="T19" fmla="*/ 38 h 144"/>
                <a:gd name="T20" fmla="*/ 1949 w 2505"/>
                <a:gd name="T21" fmla="*/ 102 h 144"/>
                <a:gd name="T22" fmla="*/ 2134 w 2505"/>
                <a:gd name="T23" fmla="*/ 48 h 144"/>
                <a:gd name="T24" fmla="*/ 2342 w 2505"/>
                <a:gd name="T25" fmla="*/ 144 h 144"/>
                <a:gd name="T26" fmla="*/ 2505 w 2505"/>
                <a:gd name="T27" fmla="*/ 41 h 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05"/>
                <a:gd name="T43" fmla="*/ 0 h 144"/>
                <a:gd name="T44" fmla="*/ 2505 w 2505"/>
                <a:gd name="T45" fmla="*/ 144 h 1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05" h="144">
                  <a:moveTo>
                    <a:pt x="0" y="45"/>
                  </a:moveTo>
                  <a:lnTo>
                    <a:pt x="179" y="9"/>
                  </a:lnTo>
                  <a:lnTo>
                    <a:pt x="368" y="54"/>
                  </a:lnTo>
                  <a:lnTo>
                    <a:pt x="569" y="0"/>
                  </a:lnTo>
                  <a:lnTo>
                    <a:pt x="768" y="77"/>
                  </a:lnTo>
                  <a:lnTo>
                    <a:pt x="957" y="16"/>
                  </a:lnTo>
                  <a:lnTo>
                    <a:pt x="1197" y="99"/>
                  </a:lnTo>
                  <a:lnTo>
                    <a:pt x="1427" y="9"/>
                  </a:lnTo>
                  <a:lnTo>
                    <a:pt x="1603" y="89"/>
                  </a:lnTo>
                  <a:lnTo>
                    <a:pt x="1782" y="38"/>
                  </a:lnTo>
                  <a:lnTo>
                    <a:pt x="1949" y="102"/>
                  </a:lnTo>
                  <a:lnTo>
                    <a:pt x="2134" y="48"/>
                  </a:lnTo>
                  <a:lnTo>
                    <a:pt x="2342" y="144"/>
                  </a:lnTo>
                  <a:lnTo>
                    <a:pt x="2505" y="41"/>
                  </a:lnTo>
                </a:path>
              </a:pathLst>
            </a:custGeom>
            <a:noFill/>
            <a:ln w="28575">
              <a:solidFill>
                <a:srgbClr val="000000"/>
              </a:solidFill>
              <a:round/>
              <a:headEnd/>
              <a:tailEnd/>
            </a:ln>
          </p:spPr>
          <p:txBody>
            <a:bodyPr wrap="none" anchor="ctr"/>
            <a:lstStyle/>
            <a:p>
              <a:endParaRPr lang="en-NZ"/>
            </a:p>
          </p:txBody>
        </p:sp>
        <p:sp>
          <p:nvSpPr>
            <p:cNvPr id="58412" name="Freeform 35"/>
            <p:cNvSpPr>
              <a:spLocks/>
            </p:cNvSpPr>
            <p:nvPr/>
          </p:nvSpPr>
          <p:spPr bwMode="auto">
            <a:xfrm>
              <a:off x="3011" y="488"/>
              <a:ext cx="2518" cy="887"/>
            </a:xfrm>
            <a:custGeom>
              <a:avLst/>
              <a:gdLst>
                <a:gd name="T0" fmla="*/ 0 w 2518"/>
                <a:gd name="T1" fmla="*/ 787 h 887"/>
                <a:gd name="T2" fmla="*/ 0 w 2518"/>
                <a:gd name="T3" fmla="*/ 0 h 887"/>
                <a:gd name="T4" fmla="*/ 2518 w 2518"/>
                <a:gd name="T5" fmla="*/ 0 h 887"/>
                <a:gd name="T6" fmla="*/ 2518 w 2518"/>
                <a:gd name="T7" fmla="*/ 784 h 887"/>
                <a:gd name="T8" fmla="*/ 2355 w 2518"/>
                <a:gd name="T9" fmla="*/ 887 h 887"/>
                <a:gd name="T10" fmla="*/ 2147 w 2518"/>
                <a:gd name="T11" fmla="*/ 794 h 887"/>
                <a:gd name="T12" fmla="*/ 1962 w 2518"/>
                <a:gd name="T13" fmla="*/ 845 h 887"/>
                <a:gd name="T14" fmla="*/ 1792 w 2518"/>
                <a:gd name="T15" fmla="*/ 781 h 887"/>
                <a:gd name="T16" fmla="*/ 1613 w 2518"/>
                <a:gd name="T17" fmla="*/ 829 h 887"/>
                <a:gd name="T18" fmla="*/ 1440 w 2518"/>
                <a:gd name="T19" fmla="*/ 755 h 887"/>
                <a:gd name="T20" fmla="*/ 1206 w 2518"/>
                <a:gd name="T21" fmla="*/ 842 h 887"/>
                <a:gd name="T22" fmla="*/ 970 w 2518"/>
                <a:gd name="T23" fmla="*/ 762 h 887"/>
                <a:gd name="T24" fmla="*/ 781 w 2518"/>
                <a:gd name="T25" fmla="*/ 819 h 887"/>
                <a:gd name="T26" fmla="*/ 566 w 2518"/>
                <a:gd name="T27" fmla="*/ 743 h 887"/>
                <a:gd name="T28" fmla="*/ 384 w 2518"/>
                <a:gd name="T29" fmla="*/ 797 h 887"/>
                <a:gd name="T30" fmla="*/ 189 w 2518"/>
                <a:gd name="T31" fmla="*/ 749 h 887"/>
                <a:gd name="T32" fmla="*/ 0 w 2518"/>
                <a:gd name="T33" fmla="*/ 787 h 8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18"/>
                <a:gd name="T52" fmla="*/ 0 h 887"/>
                <a:gd name="T53" fmla="*/ 2518 w 2518"/>
                <a:gd name="T54" fmla="*/ 887 h 8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18" h="887">
                  <a:moveTo>
                    <a:pt x="0" y="787"/>
                  </a:moveTo>
                  <a:lnTo>
                    <a:pt x="0" y="0"/>
                  </a:lnTo>
                  <a:lnTo>
                    <a:pt x="2518" y="0"/>
                  </a:lnTo>
                  <a:lnTo>
                    <a:pt x="2518" y="784"/>
                  </a:lnTo>
                  <a:lnTo>
                    <a:pt x="2355" y="887"/>
                  </a:lnTo>
                  <a:lnTo>
                    <a:pt x="2147" y="794"/>
                  </a:lnTo>
                  <a:lnTo>
                    <a:pt x="1962" y="845"/>
                  </a:lnTo>
                  <a:lnTo>
                    <a:pt x="1792" y="781"/>
                  </a:lnTo>
                  <a:lnTo>
                    <a:pt x="1613" y="829"/>
                  </a:lnTo>
                  <a:lnTo>
                    <a:pt x="1440" y="755"/>
                  </a:lnTo>
                  <a:lnTo>
                    <a:pt x="1206" y="842"/>
                  </a:lnTo>
                  <a:lnTo>
                    <a:pt x="970" y="762"/>
                  </a:lnTo>
                  <a:lnTo>
                    <a:pt x="781" y="819"/>
                  </a:lnTo>
                  <a:lnTo>
                    <a:pt x="566" y="743"/>
                  </a:lnTo>
                  <a:lnTo>
                    <a:pt x="384" y="797"/>
                  </a:lnTo>
                  <a:lnTo>
                    <a:pt x="189" y="749"/>
                  </a:lnTo>
                  <a:lnTo>
                    <a:pt x="0" y="787"/>
                  </a:lnTo>
                  <a:close/>
                </a:path>
              </a:pathLst>
            </a:custGeom>
            <a:solidFill>
              <a:srgbClr val="E1C687"/>
            </a:solidFill>
            <a:ln w="12700">
              <a:noFill/>
              <a:round/>
              <a:headEnd/>
              <a:tailEnd/>
            </a:ln>
          </p:spPr>
          <p:txBody>
            <a:bodyPr wrap="none" anchor="ctr"/>
            <a:lstStyle/>
            <a:p>
              <a:endParaRPr lang="en-NZ"/>
            </a:p>
          </p:txBody>
        </p:sp>
        <p:sp>
          <p:nvSpPr>
            <p:cNvPr id="58413" name="Freeform 36"/>
            <p:cNvSpPr>
              <a:spLocks/>
            </p:cNvSpPr>
            <p:nvPr/>
          </p:nvSpPr>
          <p:spPr bwMode="auto">
            <a:xfrm>
              <a:off x="3577" y="1016"/>
              <a:ext cx="1949" cy="359"/>
            </a:xfrm>
            <a:custGeom>
              <a:avLst/>
              <a:gdLst>
                <a:gd name="T0" fmla="*/ 0 w 1949"/>
                <a:gd name="T1" fmla="*/ 215 h 359"/>
                <a:gd name="T2" fmla="*/ 0 w 1949"/>
                <a:gd name="T3" fmla="*/ 0 h 359"/>
                <a:gd name="T4" fmla="*/ 1949 w 1949"/>
                <a:gd name="T5" fmla="*/ 0 h 359"/>
                <a:gd name="T6" fmla="*/ 1949 w 1949"/>
                <a:gd name="T7" fmla="*/ 256 h 359"/>
                <a:gd name="T8" fmla="*/ 1792 w 1949"/>
                <a:gd name="T9" fmla="*/ 359 h 359"/>
                <a:gd name="T10" fmla="*/ 1574 w 1949"/>
                <a:gd name="T11" fmla="*/ 263 h 359"/>
                <a:gd name="T12" fmla="*/ 1395 w 1949"/>
                <a:gd name="T13" fmla="*/ 314 h 359"/>
                <a:gd name="T14" fmla="*/ 1226 w 1949"/>
                <a:gd name="T15" fmla="*/ 253 h 359"/>
                <a:gd name="T16" fmla="*/ 1050 w 1949"/>
                <a:gd name="T17" fmla="*/ 304 h 359"/>
                <a:gd name="T18" fmla="*/ 874 w 1949"/>
                <a:gd name="T19" fmla="*/ 224 h 359"/>
                <a:gd name="T20" fmla="*/ 640 w 1949"/>
                <a:gd name="T21" fmla="*/ 314 h 359"/>
                <a:gd name="T22" fmla="*/ 403 w 1949"/>
                <a:gd name="T23" fmla="*/ 228 h 359"/>
                <a:gd name="T24" fmla="*/ 218 w 1949"/>
                <a:gd name="T25" fmla="*/ 288 h 359"/>
                <a:gd name="T26" fmla="*/ 0 w 1949"/>
                <a:gd name="T27" fmla="*/ 215 h 3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49"/>
                <a:gd name="T43" fmla="*/ 0 h 359"/>
                <a:gd name="T44" fmla="*/ 1949 w 1949"/>
                <a:gd name="T45" fmla="*/ 359 h 3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49" h="359">
                  <a:moveTo>
                    <a:pt x="0" y="215"/>
                  </a:moveTo>
                  <a:lnTo>
                    <a:pt x="0" y="0"/>
                  </a:lnTo>
                  <a:lnTo>
                    <a:pt x="1949" y="0"/>
                  </a:lnTo>
                  <a:lnTo>
                    <a:pt x="1949" y="256"/>
                  </a:lnTo>
                  <a:lnTo>
                    <a:pt x="1792" y="359"/>
                  </a:lnTo>
                  <a:lnTo>
                    <a:pt x="1574" y="263"/>
                  </a:lnTo>
                  <a:lnTo>
                    <a:pt x="1395" y="314"/>
                  </a:lnTo>
                  <a:lnTo>
                    <a:pt x="1226" y="253"/>
                  </a:lnTo>
                  <a:lnTo>
                    <a:pt x="1050" y="304"/>
                  </a:lnTo>
                  <a:lnTo>
                    <a:pt x="874" y="224"/>
                  </a:lnTo>
                  <a:lnTo>
                    <a:pt x="640" y="314"/>
                  </a:lnTo>
                  <a:lnTo>
                    <a:pt x="403" y="228"/>
                  </a:lnTo>
                  <a:lnTo>
                    <a:pt x="218" y="288"/>
                  </a:lnTo>
                  <a:lnTo>
                    <a:pt x="0" y="215"/>
                  </a:lnTo>
                  <a:close/>
                </a:path>
              </a:pathLst>
            </a:custGeom>
            <a:solidFill>
              <a:schemeClr val="accent2"/>
            </a:solidFill>
            <a:ln w="12700">
              <a:noFill/>
              <a:round/>
              <a:headEnd/>
              <a:tailEnd/>
            </a:ln>
          </p:spPr>
          <p:txBody>
            <a:bodyPr wrap="none" anchor="ctr"/>
            <a:lstStyle/>
            <a:p>
              <a:endParaRPr lang="en-NZ"/>
            </a:p>
          </p:txBody>
        </p:sp>
        <p:sp>
          <p:nvSpPr>
            <p:cNvPr id="58414" name="Freeform 37"/>
            <p:cNvSpPr>
              <a:spLocks/>
            </p:cNvSpPr>
            <p:nvPr/>
          </p:nvSpPr>
          <p:spPr bwMode="auto">
            <a:xfrm>
              <a:off x="3014" y="1272"/>
              <a:ext cx="567" cy="541"/>
            </a:xfrm>
            <a:custGeom>
              <a:avLst/>
              <a:gdLst>
                <a:gd name="T0" fmla="*/ 0 w 567"/>
                <a:gd name="T1" fmla="*/ 42 h 541"/>
                <a:gd name="T2" fmla="*/ 0 w 567"/>
                <a:gd name="T3" fmla="*/ 541 h 541"/>
                <a:gd name="T4" fmla="*/ 567 w 567"/>
                <a:gd name="T5" fmla="*/ 541 h 541"/>
                <a:gd name="T6" fmla="*/ 567 w 567"/>
                <a:gd name="T7" fmla="*/ 0 h 541"/>
                <a:gd name="T8" fmla="*/ 378 w 567"/>
                <a:gd name="T9" fmla="*/ 51 h 541"/>
                <a:gd name="T10" fmla="*/ 189 w 567"/>
                <a:gd name="T11" fmla="*/ 3 h 541"/>
                <a:gd name="T12" fmla="*/ 0 w 567"/>
                <a:gd name="T13" fmla="*/ 42 h 541"/>
                <a:gd name="T14" fmla="*/ 0 60000 65536"/>
                <a:gd name="T15" fmla="*/ 0 60000 65536"/>
                <a:gd name="T16" fmla="*/ 0 60000 65536"/>
                <a:gd name="T17" fmla="*/ 0 60000 65536"/>
                <a:gd name="T18" fmla="*/ 0 60000 65536"/>
                <a:gd name="T19" fmla="*/ 0 60000 65536"/>
                <a:gd name="T20" fmla="*/ 0 60000 65536"/>
                <a:gd name="T21" fmla="*/ 0 w 567"/>
                <a:gd name="T22" fmla="*/ 0 h 541"/>
                <a:gd name="T23" fmla="*/ 567 w 567"/>
                <a:gd name="T24" fmla="*/ 541 h 5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 h="541">
                  <a:moveTo>
                    <a:pt x="0" y="42"/>
                  </a:moveTo>
                  <a:lnTo>
                    <a:pt x="0" y="541"/>
                  </a:lnTo>
                  <a:lnTo>
                    <a:pt x="567" y="541"/>
                  </a:lnTo>
                  <a:lnTo>
                    <a:pt x="567" y="0"/>
                  </a:lnTo>
                  <a:lnTo>
                    <a:pt x="378" y="51"/>
                  </a:lnTo>
                  <a:lnTo>
                    <a:pt x="189" y="3"/>
                  </a:lnTo>
                  <a:lnTo>
                    <a:pt x="0" y="42"/>
                  </a:lnTo>
                  <a:close/>
                </a:path>
              </a:pathLst>
            </a:custGeom>
            <a:solidFill>
              <a:srgbClr val="E1C687"/>
            </a:solidFill>
            <a:ln w="12700">
              <a:noFill/>
              <a:round/>
              <a:headEnd/>
              <a:tailEnd/>
            </a:ln>
          </p:spPr>
          <p:txBody>
            <a:bodyPr wrap="none" anchor="ctr"/>
            <a:lstStyle/>
            <a:p>
              <a:endParaRPr lang="en-NZ"/>
            </a:p>
          </p:txBody>
        </p:sp>
        <p:sp>
          <p:nvSpPr>
            <p:cNvPr id="58415" name="Freeform 38"/>
            <p:cNvSpPr>
              <a:spLocks/>
            </p:cNvSpPr>
            <p:nvPr/>
          </p:nvSpPr>
          <p:spPr bwMode="auto">
            <a:xfrm>
              <a:off x="3574" y="1266"/>
              <a:ext cx="1959" cy="547"/>
            </a:xfrm>
            <a:custGeom>
              <a:avLst/>
              <a:gdLst>
                <a:gd name="T0" fmla="*/ 0 w 1959"/>
                <a:gd name="T1" fmla="*/ 6 h 547"/>
                <a:gd name="T2" fmla="*/ 0 w 1959"/>
                <a:gd name="T3" fmla="*/ 547 h 547"/>
                <a:gd name="T4" fmla="*/ 1959 w 1959"/>
                <a:gd name="T5" fmla="*/ 547 h 547"/>
                <a:gd name="T6" fmla="*/ 1959 w 1959"/>
                <a:gd name="T7" fmla="*/ 45 h 547"/>
                <a:gd name="T8" fmla="*/ 1792 w 1959"/>
                <a:gd name="T9" fmla="*/ 144 h 547"/>
                <a:gd name="T10" fmla="*/ 1584 w 1959"/>
                <a:gd name="T11" fmla="*/ 48 h 547"/>
                <a:gd name="T12" fmla="*/ 1399 w 1959"/>
                <a:gd name="T13" fmla="*/ 105 h 547"/>
                <a:gd name="T14" fmla="*/ 1232 w 1959"/>
                <a:gd name="T15" fmla="*/ 41 h 547"/>
                <a:gd name="T16" fmla="*/ 1059 w 1959"/>
                <a:gd name="T17" fmla="*/ 93 h 547"/>
                <a:gd name="T18" fmla="*/ 883 w 1959"/>
                <a:gd name="T19" fmla="*/ 13 h 547"/>
                <a:gd name="T20" fmla="*/ 643 w 1959"/>
                <a:gd name="T21" fmla="*/ 102 h 547"/>
                <a:gd name="T22" fmla="*/ 407 w 1959"/>
                <a:gd name="T23" fmla="*/ 16 h 547"/>
                <a:gd name="T24" fmla="*/ 215 w 1959"/>
                <a:gd name="T25" fmla="*/ 80 h 547"/>
                <a:gd name="T26" fmla="*/ 23 w 1959"/>
                <a:gd name="T27" fmla="*/ 0 h 547"/>
                <a:gd name="T28" fmla="*/ 0 w 1959"/>
                <a:gd name="T29" fmla="*/ 6 h 5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59"/>
                <a:gd name="T46" fmla="*/ 0 h 547"/>
                <a:gd name="T47" fmla="*/ 1959 w 1959"/>
                <a:gd name="T48" fmla="*/ 547 h 5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59" h="547">
                  <a:moveTo>
                    <a:pt x="0" y="6"/>
                  </a:moveTo>
                  <a:lnTo>
                    <a:pt x="0" y="547"/>
                  </a:lnTo>
                  <a:lnTo>
                    <a:pt x="1959" y="547"/>
                  </a:lnTo>
                  <a:lnTo>
                    <a:pt x="1959" y="45"/>
                  </a:lnTo>
                  <a:lnTo>
                    <a:pt x="1792" y="144"/>
                  </a:lnTo>
                  <a:lnTo>
                    <a:pt x="1584" y="48"/>
                  </a:lnTo>
                  <a:lnTo>
                    <a:pt x="1399" y="105"/>
                  </a:lnTo>
                  <a:lnTo>
                    <a:pt x="1232" y="41"/>
                  </a:lnTo>
                  <a:lnTo>
                    <a:pt x="1059" y="93"/>
                  </a:lnTo>
                  <a:lnTo>
                    <a:pt x="883" y="13"/>
                  </a:lnTo>
                  <a:lnTo>
                    <a:pt x="643" y="102"/>
                  </a:lnTo>
                  <a:lnTo>
                    <a:pt x="407" y="16"/>
                  </a:lnTo>
                  <a:lnTo>
                    <a:pt x="215" y="80"/>
                  </a:lnTo>
                  <a:lnTo>
                    <a:pt x="23" y="0"/>
                  </a:lnTo>
                  <a:lnTo>
                    <a:pt x="0" y="6"/>
                  </a:lnTo>
                  <a:close/>
                </a:path>
              </a:pathLst>
            </a:custGeom>
            <a:solidFill>
              <a:schemeClr val="accent2"/>
            </a:solidFill>
            <a:ln w="12700">
              <a:noFill/>
              <a:round/>
              <a:headEnd/>
              <a:tailEnd/>
            </a:ln>
          </p:spPr>
          <p:txBody>
            <a:bodyPr wrap="none" anchor="ctr"/>
            <a:lstStyle/>
            <a:p>
              <a:endParaRPr lang="en-NZ"/>
            </a:p>
          </p:txBody>
        </p:sp>
        <p:sp>
          <p:nvSpPr>
            <p:cNvPr id="58416" name="Line 39"/>
            <p:cNvSpPr>
              <a:spLocks noChangeShapeType="1"/>
            </p:cNvSpPr>
            <p:nvPr/>
          </p:nvSpPr>
          <p:spPr bwMode="auto">
            <a:xfrm>
              <a:off x="4556" y="865"/>
              <a:ext cx="0" cy="936"/>
            </a:xfrm>
            <a:prstGeom prst="line">
              <a:avLst/>
            </a:prstGeom>
            <a:noFill/>
            <a:ln w="25400">
              <a:solidFill>
                <a:srgbClr val="000000"/>
              </a:solidFill>
              <a:round/>
              <a:headEnd/>
              <a:tailEnd/>
            </a:ln>
          </p:spPr>
          <p:txBody>
            <a:bodyPr wrap="none" anchor="ctr"/>
            <a:lstStyle/>
            <a:p>
              <a:endParaRPr lang="en-US"/>
            </a:p>
          </p:txBody>
        </p:sp>
        <p:sp>
          <p:nvSpPr>
            <p:cNvPr id="58417" name="Line 40"/>
            <p:cNvSpPr>
              <a:spLocks noChangeShapeType="1"/>
            </p:cNvSpPr>
            <p:nvPr/>
          </p:nvSpPr>
          <p:spPr bwMode="auto">
            <a:xfrm>
              <a:off x="4065" y="865"/>
              <a:ext cx="0" cy="937"/>
            </a:xfrm>
            <a:prstGeom prst="line">
              <a:avLst/>
            </a:prstGeom>
            <a:noFill/>
            <a:ln w="25400">
              <a:solidFill>
                <a:srgbClr val="000000"/>
              </a:solidFill>
              <a:round/>
              <a:headEnd/>
              <a:tailEnd/>
            </a:ln>
          </p:spPr>
          <p:txBody>
            <a:bodyPr wrap="none" anchor="ctr"/>
            <a:lstStyle/>
            <a:p>
              <a:endParaRPr lang="en-US"/>
            </a:p>
          </p:txBody>
        </p:sp>
        <p:sp>
          <p:nvSpPr>
            <p:cNvPr id="58418" name="Line 41"/>
            <p:cNvSpPr>
              <a:spLocks noChangeShapeType="1"/>
            </p:cNvSpPr>
            <p:nvPr/>
          </p:nvSpPr>
          <p:spPr bwMode="auto">
            <a:xfrm>
              <a:off x="5044" y="863"/>
              <a:ext cx="0" cy="938"/>
            </a:xfrm>
            <a:prstGeom prst="line">
              <a:avLst/>
            </a:prstGeom>
            <a:noFill/>
            <a:ln w="25400">
              <a:solidFill>
                <a:srgbClr val="000000"/>
              </a:solidFill>
              <a:round/>
              <a:headEnd/>
              <a:tailEnd/>
            </a:ln>
          </p:spPr>
          <p:txBody>
            <a:bodyPr wrap="none" anchor="ctr"/>
            <a:lstStyle/>
            <a:p>
              <a:endParaRPr lang="en-US"/>
            </a:p>
          </p:txBody>
        </p:sp>
        <p:sp>
          <p:nvSpPr>
            <p:cNvPr id="58419" name="Line 42"/>
            <p:cNvSpPr>
              <a:spLocks noChangeShapeType="1"/>
            </p:cNvSpPr>
            <p:nvPr/>
          </p:nvSpPr>
          <p:spPr bwMode="auto">
            <a:xfrm>
              <a:off x="4801" y="860"/>
              <a:ext cx="0" cy="941"/>
            </a:xfrm>
            <a:prstGeom prst="line">
              <a:avLst/>
            </a:prstGeom>
            <a:noFill/>
            <a:ln w="25400">
              <a:solidFill>
                <a:srgbClr val="000000"/>
              </a:solidFill>
              <a:round/>
              <a:headEnd/>
              <a:tailEnd/>
            </a:ln>
          </p:spPr>
          <p:txBody>
            <a:bodyPr wrap="none" anchor="ctr"/>
            <a:lstStyle/>
            <a:p>
              <a:endParaRPr lang="en-US"/>
            </a:p>
          </p:txBody>
        </p:sp>
        <p:sp>
          <p:nvSpPr>
            <p:cNvPr id="58420" name="Line 43"/>
            <p:cNvSpPr>
              <a:spLocks noChangeShapeType="1"/>
            </p:cNvSpPr>
            <p:nvPr/>
          </p:nvSpPr>
          <p:spPr bwMode="auto">
            <a:xfrm>
              <a:off x="4312" y="862"/>
              <a:ext cx="0" cy="938"/>
            </a:xfrm>
            <a:prstGeom prst="line">
              <a:avLst/>
            </a:prstGeom>
            <a:noFill/>
            <a:ln w="25400">
              <a:solidFill>
                <a:srgbClr val="000000"/>
              </a:solidFill>
              <a:round/>
              <a:headEnd/>
              <a:tailEnd/>
            </a:ln>
          </p:spPr>
          <p:txBody>
            <a:bodyPr wrap="none" anchor="ctr"/>
            <a:lstStyle/>
            <a:p>
              <a:endParaRPr lang="en-US"/>
            </a:p>
          </p:txBody>
        </p:sp>
        <p:sp>
          <p:nvSpPr>
            <p:cNvPr id="58421" name="Line 44"/>
            <p:cNvSpPr>
              <a:spLocks noChangeShapeType="1"/>
            </p:cNvSpPr>
            <p:nvPr/>
          </p:nvSpPr>
          <p:spPr bwMode="auto">
            <a:xfrm>
              <a:off x="5288" y="867"/>
              <a:ext cx="0" cy="934"/>
            </a:xfrm>
            <a:prstGeom prst="line">
              <a:avLst/>
            </a:prstGeom>
            <a:noFill/>
            <a:ln w="25400">
              <a:solidFill>
                <a:srgbClr val="000000"/>
              </a:solidFill>
              <a:round/>
              <a:headEnd/>
              <a:tailEnd/>
            </a:ln>
          </p:spPr>
          <p:txBody>
            <a:bodyPr wrap="none" anchor="ctr"/>
            <a:lstStyle/>
            <a:p>
              <a:endParaRPr lang="en-US"/>
            </a:p>
          </p:txBody>
        </p:sp>
        <p:sp>
          <p:nvSpPr>
            <p:cNvPr id="58422" name="Line 45"/>
            <p:cNvSpPr>
              <a:spLocks noChangeShapeType="1"/>
            </p:cNvSpPr>
            <p:nvPr/>
          </p:nvSpPr>
          <p:spPr bwMode="auto">
            <a:xfrm>
              <a:off x="3821" y="861"/>
              <a:ext cx="0" cy="940"/>
            </a:xfrm>
            <a:prstGeom prst="line">
              <a:avLst/>
            </a:prstGeom>
            <a:noFill/>
            <a:ln w="25400">
              <a:solidFill>
                <a:srgbClr val="000000"/>
              </a:solidFill>
              <a:round/>
              <a:headEnd/>
              <a:tailEnd/>
            </a:ln>
          </p:spPr>
          <p:txBody>
            <a:bodyPr wrap="none" anchor="ctr"/>
            <a:lstStyle/>
            <a:p>
              <a:endParaRPr lang="en-US"/>
            </a:p>
          </p:txBody>
        </p:sp>
        <p:sp>
          <p:nvSpPr>
            <p:cNvPr id="58423" name="Line 46"/>
            <p:cNvSpPr>
              <a:spLocks noChangeShapeType="1"/>
            </p:cNvSpPr>
            <p:nvPr/>
          </p:nvSpPr>
          <p:spPr bwMode="auto">
            <a:xfrm>
              <a:off x="3015" y="1557"/>
              <a:ext cx="2509" cy="0"/>
            </a:xfrm>
            <a:prstGeom prst="line">
              <a:avLst/>
            </a:prstGeom>
            <a:noFill/>
            <a:ln w="25400">
              <a:solidFill>
                <a:srgbClr val="000000"/>
              </a:solidFill>
              <a:round/>
              <a:headEnd/>
              <a:tailEnd/>
            </a:ln>
          </p:spPr>
          <p:txBody>
            <a:bodyPr wrap="none" anchor="ctr"/>
            <a:lstStyle/>
            <a:p>
              <a:endParaRPr lang="en-US"/>
            </a:p>
          </p:txBody>
        </p:sp>
        <p:sp>
          <p:nvSpPr>
            <p:cNvPr id="58424" name="Line 47"/>
            <p:cNvSpPr>
              <a:spLocks noChangeShapeType="1"/>
            </p:cNvSpPr>
            <p:nvPr/>
          </p:nvSpPr>
          <p:spPr bwMode="auto">
            <a:xfrm>
              <a:off x="3018" y="1016"/>
              <a:ext cx="2510" cy="0"/>
            </a:xfrm>
            <a:prstGeom prst="line">
              <a:avLst/>
            </a:prstGeom>
            <a:noFill/>
            <a:ln w="25400">
              <a:solidFill>
                <a:srgbClr val="000000"/>
              </a:solidFill>
              <a:round/>
              <a:headEnd/>
              <a:tailEnd/>
            </a:ln>
          </p:spPr>
          <p:txBody>
            <a:bodyPr wrap="none" anchor="ctr"/>
            <a:lstStyle/>
            <a:p>
              <a:endParaRPr lang="en-US"/>
            </a:p>
          </p:txBody>
        </p:sp>
        <p:sp>
          <p:nvSpPr>
            <p:cNvPr id="58425" name="Line 48"/>
            <p:cNvSpPr>
              <a:spLocks noChangeShapeType="1"/>
            </p:cNvSpPr>
            <p:nvPr/>
          </p:nvSpPr>
          <p:spPr bwMode="auto">
            <a:xfrm>
              <a:off x="3581" y="859"/>
              <a:ext cx="1946" cy="0"/>
            </a:xfrm>
            <a:prstGeom prst="line">
              <a:avLst/>
            </a:prstGeom>
            <a:noFill/>
            <a:ln w="25400">
              <a:solidFill>
                <a:srgbClr val="000000"/>
              </a:solidFill>
              <a:round/>
              <a:headEnd/>
              <a:tailEnd/>
            </a:ln>
          </p:spPr>
          <p:txBody>
            <a:bodyPr wrap="none" anchor="ctr"/>
            <a:lstStyle/>
            <a:p>
              <a:endParaRPr lang="en-US"/>
            </a:p>
          </p:txBody>
        </p:sp>
        <p:sp>
          <p:nvSpPr>
            <p:cNvPr id="58426" name="Freeform 49"/>
            <p:cNvSpPr>
              <a:spLocks/>
            </p:cNvSpPr>
            <p:nvPr/>
          </p:nvSpPr>
          <p:spPr bwMode="auto">
            <a:xfrm>
              <a:off x="3576" y="685"/>
              <a:ext cx="1957" cy="1121"/>
            </a:xfrm>
            <a:custGeom>
              <a:avLst/>
              <a:gdLst>
                <a:gd name="T0" fmla="*/ 0 w 3608"/>
                <a:gd name="T1" fmla="*/ 1121 h 2696"/>
                <a:gd name="T2" fmla="*/ 0 w 3608"/>
                <a:gd name="T3" fmla="*/ 0 h 2696"/>
                <a:gd name="T4" fmla="*/ 1956 w 3608"/>
                <a:gd name="T5" fmla="*/ 0 h 2696"/>
                <a:gd name="T6" fmla="*/ 0 60000 65536"/>
                <a:gd name="T7" fmla="*/ 0 60000 65536"/>
                <a:gd name="T8" fmla="*/ 0 60000 65536"/>
                <a:gd name="T9" fmla="*/ 0 w 3608"/>
                <a:gd name="T10" fmla="*/ 0 h 2696"/>
                <a:gd name="T11" fmla="*/ 3608 w 3608"/>
                <a:gd name="T12" fmla="*/ 2696 h 2696"/>
              </a:gdLst>
              <a:ahLst/>
              <a:cxnLst>
                <a:cxn ang="T6">
                  <a:pos x="T0" y="T1"/>
                </a:cxn>
                <a:cxn ang="T7">
                  <a:pos x="T2" y="T3"/>
                </a:cxn>
                <a:cxn ang="T8">
                  <a:pos x="T4" y="T5"/>
                </a:cxn>
              </a:cxnLst>
              <a:rect l="T9" t="T10" r="T11" b="T12"/>
              <a:pathLst>
                <a:path w="3608" h="2696">
                  <a:moveTo>
                    <a:pt x="0" y="2695"/>
                  </a:moveTo>
                  <a:lnTo>
                    <a:pt x="0" y="0"/>
                  </a:lnTo>
                  <a:lnTo>
                    <a:pt x="3607" y="0"/>
                  </a:lnTo>
                </a:path>
              </a:pathLst>
            </a:custGeom>
            <a:noFill/>
            <a:ln w="25400" cap="rnd">
              <a:solidFill>
                <a:srgbClr val="000000"/>
              </a:solidFill>
              <a:round/>
              <a:headEnd/>
              <a:tailEnd/>
            </a:ln>
          </p:spPr>
          <p:txBody>
            <a:bodyPr/>
            <a:lstStyle/>
            <a:p>
              <a:endParaRPr lang="en-NZ"/>
            </a:p>
          </p:txBody>
        </p:sp>
        <p:sp>
          <p:nvSpPr>
            <p:cNvPr id="58427" name="Rectangle 50"/>
            <p:cNvSpPr>
              <a:spLocks noChangeArrowheads="1"/>
            </p:cNvSpPr>
            <p:nvPr/>
          </p:nvSpPr>
          <p:spPr bwMode="auto">
            <a:xfrm>
              <a:off x="3031" y="478"/>
              <a:ext cx="685" cy="518"/>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Item: Seat cushion</a:t>
              </a:r>
            </a:p>
            <a:p>
              <a:pPr defTabSz="762000" eaLnBrk="0" hangingPunct="0"/>
              <a:r>
                <a:rPr lang="en-US" sz="800" b="1">
                  <a:solidFill>
                    <a:srgbClr val="000000"/>
                  </a:solidFill>
                </a:rPr>
                <a:t>Lot size: L4L</a:t>
              </a:r>
            </a:p>
            <a:p>
              <a:pPr defTabSz="762000" eaLnBrk="0" hangingPunct="0"/>
              <a:endParaRPr lang="en-US" sz="800" b="1">
                <a:solidFill>
                  <a:srgbClr val="000000"/>
                </a:solidFill>
              </a:endParaRPr>
            </a:p>
            <a:p>
              <a:pPr defTabSz="762000" eaLnBrk="0" hangingPunct="0"/>
              <a:endParaRPr lang="en-US" sz="800" b="1">
                <a:solidFill>
                  <a:srgbClr val="000000"/>
                </a:solidFill>
              </a:endParaRPr>
            </a:p>
            <a:p>
              <a:pPr defTabSz="762000" eaLnBrk="0" hangingPunct="0"/>
              <a:r>
                <a:rPr lang="en-US" sz="800" b="1">
                  <a:solidFill>
                    <a:srgbClr val="000000"/>
                  </a:solidFill>
                </a:rPr>
                <a:t>Lead </a:t>
              </a:r>
            </a:p>
            <a:p>
              <a:pPr defTabSz="762000" eaLnBrk="0" hangingPunct="0"/>
              <a:r>
                <a:rPr lang="en-US" sz="800" b="1">
                  <a:solidFill>
                    <a:srgbClr val="000000"/>
                  </a:solidFill>
                </a:rPr>
                <a:t>time: 1 week</a:t>
              </a:r>
            </a:p>
          </p:txBody>
        </p:sp>
        <p:sp>
          <p:nvSpPr>
            <p:cNvPr id="58428" name="Rectangle 51"/>
            <p:cNvSpPr>
              <a:spLocks noChangeArrowheads="1"/>
            </p:cNvSpPr>
            <p:nvPr/>
          </p:nvSpPr>
          <p:spPr bwMode="auto">
            <a:xfrm>
              <a:off x="3018" y="1036"/>
              <a:ext cx="532" cy="210"/>
            </a:xfrm>
            <a:prstGeom prst="rect">
              <a:avLst/>
            </a:prstGeom>
            <a:noFill/>
            <a:ln w="12700">
              <a:noFill/>
              <a:miter lim="800000"/>
              <a:headEnd/>
              <a:tailEnd/>
            </a:ln>
          </p:spPr>
          <p:txBody>
            <a:bodyPr lIns="90487" tIns="44450" rIns="90487" bIns="44450">
              <a:spAutoFit/>
            </a:bodyPr>
            <a:lstStyle/>
            <a:p>
              <a:pPr defTabSz="762000" eaLnBrk="0" hangingPunct="0"/>
              <a:r>
                <a:rPr lang="en-US" sz="800" b="1">
                  <a:solidFill>
                    <a:srgbClr val="000000"/>
                  </a:solidFill>
                </a:rPr>
                <a:t>Gross requirements</a:t>
              </a:r>
            </a:p>
          </p:txBody>
        </p:sp>
        <p:sp>
          <p:nvSpPr>
            <p:cNvPr id="58429" name="Rectangle 52"/>
            <p:cNvSpPr>
              <a:spLocks noChangeArrowheads="1"/>
            </p:cNvSpPr>
            <p:nvPr/>
          </p:nvSpPr>
          <p:spPr bwMode="auto">
            <a:xfrm>
              <a:off x="3626" y="885"/>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1</a:t>
              </a:r>
            </a:p>
          </p:txBody>
        </p:sp>
        <p:sp>
          <p:nvSpPr>
            <p:cNvPr id="58430" name="Rectangle 53"/>
            <p:cNvSpPr>
              <a:spLocks noChangeArrowheads="1"/>
            </p:cNvSpPr>
            <p:nvPr/>
          </p:nvSpPr>
          <p:spPr bwMode="auto">
            <a:xfrm>
              <a:off x="3871" y="885"/>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2</a:t>
              </a:r>
            </a:p>
          </p:txBody>
        </p:sp>
        <p:sp>
          <p:nvSpPr>
            <p:cNvPr id="58431" name="Rectangle 54"/>
            <p:cNvSpPr>
              <a:spLocks noChangeArrowheads="1"/>
            </p:cNvSpPr>
            <p:nvPr/>
          </p:nvSpPr>
          <p:spPr bwMode="auto">
            <a:xfrm>
              <a:off x="4117" y="885"/>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3</a:t>
              </a:r>
            </a:p>
          </p:txBody>
        </p:sp>
        <p:sp>
          <p:nvSpPr>
            <p:cNvPr id="58432" name="Rectangle 55"/>
            <p:cNvSpPr>
              <a:spLocks noChangeArrowheads="1"/>
            </p:cNvSpPr>
            <p:nvPr/>
          </p:nvSpPr>
          <p:spPr bwMode="auto">
            <a:xfrm>
              <a:off x="4361" y="885"/>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4</a:t>
              </a:r>
            </a:p>
          </p:txBody>
        </p:sp>
        <p:sp>
          <p:nvSpPr>
            <p:cNvPr id="58433" name="Rectangle 56"/>
            <p:cNvSpPr>
              <a:spLocks noChangeArrowheads="1"/>
            </p:cNvSpPr>
            <p:nvPr/>
          </p:nvSpPr>
          <p:spPr bwMode="auto">
            <a:xfrm>
              <a:off x="4607" y="885"/>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5</a:t>
              </a:r>
            </a:p>
          </p:txBody>
        </p:sp>
        <p:sp>
          <p:nvSpPr>
            <p:cNvPr id="58434" name="Rectangle 57"/>
            <p:cNvSpPr>
              <a:spLocks noChangeArrowheads="1"/>
            </p:cNvSpPr>
            <p:nvPr/>
          </p:nvSpPr>
          <p:spPr bwMode="auto">
            <a:xfrm>
              <a:off x="4849" y="885"/>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6</a:t>
              </a:r>
            </a:p>
          </p:txBody>
        </p:sp>
        <p:sp>
          <p:nvSpPr>
            <p:cNvPr id="58435" name="Rectangle 58"/>
            <p:cNvSpPr>
              <a:spLocks noChangeArrowheads="1"/>
            </p:cNvSpPr>
            <p:nvPr/>
          </p:nvSpPr>
          <p:spPr bwMode="auto">
            <a:xfrm>
              <a:off x="5093" y="885"/>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7</a:t>
              </a:r>
            </a:p>
          </p:txBody>
        </p:sp>
        <p:sp>
          <p:nvSpPr>
            <p:cNvPr id="58436" name="Rectangle 59"/>
            <p:cNvSpPr>
              <a:spLocks noChangeArrowheads="1"/>
            </p:cNvSpPr>
            <p:nvPr/>
          </p:nvSpPr>
          <p:spPr bwMode="auto">
            <a:xfrm>
              <a:off x="5334" y="885"/>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8</a:t>
              </a:r>
            </a:p>
          </p:txBody>
        </p:sp>
        <p:sp>
          <p:nvSpPr>
            <p:cNvPr id="58437" name="Text Box 60"/>
            <p:cNvSpPr txBox="1">
              <a:spLocks noChangeArrowheads="1"/>
            </p:cNvSpPr>
            <p:nvPr/>
          </p:nvSpPr>
          <p:spPr bwMode="auto">
            <a:xfrm>
              <a:off x="3018" y="1327"/>
              <a:ext cx="516" cy="212"/>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Planned receipts</a:t>
              </a:r>
            </a:p>
          </p:txBody>
        </p:sp>
        <p:sp>
          <p:nvSpPr>
            <p:cNvPr id="58438" name="Text Box 61"/>
            <p:cNvSpPr txBox="1">
              <a:spLocks noChangeArrowheads="1"/>
            </p:cNvSpPr>
            <p:nvPr/>
          </p:nvSpPr>
          <p:spPr bwMode="auto">
            <a:xfrm>
              <a:off x="3018" y="1541"/>
              <a:ext cx="491" cy="289"/>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Planned order releases</a:t>
              </a:r>
            </a:p>
          </p:txBody>
        </p:sp>
        <p:sp>
          <p:nvSpPr>
            <p:cNvPr id="58439" name="Text Box 62"/>
            <p:cNvSpPr txBox="1">
              <a:spLocks noChangeArrowheads="1"/>
            </p:cNvSpPr>
            <p:nvPr/>
          </p:nvSpPr>
          <p:spPr bwMode="auto">
            <a:xfrm>
              <a:off x="4443" y="711"/>
              <a:ext cx="28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Week</a:t>
              </a:r>
            </a:p>
          </p:txBody>
        </p:sp>
        <p:sp>
          <p:nvSpPr>
            <p:cNvPr id="58440" name="Rectangle 63"/>
            <p:cNvSpPr>
              <a:spLocks noChangeArrowheads="1"/>
            </p:cNvSpPr>
            <p:nvPr/>
          </p:nvSpPr>
          <p:spPr bwMode="auto">
            <a:xfrm>
              <a:off x="3014" y="486"/>
              <a:ext cx="2514" cy="1327"/>
            </a:xfrm>
            <a:prstGeom prst="rect">
              <a:avLst/>
            </a:prstGeom>
            <a:noFill/>
            <a:ln w="25400">
              <a:solidFill>
                <a:srgbClr val="000000"/>
              </a:solidFill>
              <a:miter lim="800000"/>
              <a:headEnd/>
              <a:tailEnd/>
            </a:ln>
          </p:spPr>
          <p:txBody>
            <a:bodyPr wrap="none" anchor="ctr"/>
            <a:lstStyle/>
            <a:p>
              <a:endParaRPr lang="en-NZ"/>
            </a:p>
          </p:txBody>
        </p:sp>
        <p:sp>
          <p:nvSpPr>
            <p:cNvPr id="58441" name="Text Box 64"/>
            <p:cNvSpPr txBox="1">
              <a:spLocks noChangeArrowheads="1"/>
            </p:cNvSpPr>
            <p:nvPr/>
          </p:nvSpPr>
          <p:spPr bwMode="auto">
            <a:xfrm>
              <a:off x="4560" y="1363"/>
              <a:ext cx="22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230</a:t>
              </a:r>
            </a:p>
          </p:txBody>
        </p:sp>
        <p:sp>
          <p:nvSpPr>
            <p:cNvPr id="58442" name="Text Box 65"/>
            <p:cNvSpPr txBox="1">
              <a:spLocks noChangeArrowheads="1"/>
            </p:cNvSpPr>
            <p:nvPr/>
          </p:nvSpPr>
          <p:spPr bwMode="auto">
            <a:xfrm>
              <a:off x="4315" y="1618"/>
              <a:ext cx="22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230</a:t>
              </a:r>
            </a:p>
          </p:txBody>
        </p:sp>
        <p:sp>
          <p:nvSpPr>
            <p:cNvPr id="58443" name="Text Box 66"/>
            <p:cNvSpPr txBox="1">
              <a:spLocks noChangeArrowheads="1"/>
            </p:cNvSpPr>
            <p:nvPr/>
          </p:nvSpPr>
          <p:spPr bwMode="auto">
            <a:xfrm>
              <a:off x="3821" y="1363"/>
              <a:ext cx="22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230</a:t>
              </a:r>
            </a:p>
          </p:txBody>
        </p:sp>
        <p:sp>
          <p:nvSpPr>
            <p:cNvPr id="58444" name="Text Box 67"/>
            <p:cNvSpPr txBox="1">
              <a:spLocks noChangeArrowheads="1"/>
            </p:cNvSpPr>
            <p:nvPr/>
          </p:nvSpPr>
          <p:spPr bwMode="auto">
            <a:xfrm>
              <a:off x="3576" y="1618"/>
              <a:ext cx="22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230</a:t>
              </a:r>
            </a:p>
          </p:txBody>
        </p:sp>
        <p:sp>
          <p:nvSpPr>
            <p:cNvPr id="58445" name="Freeform 68"/>
            <p:cNvSpPr>
              <a:spLocks/>
            </p:cNvSpPr>
            <p:nvPr/>
          </p:nvSpPr>
          <p:spPr bwMode="auto">
            <a:xfrm>
              <a:off x="3024" y="1269"/>
              <a:ext cx="2505" cy="144"/>
            </a:xfrm>
            <a:custGeom>
              <a:avLst/>
              <a:gdLst>
                <a:gd name="T0" fmla="*/ 0 w 2505"/>
                <a:gd name="T1" fmla="*/ 45 h 144"/>
                <a:gd name="T2" fmla="*/ 179 w 2505"/>
                <a:gd name="T3" fmla="*/ 9 h 144"/>
                <a:gd name="T4" fmla="*/ 368 w 2505"/>
                <a:gd name="T5" fmla="*/ 54 h 144"/>
                <a:gd name="T6" fmla="*/ 569 w 2505"/>
                <a:gd name="T7" fmla="*/ 0 h 144"/>
                <a:gd name="T8" fmla="*/ 768 w 2505"/>
                <a:gd name="T9" fmla="*/ 77 h 144"/>
                <a:gd name="T10" fmla="*/ 957 w 2505"/>
                <a:gd name="T11" fmla="*/ 16 h 144"/>
                <a:gd name="T12" fmla="*/ 1197 w 2505"/>
                <a:gd name="T13" fmla="*/ 99 h 144"/>
                <a:gd name="T14" fmla="*/ 1427 w 2505"/>
                <a:gd name="T15" fmla="*/ 9 h 144"/>
                <a:gd name="T16" fmla="*/ 1603 w 2505"/>
                <a:gd name="T17" fmla="*/ 89 h 144"/>
                <a:gd name="T18" fmla="*/ 1782 w 2505"/>
                <a:gd name="T19" fmla="*/ 38 h 144"/>
                <a:gd name="T20" fmla="*/ 1949 w 2505"/>
                <a:gd name="T21" fmla="*/ 102 h 144"/>
                <a:gd name="T22" fmla="*/ 2134 w 2505"/>
                <a:gd name="T23" fmla="*/ 48 h 144"/>
                <a:gd name="T24" fmla="*/ 2342 w 2505"/>
                <a:gd name="T25" fmla="*/ 144 h 144"/>
                <a:gd name="T26" fmla="*/ 2505 w 2505"/>
                <a:gd name="T27" fmla="*/ 41 h 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05"/>
                <a:gd name="T43" fmla="*/ 0 h 144"/>
                <a:gd name="T44" fmla="*/ 2505 w 2505"/>
                <a:gd name="T45" fmla="*/ 144 h 1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05" h="144">
                  <a:moveTo>
                    <a:pt x="0" y="45"/>
                  </a:moveTo>
                  <a:lnTo>
                    <a:pt x="179" y="9"/>
                  </a:lnTo>
                  <a:lnTo>
                    <a:pt x="368" y="54"/>
                  </a:lnTo>
                  <a:lnTo>
                    <a:pt x="569" y="0"/>
                  </a:lnTo>
                  <a:lnTo>
                    <a:pt x="768" y="77"/>
                  </a:lnTo>
                  <a:lnTo>
                    <a:pt x="957" y="16"/>
                  </a:lnTo>
                  <a:lnTo>
                    <a:pt x="1197" y="99"/>
                  </a:lnTo>
                  <a:lnTo>
                    <a:pt x="1427" y="9"/>
                  </a:lnTo>
                  <a:lnTo>
                    <a:pt x="1603" y="89"/>
                  </a:lnTo>
                  <a:lnTo>
                    <a:pt x="1782" y="38"/>
                  </a:lnTo>
                  <a:lnTo>
                    <a:pt x="1949" y="102"/>
                  </a:lnTo>
                  <a:lnTo>
                    <a:pt x="2134" y="48"/>
                  </a:lnTo>
                  <a:lnTo>
                    <a:pt x="2342" y="144"/>
                  </a:lnTo>
                  <a:lnTo>
                    <a:pt x="2505" y="41"/>
                  </a:lnTo>
                </a:path>
              </a:pathLst>
            </a:custGeom>
            <a:noFill/>
            <a:ln w="28575">
              <a:solidFill>
                <a:srgbClr val="000000"/>
              </a:solidFill>
              <a:round/>
              <a:headEnd/>
              <a:tailEnd/>
            </a:ln>
          </p:spPr>
          <p:txBody>
            <a:bodyPr wrap="none" anchor="ctr"/>
            <a:lstStyle/>
            <a:p>
              <a:endParaRPr lang="en-NZ"/>
            </a:p>
          </p:txBody>
        </p:sp>
        <p:sp>
          <p:nvSpPr>
            <p:cNvPr id="58446" name="Freeform 69"/>
            <p:cNvSpPr>
              <a:spLocks/>
            </p:cNvSpPr>
            <p:nvPr/>
          </p:nvSpPr>
          <p:spPr bwMode="auto">
            <a:xfrm>
              <a:off x="3021" y="1234"/>
              <a:ext cx="2505" cy="144"/>
            </a:xfrm>
            <a:custGeom>
              <a:avLst/>
              <a:gdLst>
                <a:gd name="T0" fmla="*/ 0 w 2505"/>
                <a:gd name="T1" fmla="*/ 45 h 144"/>
                <a:gd name="T2" fmla="*/ 179 w 2505"/>
                <a:gd name="T3" fmla="*/ 9 h 144"/>
                <a:gd name="T4" fmla="*/ 368 w 2505"/>
                <a:gd name="T5" fmla="*/ 54 h 144"/>
                <a:gd name="T6" fmla="*/ 569 w 2505"/>
                <a:gd name="T7" fmla="*/ 0 h 144"/>
                <a:gd name="T8" fmla="*/ 768 w 2505"/>
                <a:gd name="T9" fmla="*/ 77 h 144"/>
                <a:gd name="T10" fmla="*/ 957 w 2505"/>
                <a:gd name="T11" fmla="*/ 16 h 144"/>
                <a:gd name="T12" fmla="*/ 1197 w 2505"/>
                <a:gd name="T13" fmla="*/ 99 h 144"/>
                <a:gd name="T14" fmla="*/ 1427 w 2505"/>
                <a:gd name="T15" fmla="*/ 9 h 144"/>
                <a:gd name="T16" fmla="*/ 1603 w 2505"/>
                <a:gd name="T17" fmla="*/ 89 h 144"/>
                <a:gd name="T18" fmla="*/ 1782 w 2505"/>
                <a:gd name="T19" fmla="*/ 38 h 144"/>
                <a:gd name="T20" fmla="*/ 1949 w 2505"/>
                <a:gd name="T21" fmla="*/ 102 h 144"/>
                <a:gd name="T22" fmla="*/ 2134 w 2505"/>
                <a:gd name="T23" fmla="*/ 48 h 144"/>
                <a:gd name="T24" fmla="*/ 2342 w 2505"/>
                <a:gd name="T25" fmla="*/ 144 h 144"/>
                <a:gd name="T26" fmla="*/ 2505 w 2505"/>
                <a:gd name="T27" fmla="*/ 41 h 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05"/>
                <a:gd name="T43" fmla="*/ 0 h 144"/>
                <a:gd name="T44" fmla="*/ 2505 w 2505"/>
                <a:gd name="T45" fmla="*/ 144 h 1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05" h="144">
                  <a:moveTo>
                    <a:pt x="0" y="45"/>
                  </a:moveTo>
                  <a:lnTo>
                    <a:pt x="179" y="9"/>
                  </a:lnTo>
                  <a:lnTo>
                    <a:pt x="368" y="54"/>
                  </a:lnTo>
                  <a:lnTo>
                    <a:pt x="569" y="0"/>
                  </a:lnTo>
                  <a:lnTo>
                    <a:pt x="768" y="77"/>
                  </a:lnTo>
                  <a:lnTo>
                    <a:pt x="957" y="16"/>
                  </a:lnTo>
                  <a:lnTo>
                    <a:pt x="1197" y="99"/>
                  </a:lnTo>
                  <a:lnTo>
                    <a:pt x="1427" y="9"/>
                  </a:lnTo>
                  <a:lnTo>
                    <a:pt x="1603" y="89"/>
                  </a:lnTo>
                  <a:lnTo>
                    <a:pt x="1782" y="38"/>
                  </a:lnTo>
                  <a:lnTo>
                    <a:pt x="1949" y="102"/>
                  </a:lnTo>
                  <a:lnTo>
                    <a:pt x="2134" y="48"/>
                  </a:lnTo>
                  <a:lnTo>
                    <a:pt x="2342" y="144"/>
                  </a:lnTo>
                  <a:lnTo>
                    <a:pt x="2505" y="41"/>
                  </a:lnTo>
                </a:path>
              </a:pathLst>
            </a:custGeom>
            <a:noFill/>
            <a:ln w="28575">
              <a:solidFill>
                <a:srgbClr val="000000"/>
              </a:solidFill>
              <a:round/>
              <a:headEnd/>
              <a:tailEnd/>
            </a:ln>
          </p:spPr>
          <p:txBody>
            <a:bodyPr wrap="none" anchor="ctr"/>
            <a:lstStyle/>
            <a:p>
              <a:endParaRPr lang="en-NZ"/>
            </a:p>
          </p:txBody>
        </p:sp>
        <p:sp>
          <p:nvSpPr>
            <p:cNvPr id="511046" name="Rectangle 70"/>
            <p:cNvSpPr>
              <a:spLocks noChangeArrowheads="1"/>
            </p:cNvSpPr>
            <p:nvPr/>
          </p:nvSpPr>
          <p:spPr bwMode="auto">
            <a:xfrm>
              <a:off x="3622" y="1081"/>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11047" name="Rectangle 71"/>
            <p:cNvSpPr>
              <a:spLocks noChangeArrowheads="1"/>
            </p:cNvSpPr>
            <p:nvPr/>
          </p:nvSpPr>
          <p:spPr bwMode="auto">
            <a:xfrm>
              <a:off x="4357" y="1081"/>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11048" name="Rectangle 72"/>
            <p:cNvSpPr>
              <a:spLocks noChangeArrowheads="1"/>
            </p:cNvSpPr>
            <p:nvPr/>
          </p:nvSpPr>
          <p:spPr bwMode="auto">
            <a:xfrm>
              <a:off x="4845" y="1081"/>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11049" name="Rectangle 73"/>
            <p:cNvSpPr>
              <a:spLocks noChangeArrowheads="1"/>
            </p:cNvSpPr>
            <p:nvPr/>
          </p:nvSpPr>
          <p:spPr bwMode="auto">
            <a:xfrm>
              <a:off x="5089" y="1081"/>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8451" name="Text Box 74"/>
            <p:cNvSpPr txBox="1">
              <a:spLocks noChangeArrowheads="1"/>
            </p:cNvSpPr>
            <p:nvPr/>
          </p:nvSpPr>
          <p:spPr bwMode="auto">
            <a:xfrm>
              <a:off x="3831" y="1079"/>
              <a:ext cx="224" cy="135"/>
            </a:xfrm>
            <a:prstGeom prst="rect">
              <a:avLst/>
            </a:prstGeom>
            <a:solidFill>
              <a:srgbClr val="FF7C80"/>
            </a:solidFill>
            <a:ln w="12700">
              <a:noFill/>
              <a:miter lim="800000"/>
              <a:headEnd/>
              <a:tailEnd/>
            </a:ln>
          </p:spPr>
          <p:txBody>
            <a:bodyPr wrap="none">
              <a:spAutoFit/>
            </a:bodyPr>
            <a:lstStyle/>
            <a:p>
              <a:pPr defTabSz="762000" eaLnBrk="0" hangingPunct="0"/>
              <a:r>
                <a:rPr lang="en-US" sz="800" b="1">
                  <a:solidFill>
                    <a:srgbClr val="000000"/>
                  </a:solidFill>
                </a:rPr>
                <a:t>230</a:t>
              </a:r>
            </a:p>
          </p:txBody>
        </p:sp>
        <p:sp>
          <p:nvSpPr>
            <p:cNvPr id="58452" name="Text Box 75"/>
            <p:cNvSpPr txBox="1">
              <a:spLocks noChangeArrowheads="1"/>
            </p:cNvSpPr>
            <p:nvPr/>
          </p:nvSpPr>
          <p:spPr bwMode="auto">
            <a:xfrm>
              <a:off x="4566" y="1079"/>
              <a:ext cx="224" cy="135"/>
            </a:xfrm>
            <a:prstGeom prst="rect">
              <a:avLst/>
            </a:prstGeom>
            <a:solidFill>
              <a:srgbClr val="FF7C80"/>
            </a:solidFill>
            <a:ln w="12700">
              <a:noFill/>
              <a:miter lim="800000"/>
              <a:headEnd/>
              <a:tailEnd/>
            </a:ln>
          </p:spPr>
          <p:txBody>
            <a:bodyPr wrap="none">
              <a:spAutoFit/>
            </a:bodyPr>
            <a:lstStyle/>
            <a:p>
              <a:pPr defTabSz="762000" eaLnBrk="0" hangingPunct="0"/>
              <a:r>
                <a:rPr lang="en-US" sz="800" b="1">
                  <a:solidFill>
                    <a:srgbClr val="000000"/>
                  </a:solidFill>
                </a:rPr>
                <a:t>230</a:t>
              </a:r>
            </a:p>
          </p:txBody>
        </p:sp>
        <p:sp>
          <p:nvSpPr>
            <p:cNvPr id="58453" name="Text Box 76"/>
            <p:cNvSpPr txBox="1">
              <a:spLocks noChangeArrowheads="1"/>
            </p:cNvSpPr>
            <p:nvPr/>
          </p:nvSpPr>
          <p:spPr bwMode="auto">
            <a:xfrm>
              <a:off x="4112" y="1079"/>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8454" name="Text Box 77"/>
            <p:cNvSpPr txBox="1">
              <a:spLocks noChangeArrowheads="1"/>
            </p:cNvSpPr>
            <p:nvPr/>
          </p:nvSpPr>
          <p:spPr bwMode="auto">
            <a:xfrm>
              <a:off x="5329" y="1079"/>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11054" name="Rectangle 78"/>
            <p:cNvSpPr>
              <a:spLocks noChangeArrowheads="1"/>
            </p:cNvSpPr>
            <p:nvPr/>
          </p:nvSpPr>
          <p:spPr bwMode="auto">
            <a:xfrm>
              <a:off x="968" y="1081"/>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11055" name="Rectangle 79"/>
            <p:cNvSpPr>
              <a:spLocks noChangeArrowheads="1"/>
            </p:cNvSpPr>
            <p:nvPr/>
          </p:nvSpPr>
          <p:spPr bwMode="auto">
            <a:xfrm>
              <a:off x="1703" y="1081"/>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11056" name="Rectangle 80"/>
            <p:cNvSpPr>
              <a:spLocks noChangeArrowheads="1"/>
            </p:cNvSpPr>
            <p:nvPr/>
          </p:nvSpPr>
          <p:spPr bwMode="auto">
            <a:xfrm>
              <a:off x="2191" y="1081"/>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11057" name="Rectangle 81"/>
            <p:cNvSpPr>
              <a:spLocks noChangeArrowheads="1"/>
            </p:cNvSpPr>
            <p:nvPr/>
          </p:nvSpPr>
          <p:spPr bwMode="auto">
            <a:xfrm>
              <a:off x="2435" y="1081"/>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8459" name="Text Box 82"/>
            <p:cNvSpPr txBox="1">
              <a:spLocks noChangeArrowheads="1"/>
            </p:cNvSpPr>
            <p:nvPr/>
          </p:nvSpPr>
          <p:spPr bwMode="auto">
            <a:xfrm>
              <a:off x="1177" y="1079"/>
              <a:ext cx="224" cy="135"/>
            </a:xfrm>
            <a:prstGeom prst="rect">
              <a:avLst/>
            </a:prstGeom>
            <a:solidFill>
              <a:srgbClr val="FF7C80"/>
            </a:solidFill>
            <a:ln w="12700">
              <a:noFill/>
              <a:miter lim="800000"/>
              <a:headEnd/>
              <a:tailEnd/>
            </a:ln>
          </p:spPr>
          <p:txBody>
            <a:bodyPr wrap="none">
              <a:spAutoFit/>
            </a:bodyPr>
            <a:lstStyle/>
            <a:p>
              <a:pPr defTabSz="762000" eaLnBrk="0" hangingPunct="0"/>
              <a:r>
                <a:rPr lang="en-US" sz="800" b="1">
                  <a:solidFill>
                    <a:srgbClr val="000000"/>
                  </a:solidFill>
                </a:rPr>
                <a:t>230</a:t>
              </a:r>
            </a:p>
          </p:txBody>
        </p:sp>
        <p:sp>
          <p:nvSpPr>
            <p:cNvPr id="58460" name="Text Box 83"/>
            <p:cNvSpPr txBox="1">
              <a:spLocks noChangeArrowheads="1"/>
            </p:cNvSpPr>
            <p:nvPr/>
          </p:nvSpPr>
          <p:spPr bwMode="auto">
            <a:xfrm>
              <a:off x="1912" y="1079"/>
              <a:ext cx="224" cy="135"/>
            </a:xfrm>
            <a:prstGeom prst="rect">
              <a:avLst/>
            </a:prstGeom>
            <a:solidFill>
              <a:srgbClr val="FF7C80"/>
            </a:solidFill>
            <a:ln w="12700">
              <a:noFill/>
              <a:miter lim="800000"/>
              <a:headEnd/>
              <a:tailEnd/>
            </a:ln>
          </p:spPr>
          <p:txBody>
            <a:bodyPr wrap="none">
              <a:spAutoFit/>
            </a:bodyPr>
            <a:lstStyle/>
            <a:p>
              <a:pPr defTabSz="762000" eaLnBrk="0" hangingPunct="0"/>
              <a:r>
                <a:rPr lang="en-US" sz="800" b="1">
                  <a:solidFill>
                    <a:srgbClr val="000000"/>
                  </a:solidFill>
                </a:rPr>
                <a:t>230</a:t>
              </a:r>
            </a:p>
          </p:txBody>
        </p:sp>
        <p:sp>
          <p:nvSpPr>
            <p:cNvPr id="58461" name="Text Box 84"/>
            <p:cNvSpPr txBox="1">
              <a:spLocks noChangeArrowheads="1"/>
            </p:cNvSpPr>
            <p:nvPr/>
          </p:nvSpPr>
          <p:spPr bwMode="auto">
            <a:xfrm>
              <a:off x="1458" y="1079"/>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8462" name="Text Box 85"/>
            <p:cNvSpPr txBox="1">
              <a:spLocks noChangeArrowheads="1"/>
            </p:cNvSpPr>
            <p:nvPr/>
          </p:nvSpPr>
          <p:spPr bwMode="auto">
            <a:xfrm>
              <a:off x="2675" y="1079"/>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8463" name="Line 86"/>
            <p:cNvSpPr>
              <a:spLocks noChangeShapeType="1"/>
            </p:cNvSpPr>
            <p:nvPr/>
          </p:nvSpPr>
          <p:spPr bwMode="auto">
            <a:xfrm>
              <a:off x="1659" y="862"/>
              <a:ext cx="0" cy="938"/>
            </a:xfrm>
            <a:prstGeom prst="line">
              <a:avLst/>
            </a:prstGeom>
            <a:noFill/>
            <a:ln w="25400">
              <a:solidFill>
                <a:srgbClr val="000000"/>
              </a:solidFill>
              <a:round/>
              <a:headEnd/>
              <a:tailEnd/>
            </a:ln>
          </p:spPr>
          <p:txBody>
            <a:bodyPr wrap="none" anchor="ctr"/>
            <a:lstStyle/>
            <a:p>
              <a:endParaRPr lang="en-US"/>
            </a:p>
          </p:txBody>
        </p:sp>
        <p:sp>
          <p:nvSpPr>
            <p:cNvPr id="58464" name="Line 87"/>
            <p:cNvSpPr>
              <a:spLocks noChangeShapeType="1"/>
            </p:cNvSpPr>
            <p:nvPr/>
          </p:nvSpPr>
          <p:spPr bwMode="auto">
            <a:xfrm>
              <a:off x="1903" y="865"/>
              <a:ext cx="0" cy="936"/>
            </a:xfrm>
            <a:prstGeom prst="line">
              <a:avLst/>
            </a:prstGeom>
            <a:noFill/>
            <a:ln w="25400">
              <a:solidFill>
                <a:srgbClr val="000000"/>
              </a:solidFill>
              <a:round/>
              <a:headEnd/>
              <a:tailEnd/>
            </a:ln>
          </p:spPr>
          <p:txBody>
            <a:bodyPr wrap="none" anchor="ctr"/>
            <a:lstStyle/>
            <a:p>
              <a:endParaRPr lang="en-US"/>
            </a:p>
          </p:txBody>
        </p:sp>
      </p:grpSp>
      <p:grpSp>
        <p:nvGrpSpPr>
          <p:cNvPr id="58374" name="Group 144"/>
          <p:cNvGrpSpPr>
            <a:grpSpLocks/>
          </p:cNvGrpSpPr>
          <p:nvPr/>
        </p:nvGrpSpPr>
        <p:grpSpPr bwMode="auto">
          <a:xfrm>
            <a:off x="342900" y="2784475"/>
            <a:ext cx="2544763" cy="1684338"/>
            <a:chOff x="216" y="1754"/>
            <a:chExt cx="1603" cy="1061"/>
          </a:xfrm>
        </p:grpSpPr>
        <p:sp>
          <p:nvSpPr>
            <p:cNvPr id="58376" name="Line 130"/>
            <p:cNvSpPr>
              <a:spLocks noChangeShapeType="1"/>
            </p:cNvSpPr>
            <p:nvPr/>
          </p:nvSpPr>
          <p:spPr bwMode="auto">
            <a:xfrm>
              <a:off x="1773" y="1754"/>
              <a:ext cx="0" cy="1061"/>
            </a:xfrm>
            <a:prstGeom prst="line">
              <a:avLst/>
            </a:prstGeom>
            <a:noFill/>
            <a:ln w="76200">
              <a:solidFill>
                <a:schemeClr val="tx1"/>
              </a:solidFill>
              <a:round/>
              <a:headEnd/>
              <a:tailEnd/>
            </a:ln>
          </p:spPr>
          <p:txBody>
            <a:bodyPr wrap="none" anchor="ctr"/>
            <a:lstStyle/>
            <a:p>
              <a:endParaRPr lang="en-US"/>
            </a:p>
          </p:txBody>
        </p:sp>
        <p:grpSp>
          <p:nvGrpSpPr>
            <p:cNvPr id="58377" name="Group 131"/>
            <p:cNvGrpSpPr>
              <a:grpSpLocks/>
            </p:cNvGrpSpPr>
            <p:nvPr/>
          </p:nvGrpSpPr>
          <p:grpSpPr bwMode="auto">
            <a:xfrm>
              <a:off x="216" y="1887"/>
              <a:ext cx="1603" cy="212"/>
              <a:chOff x="216" y="1887"/>
              <a:chExt cx="1603" cy="212"/>
            </a:xfrm>
          </p:grpSpPr>
          <p:sp>
            <p:nvSpPr>
              <p:cNvPr id="58378" name="Text Box 132"/>
              <p:cNvSpPr txBox="1">
                <a:spLocks noChangeArrowheads="1"/>
              </p:cNvSpPr>
              <p:nvPr/>
            </p:nvSpPr>
            <p:spPr bwMode="auto">
              <a:xfrm>
                <a:off x="216" y="1887"/>
                <a:ext cx="1183" cy="212"/>
              </a:xfrm>
              <a:prstGeom prst="rect">
                <a:avLst/>
              </a:prstGeom>
              <a:noFill/>
              <a:ln w="12700">
                <a:noFill/>
                <a:miter lim="800000"/>
                <a:headEnd/>
                <a:tailEnd/>
              </a:ln>
            </p:spPr>
            <p:txBody>
              <a:bodyPr wrap="none">
                <a:spAutoFit/>
              </a:bodyPr>
              <a:lstStyle/>
              <a:p>
                <a:pPr defTabSz="762000" eaLnBrk="0" hangingPunct="0"/>
                <a:r>
                  <a:rPr lang="en-US" sz="1600" b="1"/>
                  <a:t>Usage quantity: 4</a:t>
                </a:r>
              </a:p>
            </p:txBody>
          </p:sp>
          <p:sp>
            <p:nvSpPr>
              <p:cNvPr id="58379" name="Freeform 133"/>
              <p:cNvSpPr>
                <a:spLocks/>
              </p:cNvSpPr>
              <p:nvPr/>
            </p:nvSpPr>
            <p:spPr bwMode="auto">
              <a:xfrm>
                <a:off x="1360" y="1912"/>
                <a:ext cx="384" cy="69"/>
              </a:xfrm>
              <a:custGeom>
                <a:avLst/>
                <a:gdLst>
                  <a:gd name="T0" fmla="*/ 0 w 384"/>
                  <a:gd name="T1" fmla="*/ 69 h 69"/>
                  <a:gd name="T2" fmla="*/ 69 w 384"/>
                  <a:gd name="T3" fmla="*/ 40 h 69"/>
                  <a:gd name="T4" fmla="*/ 141 w 384"/>
                  <a:gd name="T5" fmla="*/ 8 h 69"/>
                  <a:gd name="T6" fmla="*/ 229 w 384"/>
                  <a:gd name="T7" fmla="*/ 0 h 69"/>
                  <a:gd name="T8" fmla="*/ 293 w 384"/>
                  <a:gd name="T9" fmla="*/ 8 h 69"/>
                  <a:gd name="T10" fmla="*/ 347 w 384"/>
                  <a:gd name="T11" fmla="*/ 37 h 69"/>
                  <a:gd name="T12" fmla="*/ 384 w 384"/>
                  <a:gd name="T13" fmla="*/ 67 h 69"/>
                  <a:gd name="T14" fmla="*/ 0 60000 65536"/>
                  <a:gd name="T15" fmla="*/ 0 60000 65536"/>
                  <a:gd name="T16" fmla="*/ 0 60000 65536"/>
                  <a:gd name="T17" fmla="*/ 0 60000 65536"/>
                  <a:gd name="T18" fmla="*/ 0 60000 65536"/>
                  <a:gd name="T19" fmla="*/ 0 60000 65536"/>
                  <a:gd name="T20" fmla="*/ 0 60000 65536"/>
                  <a:gd name="T21" fmla="*/ 0 w 384"/>
                  <a:gd name="T22" fmla="*/ 0 h 69"/>
                  <a:gd name="T23" fmla="*/ 384 w 384"/>
                  <a:gd name="T24" fmla="*/ 69 h 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4" h="69">
                    <a:moveTo>
                      <a:pt x="0" y="69"/>
                    </a:moveTo>
                    <a:cubicBezTo>
                      <a:pt x="11" y="64"/>
                      <a:pt x="45" y="50"/>
                      <a:pt x="69" y="40"/>
                    </a:cubicBezTo>
                    <a:cubicBezTo>
                      <a:pt x="92" y="29"/>
                      <a:pt x="114" y="14"/>
                      <a:pt x="141" y="8"/>
                    </a:cubicBezTo>
                    <a:cubicBezTo>
                      <a:pt x="167" y="1"/>
                      <a:pt x="203" y="0"/>
                      <a:pt x="229" y="0"/>
                    </a:cubicBezTo>
                    <a:cubicBezTo>
                      <a:pt x="254" y="0"/>
                      <a:pt x="273" y="1"/>
                      <a:pt x="293" y="8"/>
                    </a:cubicBezTo>
                    <a:cubicBezTo>
                      <a:pt x="312" y="14"/>
                      <a:pt x="331" y="27"/>
                      <a:pt x="347" y="37"/>
                    </a:cubicBezTo>
                    <a:cubicBezTo>
                      <a:pt x="362" y="46"/>
                      <a:pt x="376" y="60"/>
                      <a:pt x="384" y="67"/>
                    </a:cubicBezTo>
                  </a:path>
                </a:pathLst>
              </a:custGeom>
              <a:noFill/>
              <a:ln w="38100">
                <a:solidFill>
                  <a:schemeClr val="tx1"/>
                </a:solidFill>
                <a:round/>
                <a:headEnd/>
                <a:tailEnd/>
              </a:ln>
            </p:spPr>
            <p:txBody>
              <a:bodyPr wrap="none" anchor="ctr"/>
              <a:lstStyle/>
              <a:p>
                <a:endParaRPr lang="en-NZ"/>
              </a:p>
            </p:txBody>
          </p:sp>
          <p:sp>
            <p:nvSpPr>
              <p:cNvPr id="58380" name="Oval 134"/>
              <p:cNvSpPr>
                <a:spLocks noChangeArrowheads="1"/>
              </p:cNvSpPr>
              <p:nvPr/>
            </p:nvSpPr>
            <p:spPr bwMode="auto">
              <a:xfrm>
                <a:off x="1731" y="1970"/>
                <a:ext cx="88" cy="88"/>
              </a:xfrm>
              <a:prstGeom prst="ellipse">
                <a:avLst/>
              </a:prstGeom>
              <a:noFill/>
              <a:ln w="38100">
                <a:solidFill>
                  <a:schemeClr val="tx1"/>
                </a:solidFill>
                <a:round/>
                <a:headEnd/>
                <a:tailEnd/>
              </a:ln>
            </p:spPr>
            <p:txBody>
              <a:bodyPr wrap="none" anchor="ctr"/>
              <a:lstStyle/>
              <a:p>
                <a:endParaRPr lang="en-NZ"/>
              </a:p>
            </p:txBody>
          </p:sp>
        </p:grpSp>
      </p:grpSp>
    </p:spTree>
    <p:extLst>
      <p:ext uri="{BB962C8B-B14F-4D97-AF65-F5344CB8AC3E}">
        <p14:creationId xmlns:p14="http://schemas.microsoft.com/office/powerpoint/2010/main" val="1182400017"/>
      </p:ext>
    </p:extLst>
  </p:cSld>
  <p:clrMapOvr>
    <a:masterClrMapping/>
  </p:clrMapOvr>
  <p:transition spd="med" advTm="3000">
    <p:wipe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p:txBody>
          <a:bodyPr/>
          <a:lstStyle/>
          <a:p>
            <a:pPr eaLnBrk="1" hangingPunct="1">
              <a:defRPr/>
            </a:pPr>
            <a:r>
              <a:rPr lang="en-US" sz="3200" dirty="0"/>
              <a:t>MRP Explosion</a:t>
            </a:r>
          </a:p>
        </p:txBody>
      </p:sp>
      <p:grpSp>
        <p:nvGrpSpPr>
          <p:cNvPr id="59396" name="Group 3"/>
          <p:cNvGrpSpPr>
            <a:grpSpLocks/>
          </p:cNvGrpSpPr>
          <p:nvPr/>
        </p:nvGrpSpPr>
        <p:grpSpPr bwMode="auto">
          <a:xfrm>
            <a:off x="568325" y="758825"/>
            <a:ext cx="8215313" cy="2146300"/>
            <a:chOff x="358" y="478"/>
            <a:chExt cx="5175" cy="1352"/>
          </a:xfrm>
        </p:grpSpPr>
        <p:sp>
          <p:nvSpPr>
            <p:cNvPr id="59458" name="Freeform 4"/>
            <p:cNvSpPr>
              <a:spLocks/>
            </p:cNvSpPr>
            <p:nvPr/>
          </p:nvSpPr>
          <p:spPr bwMode="auto">
            <a:xfrm>
              <a:off x="358" y="488"/>
              <a:ext cx="2518" cy="887"/>
            </a:xfrm>
            <a:custGeom>
              <a:avLst/>
              <a:gdLst>
                <a:gd name="T0" fmla="*/ 0 w 2518"/>
                <a:gd name="T1" fmla="*/ 787 h 887"/>
                <a:gd name="T2" fmla="*/ 0 w 2518"/>
                <a:gd name="T3" fmla="*/ 0 h 887"/>
                <a:gd name="T4" fmla="*/ 2518 w 2518"/>
                <a:gd name="T5" fmla="*/ 0 h 887"/>
                <a:gd name="T6" fmla="*/ 2518 w 2518"/>
                <a:gd name="T7" fmla="*/ 784 h 887"/>
                <a:gd name="T8" fmla="*/ 2355 w 2518"/>
                <a:gd name="T9" fmla="*/ 887 h 887"/>
                <a:gd name="T10" fmla="*/ 2147 w 2518"/>
                <a:gd name="T11" fmla="*/ 794 h 887"/>
                <a:gd name="T12" fmla="*/ 1962 w 2518"/>
                <a:gd name="T13" fmla="*/ 845 h 887"/>
                <a:gd name="T14" fmla="*/ 1792 w 2518"/>
                <a:gd name="T15" fmla="*/ 781 h 887"/>
                <a:gd name="T16" fmla="*/ 1613 w 2518"/>
                <a:gd name="T17" fmla="*/ 829 h 887"/>
                <a:gd name="T18" fmla="*/ 1440 w 2518"/>
                <a:gd name="T19" fmla="*/ 755 h 887"/>
                <a:gd name="T20" fmla="*/ 1206 w 2518"/>
                <a:gd name="T21" fmla="*/ 842 h 887"/>
                <a:gd name="T22" fmla="*/ 970 w 2518"/>
                <a:gd name="T23" fmla="*/ 762 h 887"/>
                <a:gd name="T24" fmla="*/ 781 w 2518"/>
                <a:gd name="T25" fmla="*/ 819 h 887"/>
                <a:gd name="T26" fmla="*/ 566 w 2518"/>
                <a:gd name="T27" fmla="*/ 743 h 887"/>
                <a:gd name="T28" fmla="*/ 384 w 2518"/>
                <a:gd name="T29" fmla="*/ 797 h 887"/>
                <a:gd name="T30" fmla="*/ 189 w 2518"/>
                <a:gd name="T31" fmla="*/ 749 h 887"/>
                <a:gd name="T32" fmla="*/ 0 w 2518"/>
                <a:gd name="T33" fmla="*/ 787 h 8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18"/>
                <a:gd name="T52" fmla="*/ 0 h 887"/>
                <a:gd name="T53" fmla="*/ 2518 w 2518"/>
                <a:gd name="T54" fmla="*/ 887 h 8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18" h="887">
                  <a:moveTo>
                    <a:pt x="0" y="787"/>
                  </a:moveTo>
                  <a:lnTo>
                    <a:pt x="0" y="0"/>
                  </a:lnTo>
                  <a:lnTo>
                    <a:pt x="2518" y="0"/>
                  </a:lnTo>
                  <a:lnTo>
                    <a:pt x="2518" y="784"/>
                  </a:lnTo>
                  <a:lnTo>
                    <a:pt x="2355" y="887"/>
                  </a:lnTo>
                  <a:lnTo>
                    <a:pt x="2147" y="794"/>
                  </a:lnTo>
                  <a:lnTo>
                    <a:pt x="1962" y="845"/>
                  </a:lnTo>
                  <a:lnTo>
                    <a:pt x="1792" y="781"/>
                  </a:lnTo>
                  <a:lnTo>
                    <a:pt x="1613" y="829"/>
                  </a:lnTo>
                  <a:lnTo>
                    <a:pt x="1440" y="755"/>
                  </a:lnTo>
                  <a:lnTo>
                    <a:pt x="1206" y="842"/>
                  </a:lnTo>
                  <a:lnTo>
                    <a:pt x="970" y="762"/>
                  </a:lnTo>
                  <a:lnTo>
                    <a:pt x="781" y="819"/>
                  </a:lnTo>
                  <a:lnTo>
                    <a:pt x="566" y="743"/>
                  </a:lnTo>
                  <a:lnTo>
                    <a:pt x="384" y="797"/>
                  </a:lnTo>
                  <a:lnTo>
                    <a:pt x="189" y="749"/>
                  </a:lnTo>
                  <a:lnTo>
                    <a:pt x="0" y="787"/>
                  </a:lnTo>
                  <a:close/>
                </a:path>
              </a:pathLst>
            </a:custGeom>
            <a:solidFill>
              <a:srgbClr val="E1C687"/>
            </a:solidFill>
            <a:ln w="12700">
              <a:noFill/>
              <a:round/>
              <a:headEnd/>
              <a:tailEnd/>
            </a:ln>
          </p:spPr>
          <p:txBody>
            <a:bodyPr wrap="none" anchor="ctr"/>
            <a:lstStyle/>
            <a:p>
              <a:endParaRPr lang="en-NZ"/>
            </a:p>
          </p:txBody>
        </p:sp>
        <p:sp>
          <p:nvSpPr>
            <p:cNvPr id="59459" name="Freeform 5"/>
            <p:cNvSpPr>
              <a:spLocks/>
            </p:cNvSpPr>
            <p:nvPr/>
          </p:nvSpPr>
          <p:spPr bwMode="auto">
            <a:xfrm>
              <a:off x="924" y="1016"/>
              <a:ext cx="1949" cy="359"/>
            </a:xfrm>
            <a:custGeom>
              <a:avLst/>
              <a:gdLst>
                <a:gd name="T0" fmla="*/ 0 w 1949"/>
                <a:gd name="T1" fmla="*/ 215 h 359"/>
                <a:gd name="T2" fmla="*/ 0 w 1949"/>
                <a:gd name="T3" fmla="*/ 0 h 359"/>
                <a:gd name="T4" fmla="*/ 1949 w 1949"/>
                <a:gd name="T5" fmla="*/ 0 h 359"/>
                <a:gd name="T6" fmla="*/ 1949 w 1949"/>
                <a:gd name="T7" fmla="*/ 256 h 359"/>
                <a:gd name="T8" fmla="*/ 1792 w 1949"/>
                <a:gd name="T9" fmla="*/ 359 h 359"/>
                <a:gd name="T10" fmla="*/ 1574 w 1949"/>
                <a:gd name="T11" fmla="*/ 263 h 359"/>
                <a:gd name="T12" fmla="*/ 1395 w 1949"/>
                <a:gd name="T13" fmla="*/ 314 h 359"/>
                <a:gd name="T14" fmla="*/ 1226 w 1949"/>
                <a:gd name="T15" fmla="*/ 253 h 359"/>
                <a:gd name="T16" fmla="*/ 1050 w 1949"/>
                <a:gd name="T17" fmla="*/ 304 h 359"/>
                <a:gd name="T18" fmla="*/ 874 w 1949"/>
                <a:gd name="T19" fmla="*/ 224 h 359"/>
                <a:gd name="T20" fmla="*/ 640 w 1949"/>
                <a:gd name="T21" fmla="*/ 314 h 359"/>
                <a:gd name="T22" fmla="*/ 403 w 1949"/>
                <a:gd name="T23" fmla="*/ 228 h 359"/>
                <a:gd name="T24" fmla="*/ 218 w 1949"/>
                <a:gd name="T25" fmla="*/ 288 h 359"/>
                <a:gd name="T26" fmla="*/ 0 w 1949"/>
                <a:gd name="T27" fmla="*/ 215 h 3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49"/>
                <a:gd name="T43" fmla="*/ 0 h 359"/>
                <a:gd name="T44" fmla="*/ 1949 w 1949"/>
                <a:gd name="T45" fmla="*/ 359 h 3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49" h="359">
                  <a:moveTo>
                    <a:pt x="0" y="215"/>
                  </a:moveTo>
                  <a:lnTo>
                    <a:pt x="0" y="0"/>
                  </a:lnTo>
                  <a:lnTo>
                    <a:pt x="1949" y="0"/>
                  </a:lnTo>
                  <a:lnTo>
                    <a:pt x="1949" y="256"/>
                  </a:lnTo>
                  <a:lnTo>
                    <a:pt x="1792" y="359"/>
                  </a:lnTo>
                  <a:lnTo>
                    <a:pt x="1574" y="263"/>
                  </a:lnTo>
                  <a:lnTo>
                    <a:pt x="1395" y="314"/>
                  </a:lnTo>
                  <a:lnTo>
                    <a:pt x="1226" y="253"/>
                  </a:lnTo>
                  <a:lnTo>
                    <a:pt x="1050" y="304"/>
                  </a:lnTo>
                  <a:lnTo>
                    <a:pt x="874" y="224"/>
                  </a:lnTo>
                  <a:lnTo>
                    <a:pt x="640" y="314"/>
                  </a:lnTo>
                  <a:lnTo>
                    <a:pt x="403" y="228"/>
                  </a:lnTo>
                  <a:lnTo>
                    <a:pt x="218" y="288"/>
                  </a:lnTo>
                  <a:lnTo>
                    <a:pt x="0" y="215"/>
                  </a:lnTo>
                  <a:close/>
                </a:path>
              </a:pathLst>
            </a:custGeom>
            <a:solidFill>
              <a:schemeClr val="accent2"/>
            </a:solidFill>
            <a:ln w="12700">
              <a:noFill/>
              <a:round/>
              <a:headEnd/>
              <a:tailEnd/>
            </a:ln>
          </p:spPr>
          <p:txBody>
            <a:bodyPr wrap="none" anchor="ctr"/>
            <a:lstStyle/>
            <a:p>
              <a:endParaRPr lang="en-NZ"/>
            </a:p>
          </p:txBody>
        </p:sp>
        <p:sp>
          <p:nvSpPr>
            <p:cNvPr id="59460" name="Freeform 6"/>
            <p:cNvSpPr>
              <a:spLocks/>
            </p:cNvSpPr>
            <p:nvPr/>
          </p:nvSpPr>
          <p:spPr bwMode="auto">
            <a:xfrm>
              <a:off x="361" y="1272"/>
              <a:ext cx="567" cy="541"/>
            </a:xfrm>
            <a:custGeom>
              <a:avLst/>
              <a:gdLst>
                <a:gd name="T0" fmla="*/ 0 w 567"/>
                <a:gd name="T1" fmla="*/ 42 h 541"/>
                <a:gd name="T2" fmla="*/ 0 w 567"/>
                <a:gd name="T3" fmla="*/ 541 h 541"/>
                <a:gd name="T4" fmla="*/ 567 w 567"/>
                <a:gd name="T5" fmla="*/ 541 h 541"/>
                <a:gd name="T6" fmla="*/ 567 w 567"/>
                <a:gd name="T7" fmla="*/ 0 h 541"/>
                <a:gd name="T8" fmla="*/ 378 w 567"/>
                <a:gd name="T9" fmla="*/ 51 h 541"/>
                <a:gd name="T10" fmla="*/ 189 w 567"/>
                <a:gd name="T11" fmla="*/ 3 h 541"/>
                <a:gd name="T12" fmla="*/ 0 w 567"/>
                <a:gd name="T13" fmla="*/ 42 h 541"/>
                <a:gd name="T14" fmla="*/ 0 60000 65536"/>
                <a:gd name="T15" fmla="*/ 0 60000 65536"/>
                <a:gd name="T16" fmla="*/ 0 60000 65536"/>
                <a:gd name="T17" fmla="*/ 0 60000 65536"/>
                <a:gd name="T18" fmla="*/ 0 60000 65536"/>
                <a:gd name="T19" fmla="*/ 0 60000 65536"/>
                <a:gd name="T20" fmla="*/ 0 60000 65536"/>
                <a:gd name="T21" fmla="*/ 0 w 567"/>
                <a:gd name="T22" fmla="*/ 0 h 541"/>
                <a:gd name="T23" fmla="*/ 567 w 567"/>
                <a:gd name="T24" fmla="*/ 541 h 5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 h="541">
                  <a:moveTo>
                    <a:pt x="0" y="42"/>
                  </a:moveTo>
                  <a:lnTo>
                    <a:pt x="0" y="541"/>
                  </a:lnTo>
                  <a:lnTo>
                    <a:pt x="567" y="541"/>
                  </a:lnTo>
                  <a:lnTo>
                    <a:pt x="567" y="0"/>
                  </a:lnTo>
                  <a:lnTo>
                    <a:pt x="378" y="51"/>
                  </a:lnTo>
                  <a:lnTo>
                    <a:pt x="189" y="3"/>
                  </a:lnTo>
                  <a:lnTo>
                    <a:pt x="0" y="42"/>
                  </a:lnTo>
                  <a:close/>
                </a:path>
              </a:pathLst>
            </a:custGeom>
            <a:solidFill>
              <a:srgbClr val="E1C687"/>
            </a:solidFill>
            <a:ln w="12700">
              <a:noFill/>
              <a:round/>
              <a:headEnd/>
              <a:tailEnd/>
            </a:ln>
          </p:spPr>
          <p:txBody>
            <a:bodyPr wrap="none" anchor="ctr"/>
            <a:lstStyle/>
            <a:p>
              <a:endParaRPr lang="en-NZ"/>
            </a:p>
          </p:txBody>
        </p:sp>
        <p:sp>
          <p:nvSpPr>
            <p:cNvPr id="59461" name="Freeform 7"/>
            <p:cNvSpPr>
              <a:spLocks/>
            </p:cNvSpPr>
            <p:nvPr/>
          </p:nvSpPr>
          <p:spPr bwMode="auto">
            <a:xfrm>
              <a:off x="921" y="1266"/>
              <a:ext cx="1959" cy="547"/>
            </a:xfrm>
            <a:custGeom>
              <a:avLst/>
              <a:gdLst>
                <a:gd name="T0" fmla="*/ 0 w 1959"/>
                <a:gd name="T1" fmla="*/ 6 h 547"/>
                <a:gd name="T2" fmla="*/ 0 w 1959"/>
                <a:gd name="T3" fmla="*/ 547 h 547"/>
                <a:gd name="T4" fmla="*/ 1959 w 1959"/>
                <a:gd name="T5" fmla="*/ 547 h 547"/>
                <a:gd name="T6" fmla="*/ 1959 w 1959"/>
                <a:gd name="T7" fmla="*/ 45 h 547"/>
                <a:gd name="T8" fmla="*/ 1792 w 1959"/>
                <a:gd name="T9" fmla="*/ 144 h 547"/>
                <a:gd name="T10" fmla="*/ 1584 w 1959"/>
                <a:gd name="T11" fmla="*/ 48 h 547"/>
                <a:gd name="T12" fmla="*/ 1399 w 1959"/>
                <a:gd name="T13" fmla="*/ 105 h 547"/>
                <a:gd name="T14" fmla="*/ 1232 w 1959"/>
                <a:gd name="T15" fmla="*/ 41 h 547"/>
                <a:gd name="T16" fmla="*/ 1059 w 1959"/>
                <a:gd name="T17" fmla="*/ 93 h 547"/>
                <a:gd name="T18" fmla="*/ 883 w 1959"/>
                <a:gd name="T19" fmla="*/ 13 h 547"/>
                <a:gd name="T20" fmla="*/ 643 w 1959"/>
                <a:gd name="T21" fmla="*/ 102 h 547"/>
                <a:gd name="T22" fmla="*/ 407 w 1959"/>
                <a:gd name="T23" fmla="*/ 16 h 547"/>
                <a:gd name="T24" fmla="*/ 215 w 1959"/>
                <a:gd name="T25" fmla="*/ 80 h 547"/>
                <a:gd name="T26" fmla="*/ 23 w 1959"/>
                <a:gd name="T27" fmla="*/ 0 h 547"/>
                <a:gd name="T28" fmla="*/ 0 w 1959"/>
                <a:gd name="T29" fmla="*/ 6 h 5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59"/>
                <a:gd name="T46" fmla="*/ 0 h 547"/>
                <a:gd name="T47" fmla="*/ 1959 w 1959"/>
                <a:gd name="T48" fmla="*/ 547 h 5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59" h="547">
                  <a:moveTo>
                    <a:pt x="0" y="6"/>
                  </a:moveTo>
                  <a:lnTo>
                    <a:pt x="0" y="547"/>
                  </a:lnTo>
                  <a:lnTo>
                    <a:pt x="1959" y="547"/>
                  </a:lnTo>
                  <a:lnTo>
                    <a:pt x="1959" y="45"/>
                  </a:lnTo>
                  <a:lnTo>
                    <a:pt x="1792" y="144"/>
                  </a:lnTo>
                  <a:lnTo>
                    <a:pt x="1584" y="48"/>
                  </a:lnTo>
                  <a:lnTo>
                    <a:pt x="1399" y="105"/>
                  </a:lnTo>
                  <a:lnTo>
                    <a:pt x="1232" y="41"/>
                  </a:lnTo>
                  <a:lnTo>
                    <a:pt x="1059" y="93"/>
                  </a:lnTo>
                  <a:lnTo>
                    <a:pt x="883" y="13"/>
                  </a:lnTo>
                  <a:lnTo>
                    <a:pt x="643" y="102"/>
                  </a:lnTo>
                  <a:lnTo>
                    <a:pt x="407" y="16"/>
                  </a:lnTo>
                  <a:lnTo>
                    <a:pt x="215" y="80"/>
                  </a:lnTo>
                  <a:lnTo>
                    <a:pt x="23" y="0"/>
                  </a:lnTo>
                  <a:lnTo>
                    <a:pt x="0" y="6"/>
                  </a:lnTo>
                  <a:close/>
                </a:path>
              </a:pathLst>
            </a:custGeom>
            <a:solidFill>
              <a:schemeClr val="accent2"/>
            </a:solidFill>
            <a:ln w="12700">
              <a:noFill/>
              <a:round/>
              <a:headEnd/>
              <a:tailEnd/>
            </a:ln>
          </p:spPr>
          <p:txBody>
            <a:bodyPr wrap="none" anchor="ctr"/>
            <a:lstStyle/>
            <a:p>
              <a:endParaRPr lang="en-NZ"/>
            </a:p>
          </p:txBody>
        </p:sp>
        <p:sp>
          <p:nvSpPr>
            <p:cNvPr id="59462" name="Line 8"/>
            <p:cNvSpPr>
              <a:spLocks noChangeShapeType="1"/>
            </p:cNvSpPr>
            <p:nvPr/>
          </p:nvSpPr>
          <p:spPr bwMode="auto">
            <a:xfrm>
              <a:off x="1412" y="865"/>
              <a:ext cx="0" cy="937"/>
            </a:xfrm>
            <a:prstGeom prst="line">
              <a:avLst/>
            </a:prstGeom>
            <a:noFill/>
            <a:ln w="25400">
              <a:solidFill>
                <a:srgbClr val="000000"/>
              </a:solidFill>
              <a:round/>
              <a:headEnd/>
              <a:tailEnd/>
            </a:ln>
          </p:spPr>
          <p:txBody>
            <a:bodyPr wrap="none" anchor="ctr"/>
            <a:lstStyle/>
            <a:p>
              <a:endParaRPr lang="en-US"/>
            </a:p>
          </p:txBody>
        </p:sp>
        <p:sp>
          <p:nvSpPr>
            <p:cNvPr id="59463" name="Line 9"/>
            <p:cNvSpPr>
              <a:spLocks noChangeShapeType="1"/>
            </p:cNvSpPr>
            <p:nvPr/>
          </p:nvSpPr>
          <p:spPr bwMode="auto">
            <a:xfrm>
              <a:off x="2391" y="863"/>
              <a:ext cx="0" cy="938"/>
            </a:xfrm>
            <a:prstGeom prst="line">
              <a:avLst/>
            </a:prstGeom>
            <a:noFill/>
            <a:ln w="25400">
              <a:solidFill>
                <a:srgbClr val="000000"/>
              </a:solidFill>
              <a:round/>
              <a:headEnd/>
              <a:tailEnd/>
            </a:ln>
          </p:spPr>
          <p:txBody>
            <a:bodyPr wrap="none" anchor="ctr"/>
            <a:lstStyle/>
            <a:p>
              <a:endParaRPr lang="en-US"/>
            </a:p>
          </p:txBody>
        </p:sp>
        <p:sp>
          <p:nvSpPr>
            <p:cNvPr id="59464" name="Line 10"/>
            <p:cNvSpPr>
              <a:spLocks noChangeShapeType="1"/>
            </p:cNvSpPr>
            <p:nvPr/>
          </p:nvSpPr>
          <p:spPr bwMode="auto">
            <a:xfrm>
              <a:off x="2148" y="860"/>
              <a:ext cx="0" cy="941"/>
            </a:xfrm>
            <a:prstGeom prst="line">
              <a:avLst/>
            </a:prstGeom>
            <a:noFill/>
            <a:ln w="25400">
              <a:solidFill>
                <a:srgbClr val="000000"/>
              </a:solidFill>
              <a:round/>
              <a:headEnd/>
              <a:tailEnd/>
            </a:ln>
          </p:spPr>
          <p:txBody>
            <a:bodyPr wrap="none" anchor="ctr"/>
            <a:lstStyle/>
            <a:p>
              <a:endParaRPr lang="en-US"/>
            </a:p>
          </p:txBody>
        </p:sp>
        <p:sp>
          <p:nvSpPr>
            <p:cNvPr id="59465" name="Line 11"/>
            <p:cNvSpPr>
              <a:spLocks noChangeShapeType="1"/>
            </p:cNvSpPr>
            <p:nvPr/>
          </p:nvSpPr>
          <p:spPr bwMode="auto">
            <a:xfrm>
              <a:off x="2635" y="867"/>
              <a:ext cx="0" cy="934"/>
            </a:xfrm>
            <a:prstGeom prst="line">
              <a:avLst/>
            </a:prstGeom>
            <a:noFill/>
            <a:ln w="25400">
              <a:solidFill>
                <a:srgbClr val="000000"/>
              </a:solidFill>
              <a:round/>
              <a:headEnd/>
              <a:tailEnd/>
            </a:ln>
          </p:spPr>
          <p:txBody>
            <a:bodyPr wrap="none" anchor="ctr"/>
            <a:lstStyle/>
            <a:p>
              <a:endParaRPr lang="en-US"/>
            </a:p>
          </p:txBody>
        </p:sp>
        <p:sp>
          <p:nvSpPr>
            <p:cNvPr id="59466" name="Line 12"/>
            <p:cNvSpPr>
              <a:spLocks noChangeShapeType="1"/>
            </p:cNvSpPr>
            <p:nvPr/>
          </p:nvSpPr>
          <p:spPr bwMode="auto">
            <a:xfrm>
              <a:off x="1168" y="861"/>
              <a:ext cx="0" cy="940"/>
            </a:xfrm>
            <a:prstGeom prst="line">
              <a:avLst/>
            </a:prstGeom>
            <a:noFill/>
            <a:ln w="25400">
              <a:solidFill>
                <a:srgbClr val="000000"/>
              </a:solidFill>
              <a:round/>
              <a:headEnd/>
              <a:tailEnd/>
            </a:ln>
          </p:spPr>
          <p:txBody>
            <a:bodyPr wrap="none" anchor="ctr"/>
            <a:lstStyle/>
            <a:p>
              <a:endParaRPr lang="en-US"/>
            </a:p>
          </p:txBody>
        </p:sp>
        <p:sp>
          <p:nvSpPr>
            <p:cNvPr id="59467" name="Line 13"/>
            <p:cNvSpPr>
              <a:spLocks noChangeShapeType="1"/>
            </p:cNvSpPr>
            <p:nvPr/>
          </p:nvSpPr>
          <p:spPr bwMode="auto">
            <a:xfrm>
              <a:off x="362" y="1557"/>
              <a:ext cx="2509" cy="0"/>
            </a:xfrm>
            <a:prstGeom prst="line">
              <a:avLst/>
            </a:prstGeom>
            <a:noFill/>
            <a:ln w="25400">
              <a:solidFill>
                <a:srgbClr val="000000"/>
              </a:solidFill>
              <a:round/>
              <a:headEnd/>
              <a:tailEnd/>
            </a:ln>
          </p:spPr>
          <p:txBody>
            <a:bodyPr wrap="none" anchor="ctr"/>
            <a:lstStyle/>
            <a:p>
              <a:endParaRPr lang="en-US"/>
            </a:p>
          </p:txBody>
        </p:sp>
        <p:sp>
          <p:nvSpPr>
            <p:cNvPr id="59468" name="Line 14"/>
            <p:cNvSpPr>
              <a:spLocks noChangeShapeType="1"/>
            </p:cNvSpPr>
            <p:nvPr/>
          </p:nvSpPr>
          <p:spPr bwMode="auto">
            <a:xfrm>
              <a:off x="365" y="1016"/>
              <a:ext cx="2510" cy="0"/>
            </a:xfrm>
            <a:prstGeom prst="line">
              <a:avLst/>
            </a:prstGeom>
            <a:noFill/>
            <a:ln w="25400">
              <a:solidFill>
                <a:srgbClr val="000000"/>
              </a:solidFill>
              <a:round/>
              <a:headEnd/>
              <a:tailEnd/>
            </a:ln>
          </p:spPr>
          <p:txBody>
            <a:bodyPr wrap="none" anchor="ctr"/>
            <a:lstStyle/>
            <a:p>
              <a:endParaRPr lang="en-US"/>
            </a:p>
          </p:txBody>
        </p:sp>
        <p:sp>
          <p:nvSpPr>
            <p:cNvPr id="59469" name="Line 15"/>
            <p:cNvSpPr>
              <a:spLocks noChangeShapeType="1"/>
            </p:cNvSpPr>
            <p:nvPr/>
          </p:nvSpPr>
          <p:spPr bwMode="auto">
            <a:xfrm>
              <a:off x="928" y="859"/>
              <a:ext cx="1946" cy="0"/>
            </a:xfrm>
            <a:prstGeom prst="line">
              <a:avLst/>
            </a:prstGeom>
            <a:noFill/>
            <a:ln w="25400">
              <a:solidFill>
                <a:srgbClr val="000000"/>
              </a:solidFill>
              <a:round/>
              <a:headEnd/>
              <a:tailEnd/>
            </a:ln>
          </p:spPr>
          <p:txBody>
            <a:bodyPr wrap="none" anchor="ctr"/>
            <a:lstStyle/>
            <a:p>
              <a:endParaRPr lang="en-US"/>
            </a:p>
          </p:txBody>
        </p:sp>
        <p:sp>
          <p:nvSpPr>
            <p:cNvPr id="59470" name="Freeform 16"/>
            <p:cNvSpPr>
              <a:spLocks/>
            </p:cNvSpPr>
            <p:nvPr/>
          </p:nvSpPr>
          <p:spPr bwMode="auto">
            <a:xfrm>
              <a:off x="923" y="685"/>
              <a:ext cx="1957" cy="1121"/>
            </a:xfrm>
            <a:custGeom>
              <a:avLst/>
              <a:gdLst>
                <a:gd name="T0" fmla="*/ 0 w 3608"/>
                <a:gd name="T1" fmla="*/ 1121 h 2696"/>
                <a:gd name="T2" fmla="*/ 0 w 3608"/>
                <a:gd name="T3" fmla="*/ 0 h 2696"/>
                <a:gd name="T4" fmla="*/ 1956 w 3608"/>
                <a:gd name="T5" fmla="*/ 0 h 2696"/>
                <a:gd name="T6" fmla="*/ 0 60000 65536"/>
                <a:gd name="T7" fmla="*/ 0 60000 65536"/>
                <a:gd name="T8" fmla="*/ 0 60000 65536"/>
                <a:gd name="T9" fmla="*/ 0 w 3608"/>
                <a:gd name="T10" fmla="*/ 0 h 2696"/>
                <a:gd name="T11" fmla="*/ 3608 w 3608"/>
                <a:gd name="T12" fmla="*/ 2696 h 2696"/>
              </a:gdLst>
              <a:ahLst/>
              <a:cxnLst>
                <a:cxn ang="T6">
                  <a:pos x="T0" y="T1"/>
                </a:cxn>
                <a:cxn ang="T7">
                  <a:pos x="T2" y="T3"/>
                </a:cxn>
                <a:cxn ang="T8">
                  <a:pos x="T4" y="T5"/>
                </a:cxn>
              </a:cxnLst>
              <a:rect l="T9" t="T10" r="T11" b="T12"/>
              <a:pathLst>
                <a:path w="3608" h="2696">
                  <a:moveTo>
                    <a:pt x="0" y="2695"/>
                  </a:moveTo>
                  <a:lnTo>
                    <a:pt x="0" y="0"/>
                  </a:lnTo>
                  <a:lnTo>
                    <a:pt x="3607" y="0"/>
                  </a:lnTo>
                </a:path>
              </a:pathLst>
            </a:custGeom>
            <a:noFill/>
            <a:ln w="25400" cap="rnd">
              <a:solidFill>
                <a:srgbClr val="000000"/>
              </a:solidFill>
              <a:round/>
              <a:headEnd/>
              <a:tailEnd/>
            </a:ln>
          </p:spPr>
          <p:txBody>
            <a:bodyPr/>
            <a:lstStyle/>
            <a:p>
              <a:endParaRPr lang="en-NZ"/>
            </a:p>
          </p:txBody>
        </p:sp>
        <p:sp>
          <p:nvSpPr>
            <p:cNvPr id="59471" name="Rectangle 17"/>
            <p:cNvSpPr>
              <a:spLocks noChangeArrowheads="1"/>
            </p:cNvSpPr>
            <p:nvPr/>
          </p:nvSpPr>
          <p:spPr bwMode="auto">
            <a:xfrm>
              <a:off x="378" y="478"/>
              <a:ext cx="671" cy="518"/>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Item: Seat frames</a:t>
              </a:r>
            </a:p>
            <a:p>
              <a:pPr defTabSz="762000" eaLnBrk="0" hangingPunct="0"/>
              <a:r>
                <a:rPr lang="en-US" sz="800" b="1">
                  <a:solidFill>
                    <a:srgbClr val="000000"/>
                  </a:solidFill>
                </a:rPr>
                <a:t>Lot size: 300 units</a:t>
              </a:r>
            </a:p>
            <a:p>
              <a:pPr defTabSz="762000" eaLnBrk="0" hangingPunct="0"/>
              <a:endParaRPr lang="en-US" sz="800" b="1">
                <a:solidFill>
                  <a:srgbClr val="000000"/>
                </a:solidFill>
              </a:endParaRPr>
            </a:p>
            <a:p>
              <a:pPr defTabSz="762000" eaLnBrk="0" hangingPunct="0"/>
              <a:endParaRPr lang="en-US" sz="800" b="1">
                <a:solidFill>
                  <a:srgbClr val="000000"/>
                </a:solidFill>
              </a:endParaRPr>
            </a:p>
            <a:p>
              <a:pPr defTabSz="762000" eaLnBrk="0" hangingPunct="0"/>
              <a:r>
                <a:rPr lang="en-US" sz="800" b="1">
                  <a:solidFill>
                    <a:srgbClr val="000000"/>
                  </a:solidFill>
                </a:rPr>
                <a:t>Lead </a:t>
              </a:r>
            </a:p>
            <a:p>
              <a:pPr defTabSz="762000" eaLnBrk="0" hangingPunct="0"/>
              <a:r>
                <a:rPr lang="en-US" sz="800" b="1">
                  <a:solidFill>
                    <a:srgbClr val="000000"/>
                  </a:solidFill>
                </a:rPr>
                <a:t>time: 1 week</a:t>
              </a:r>
            </a:p>
          </p:txBody>
        </p:sp>
        <p:sp>
          <p:nvSpPr>
            <p:cNvPr id="59472" name="Rectangle 18"/>
            <p:cNvSpPr>
              <a:spLocks noChangeArrowheads="1"/>
            </p:cNvSpPr>
            <p:nvPr/>
          </p:nvSpPr>
          <p:spPr bwMode="auto">
            <a:xfrm>
              <a:off x="365" y="1036"/>
              <a:ext cx="532" cy="210"/>
            </a:xfrm>
            <a:prstGeom prst="rect">
              <a:avLst/>
            </a:prstGeom>
            <a:noFill/>
            <a:ln w="12700">
              <a:noFill/>
              <a:miter lim="800000"/>
              <a:headEnd/>
              <a:tailEnd/>
            </a:ln>
          </p:spPr>
          <p:txBody>
            <a:bodyPr lIns="90487" tIns="44450" rIns="90487" bIns="44450">
              <a:spAutoFit/>
            </a:bodyPr>
            <a:lstStyle/>
            <a:p>
              <a:pPr defTabSz="762000" eaLnBrk="0" hangingPunct="0"/>
              <a:r>
                <a:rPr lang="en-US" sz="800" b="1">
                  <a:solidFill>
                    <a:srgbClr val="000000"/>
                  </a:solidFill>
                </a:rPr>
                <a:t>Gross requirements</a:t>
              </a:r>
            </a:p>
          </p:txBody>
        </p:sp>
        <p:sp>
          <p:nvSpPr>
            <p:cNvPr id="59473" name="Rectangle 19"/>
            <p:cNvSpPr>
              <a:spLocks noChangeArrowheads="1"/>
            </p:cNvSpPr>
            <p:nvPr/>
          </p:nvSpPr>
          <p:spPr bwMode="auto">
            <a:xfrm>
              <a:off x="973" y="885"/>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1</a:t>
              </a:r>
            </a:p>
          </p:txBody>
        </p:sp>
        <p:sp>
          <p:nvSpPr>
            <p:cNvPr id="59474" name="Rectangle 20"/>
            <p:cNvSpPr>
              <a:spLocks noChangeArrowheads="1"/>
            </p:cNvSpPr>
            <p:nvPr/>
          </p:nvSpPr>
          <p:spPr bwMode="auto">
            <a:xfrm>
              <a:off x="1218" y="885"/>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2</a:t>
              </a:r>
            </a:p>
          </p:txBody>
        </p:sp>
        <p:sp>
          <p:nvSpPr>
            <p:cNvPr id="59475" name="Rectangle 21"/>
            <p:cNvSpPr>
              <a:spLocks noChangeArrowheads="1"/>
            </p:cNvSpPr>
            <p:nvPr/>
          </p:nvSpPr>
          <p:spPr bwMode="auto">
            <a:xfrm>
              <a:off x="1464" y="885"/>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3</a:t>
              </a:r>
            </a:p>
          </p:txBody>
        </p:sp>
        <p:sp>
          <p:nvSpPr>
            <p:cNvPr id="59476" name="Rectangle 22"/>
            <p:cNvSpPr>
              <a:spLocks noChangeArrowheads="1"/>
            </p:cNvSpPr>
            <p:nvPr/>
          </p:nvSpPr>
          <p:spPr bwMode="auto">
            <a:xfrm>
              <a:off x="1708" y="885"/>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4</a:t>
              </a:r>
            </a:p>
          </p:txBody>
        </p:sp>
        <p:sp>
          <p:nvSpPr>
            <p:cNvPr id="59477" name="Rectangle 23"/>
            <p:cNvSpPr>
              <a:spLocks noChangeArrowheads="1"/>
            </p:cNvSpPr>
            <p:nvPr/>
          </p:nvSpPr>
          <p:spPr bwMode="auto">
            <a:xfrm>
              <a:off x="1954" y="885"/>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5</a:t>
              </a:r>
            </a:p>
          </p:txBody>
        </p:sp>
        <p:sp>
          <p:nvSpPr>
            <p:cNvPr id="59478" name="Rectangle 24"/>
            <p:cNvSpPr>
              <a:spLocks noChangeArrowheads="1"/>
            </p:cNvSpPr>
            <p:nvPr/>
          </p:nvSpPr>
          <p:spPr bwMode="auto">
            <a:xfrm>
              <a:off x="2196" y="885"/>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6</a:t>
              </a:r>
            </a:p>
          </p:txBody>
        </p:sp>
        <p:sp>
          <p:nvSpPr>
            <p:cNvPr id="59479" name="Rectangle 25"/>
            <p:cNvSpPr>
              <a:spLocks noChangeArrowheads="1"/>
            </p:cNvSpPr>
            <p:nvPr/>
          </p:nvSpPr>
          <p:spPr bwMode="auto">
            <a:xfrm>
              <a:off x="2440" y="885"/>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7</a:t>
              </a:r>
            </a:p>
          </p:txBody>
        </p:sp>
        <p:sp>
          <p:nvSpPr>
            <p:cNvPr id="59480" name="Rectangle 26"/>
            <p:cNvSpPr>
              <a:spLocks noChangeArrowheads="1"/>
            </p:cNvSpPr>
            <p:nvPr/>
          </p:nvSpPr>
          <p:spPr bwMode="auto">
            <a:xfrm>
              <a:off x="2681" y="885"/>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8</a:t>
              </a:r>
            </a:p>
          </p:txBody>
        </p:sp>
        <p:sp>
          <p:nvSpPr>
            <p:cNvPr id="59481" name="Text Box 27"/>
            <p:cNvSpPr txBox="1">
              <a:spLocks noChangeArrowheads="1"/>
            </p:cNvSpPr>
            <p:nvPr/>
          </p:nvSpPr>
          <p:spPr bwMode="auto">
            <a:xfrm>
              <a:off x="365" y="1327"/>
              <a:ext cx="516" cy="212"/>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Planned receipts</a:t>
              </a:r>
            </a:p>
          </p:txBody>
        </p:sp>
        <p:sp>
          <p:nvSpPr>
            <p:cNvPr id="59482" name="Text Box 28"/>
            <p:cNvSpPr txBox="1">
              <a:spLocks noChangeArrowheads="1"/>
            </p:cNvSpPr>
            <p:nvPr/>
          </p:nvSpPr>
          <p:spPr bwMode="auto">
            <a:xfrm>
              <a:off x="365" y="1541"/>
              <a:ext cx="491" cy="289"/>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Planned order releases</a:t>
              </a:r>
            </a:p>
          </p:txBody>
        </p:sp>
        <p:sp>
          <p:nvSpPr>
            <p:cNvPr id="59483" name="Text Box 29"/>
            <p:cNvSpPr txBox="1">
              <a:spLocks noChangeArrowheads="1"/>
            </p:cNvSpPr>
            <p:nvPr/>
          </p:nvSpPr>
          <p:spPr bwMode="auto">
            <a:xfrm>
              <a:off x="1790" y="711"/>
              <a:ext cx="28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Week</a:t>
              </a:r>
            </a:p>
          </p:txBody>
        </p:sp>
        <p:sp>
          <p:nvSpPr>
            <p:cNvPr id="59484" name="Rectangle 30"/>
            <p:cNvSpPr>
              <a:spLocks noChangeArrowheads="1"/>
            </p:cNvSpPr>
            <p:nvPr/>
          </p:nvSpPr>
          <p:spPr bwMode="auto">
            <a:xfrm>
              <a:off x="361" y="486"/>
              <a:ext cx="2514" cy="1327"/>
            </a:xfrm>
            <a:prstGeom prst="rect">
              <a:avLst/>
            </a:prstGeom>
            <a:noFill/>
            <a:ln w="25400">
              <a:solidFill>
                <a:srgbClr val="000000"/>
              </a:solidFill>
              <a:miter lim="800000"/>
              <a:headEnd/>
              <a:tailEnd/>
            </a:ln>
          </p:spPr>
          <p:txBody>
            <a:bodyPr wrap="none" anchor="ctr"/>
            <a:lstStyle/>
            <a:p>
              <a:endParaRPr lang="en-NZ"/>
            </a:p>
          </p:txBody>
        </p:sp>
        <p:sp>
          <p:nvSpPr>
            <p:cNvPr id="59485" name="Text Box 31"/>
            <p:cNvSpPr txBox="1">
              <a:spLocks noChangeArrowheads="1"/>
            </p:cNvSpPr>
            <p:nvPr/>
          </p:nvSpPr>
          <p:spPr bwMode="auto">
            <a:xfrm>
              <a:off x="1907" y="1363"/>
              <a:ext cx="22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300</a:t>
              </a:r>
            </a:p>
          </p:txBody>
        </p:sp>
        <p:sp>
          <p:nvSpPr>
            <p:cNvPr id="59486" name="Text Box 32"/>
            <p:cNvSpPr txBox="1">
              <a:spLocks noChangeArrowheads="1"/>
            </p:cNvSpPr>
            <p:nvPr/>
          </p:nvSpPr>
          <p:spPr bwMode="auto">
            <a:xfrm>
              <a:off x="1666" y="1618"/>
              <a:ext cx="224" cy="135"/>
            </a:xfrm>
            <a:prstGeom prst="rect">
              <a:avLst/>
            </a:prstGeom>
            <a:solidFill>
              <a:schemeClr val="accent1"/>
            </a:solidFill>
            <a:ln w="12700">
              <a:noFill/>
              <a:miter lim="800000"/>
              <a:headEnd/>
              <a:tailEnd/>
            </a:ln>
          </p:spPr>
          <p:txBody>
            <a:bodyPr wrap="none">
              <a:spAutoFit/>
            </a:bodyPr>
            <a:lstStyle/>
            <a:p>
              <a:pPr defTabSz="762000" eaLnBrk="0" hangingPunct="0"/>
              <a:r>
                <a:rPr lang="en-US" sz="800" b="1">
                  <a:solidFill>
                    <a:srgbClr val="000000"/>
                  </a:solidFill>
                </a:rPr>
                <a:t>300</a:t>
              </a:r>
            </a:p>
          </p:txBody>
        </p:sp>
        <p:sp>
          <p:nvSpPr>
            <p:cNvPr id="59487" name="Freeform 33"/>
            <p:cNvSpPr>
              <a:spLocks/>
            </p:cNvSpPr>
            <p:nvPr/>
          </p:nvSpPr>
          <p:spPr bwMode="auto">
            <a:xfrm>
              <a:off x="371" y="1269"/>
              <a:ext cx="2505" cy="144"/>
            </a:xfrm>
            <a:custGeom>
              <a:avLst/>
              <a:gdLst>
                <a:gd name="T0" fmla="*/ 0 w 2505"/>
                <a:gd name="T1" fmla="*/ 45 h 144"/>
                <a:gd name="T2" fmla="*/ 179 w 2505"/>
                <a:gd name="T3" fmla="*/ 9 h 144"/>
                <a:gd name="T4" fmla="*/ 368 w 2505"/>
                <a:gd name="T5" fmla="*/ 54 h 144"/>
                <a:gd name="T6" fmla="*/ 569 w 2505"/>
                <a:gd name="T7" fmla="*/ 0 h 144"/>
                <a:gd name="T8" fmla="*/ 768 w 2505"/>
                <a:gd name="T9" fmla="*/ 77 h 144"/>
                <a:gd name="T10" fmla="*/ 957 w 2505"/>
                <a:gd name="T11" fmla="*/ 16 h 144"/>
                <a:gd name="T12" fmla="*/ 1197 w 2505"/>
                <a:gd name="T13" fmla="*/ 99 h 144"/>
                <a:gd name="T14" fmla="*/ 1427 w 2505"/>
                <a:gd name="T15" fmla="*/ 9 h 144"/>
                <a:gd name="T16" fmla="*/ 1603 w 2505"/>
                <a:gd name="T17" fmla="*/ 89 h 144"/>
                <a:gd name="T18" fmla="*/ 1782 w 2505"/>
                <a:gd name="T19" fmla="*/ 38 h 144"/>
                <a:gd name="T20" fmla="*/ 1949 w 2505"/>
                <a:gd name="T21" fmla="*/ 102 h 144"/>
                <a:gd name="T22" fmla="*/ 2134 w 2505"/>
                <a:gd name="T23" fmla="*/ 48 h 144"/>
                <a:gd name="T24" fmla="*/ 2342 w 2505"/>
                <a:gd name="T25" fmla="*/ 144 h 144"/>
                <a:gd name="T26" fmla="*/ 2505 w 2505"/>
                <a:gd name="T27" fmla="*/ 41 h 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05"/>
                <a:gd name="T43" fmla="*/ 0 h 144"/>
                <a:gd name="T44" fmla="*/ 2505 w 2505"/>
                <a:gd name="T45" fmla="*/ 144 h 1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05" h="144">
                  <a:moveTo>
                    <a:pt x="0" y="45"/>
                  </a:moveTo>
                  <a:lnTo>
                    <a:pt x="179" y="9"/>
                  </a:lnTo>
                  <a:lnTo>
                    <a:pt x="368" y="54"/>
                  </a:lnTo>
                  <a:lnTo>
                    <a:pt x="569" y="0"/>
                  </a:lnTo>
                  <a:lnTo>
                    <a:pt x="768" y="77"/>
                  </a:lnTo>
                  <a:lnTo>
                    <a:pt x="957" y="16"/>
                  </a:lnTo>
                  <a:lnTo>
                    <a:pt x="1197" y="99"/>
                  </a:lnTo>
                  <a:lnTo>
                    <a:pt x="1427" y="9"/>
                  </a:lnTo>
                  <a:lnTo>
                    <a:pt x="1603" y="89"/>
                  </a:lnTo>
                  <a:lnTo>
                    <a:pt x="1782" y="38"/>
                  </a:lnTo>
                  <a:lnTo>
                    <a:pt x="1949" y="102"/>
                  </a:lnTo>
                  <a:lnTo>
                    <a:pt x="2134" y="48"/>
                  </a:lnTo>
                  <a:lnTo>
                    <a:pt x="2342" y="144"/>
                  </a:lnTo>
                  <a:lnTo>
                    <a:pt x="2505" y="41"/>
                  </a:lnTo>
                </a:path>
              </a:pathLst>
            </a:custGeom>
            <a:noFill/>
            <a:ln w="28575">
              <a:solidFill>
                <a:srgbClr val="000000"/>
              </a:solidFill>
              <a:round/>
              <a:headEnd/>
              <a:tailEnd/>
            </a:ln>
          </p:spPr>
          <p:txBody>
            <a:bodyPr wrap="none" anchor="ctr"/>
            <a:lstStyle/>
            <a:p>
              <a:endParaRPr lang="en-NZ"/>
            </a:p>
          </p:txBody>
        </p:sp>
        <p:sp>
          <p:nvSpPr>
            <p:cNvPr id="59488" name="Freeform 34"/>
            <p:cNvSpPr>
              <a:spLocks/>
            </p:cNvSpPr>
            <p:nvPr/>
          </p:nvSpPr>
          <p:spPr bwMode="auto">
            <a:xfrm>
              <a:off x="368" y="1234"/>
              <a:ext cx="2505" cy="144"/>
            </a:xfrm>
            <a:custGeom>
              <a:avLst/>
              <a:gdLst>
                <a:gd name="T0" fmla="*/ 0 w 2505"/>
                <a:gd name="T1" fmla="*/ 45 h 144"/>
                <a:gd name="T2" fmla="*/ 179 w 2505"/>
                <a:gd name="T3" fmla="*/ 9 h 144"/>
                <a:gd name="T4" fmla="*/ 368 w 2505"/>
                <a:gd name="T5" fmla="*/ 54 h 144"/>
                <a:gd name="T6" fmla="*/ 569 w 2505"/>
                <a:gd name="T7" fmla="*/ 0 h 144"/>
                <a:gd name="T8" fmla="*/ 768 w 2505"/>
                <a:gd name="T9" fmla="*/ 77 h 144"/>
                <a:gd name="T10" fmla="*/ 957 w 2505"/>
                <a:gd name="T11" fmla="*/ 16 h 144"/>
                <a:gd name="T12" fmla="*/ 1197 w 2505"/>
                <a:gd name="T13" fmla="*/ 99 h 144"/>
                <a:gd name="T14" fmla="*/ 1427 w 2505"/>
                <a:gd name="T15" fmla="*/ 9 h 144"/>
                <a:gd name="T16" fmla="*/ 1603 w 2505"/>
                <a:gd name="T17" fmla="*/ 89 h 144"/>
                <a:gd name="T18" fmla="*/ 1782 w 2505"/>
                <a:gd name="T19" fmla="*/ 38 h 144"/>
                <a:gd name="T20" fmla="*/ 1949 w 2505"/>
                <a:gd name="T21" fmla="*/ 102 h 144"/>
                <a:gd name="T22" fmla="*/ 2134 w 2505"/>
                <a:gd name="T23" fmla="*/ 48 h 144"/>
                <a:gd name="T24" fmla="*/ 2342 w 2505"/>
                <a:gd name="T25" fmla="*/ 144 h 144"/>
                <a:gd name="T26" fmla="*/ 2505 w 2505"/>
                <a:gd name="T27" fmla="*/ 41 h 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05"/>
                <a:gd name="T43" fmla="*/ 0 h 144"/>
                <a:gd name="T44" fmla="*/ 2505 w 2505"/>
                <a:gd name="T45" fmla="*/ 144 h 1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05" h="144">
                  <a:moveTo>
                    <a:pt x="0" y="45"/>
                  </a:moveTo>
                  <a:lnTo>
                    <a:pt x="179" y="9"/>
                  </a:lnTo>
                  <a:lnTo>
                    <a:pt x="368" y="54"/>
                  </a:lnTo>
                  <a:lnTo>
                    <a:pt x="569" y="0"/>
                  </a:lnTo>
                  <a:lnTo>
                    <a:pt x="768" y="77"/>
                  </a:lnTo>
                  <a:lnTo>
                    <a:pt x="957" y="16"/>
                  </a:lnTo>
                  <a:lnTo>
                    <a:pt x="1197" y="99"/>
                  </a:lnTo>
                  <a:lnTo>
                    <a:pt x="1427" y="9"/>
                  </a:lnTo>
                  <a:lnTo>
                    <a:pt x="1603" y="89"/>
                  </a:lnTo>
                  <a:lnTo>
                    <a:pt x="1782" y="38"/>
                  </a:lnTo>
                  <a:lnTo>
                    <a:pt x="1949" y="102"/>
                  </a:lnTo>
                  <a:lnTo>
                    <a:pt x="2134" y="48"/>
                  </a:lnTo>
                  <a:lnTo>
                    <a:pt x="2342" y="144"/>
                  </a:lnTo>
                  <a:lnTo>
                    <a:pt x="2505" y="41"/>
                  </a:lnTo>
                </a:path>
              </a:pathLst>
            </a:custGeom>
            <a:noFill/>
            <a:ln w="28575">
              <a:solidFill>
                <a:srgbClr val="000000"/>
              </a:solidFill>
              <a:round/>
              <a:headEnd/>
              <a:tailEnd/>
            </a:ln>
          </p:spPr>
          <p:txBody>
            <a:bodyPr wrap="none" anchor="ctr"/>
            <a:lstStyle/>
            <a:p>
              <a:endParaRPr lang="en-NZ"/>
            </a:p>
          </p:txBody>
        </p:sp>
        <p:sp>
          <p:nvSpPr>
            <p:cNvPr id="59489" name="Freeform 35"/>
            <p:cNvSpPr>
              <a:spLocks/>
            </p:cNvSpPr>
            <p:nvPr/>
          </p:nvSpPr>
          <p:spPr bwMode="auto">
            <a:xfrm>
              <a:off x="3011" y="488"/>
              <a:ext cx="2518" cy="887"/>
            </a:xfrm>
            <a:custGeom>
              <a:avLst/>
              <a:gdLst>
                <a:gd name="T0" fmla="*/ 0 w 2518"/>
                <a:gd name="T1" fmla="*/ 787 h 887"/>
                <a:gd name="T2" fmla="*/ 0 w 2518"/>
                <a:gd name="T3" fmla="*/ 0 h 887"/>
                <a:gd name="T4" fmla="*/ 2518 w 2518"/>
                <a:gd name="T5" fmla="*/ 0 h 887"/>
                <a:gd name="T6" fmla="*/ 2518 w 2518"/>
                <a:gd name="T7" fmla="*/ 784 h 887"/>
                <a:gd name="T8" fmla="*/ 2355 w 2518"/>
                <a:gd name="T9" fmla="*/ 887 h 887"/>
                <a:gd name="T10" fmla="*/ 2147 w 2518"/>
                <a:gd name="T11" fmla="*/ 794 h 887"/>
                <a:gd name="T12" fmla="*/ 1962 w 2518"/>
                <a:gd name="T13" fmla="*/ 845 h 887"/>
                <a:gd name="T14" fmla="*/ 1792 w 2518"/>
                <a:gd name="T15" fmla="*/ 781 h 887"/>
                <a:gd name="T16" fmla="*/ 1613 w 2518"/>
                <a:gd name="T17" fmla="*/ 829 h 887"/>
                <a:gd name="T18" fmla="*/ 1440 w 2518"/>
                <a:gd name="T19" fmla="*/ 755 h 887"/>
                <a:gd name="T20" fmla="*/ 1206 w 2518"/>
                <a:gd name="T21" fmla="*/ 842 h 887"/>
                <a:gd name="T22" fmla="*/ 970 w 2518"/>
                <a:gd name="T23" fmla="*/ 762 h 887"/>
                <a:gd name="T24" fmla="*/ 781 w 2518"/>
                <a:gd name="T25" fmla="*/ 819 h 887"/>
                <a:gd name="T26" fmla="*/ 566 w 2518"/>
                <a:gd name="T27" fmla="*/ 743 h 887"/>
                <a:gd name="T28" fmla="*/ 384 w 2518"/>
                <a:gd name="T29" fmla="*/ 797 h 887"/>
                <a:gd name="T30" fmla="*/ 189 w 2518"/>
                <a:gd name="T31" fmla="*/ 749 h 887"/>
                <a:gd name="T32" fmla="*/ 0 w 2518"/>
                <a:gd name="T33" fmla="*/ 787 h 8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18"/>
                <a:gd name="T52" fmla="*/ 0 h 887"/>
                <a:gd name="T53" fmla="*/ 2518 w 2518"/>
                <a:gd name="T54" fmla="*/ 887 h 8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18" h="887">
                  <a:moveTo>
                    <a:pt x="0" y="787"/>
                  </a:moveTo>
                  <a:lnTo>
                    <a:pt x="0" y="0"/>
                  </a:lnTo>
                  <a:lnTo>
                    <a:pt x="2518" y="0"/>
                  </a:lnTo>
                  <a:lnTo>
                    <a:pt x="2518" y="784"/>
                  </a:lnTo>
                  <a:lnTo>
                    <a:pt x="2355" y="887"/>
                  </a:lnTo>
                  <a:lnTo>
                    <a:pt x="2147" y="794"/>
                  </a:lnTo>
                  <a:lnTo>
                    <a:pt x="1962" y="845"/>
                  </a:lnTo>
                  <a:lnTo>
                    <a:pt x="1792" y="781"/>
                  </a:lnTo>
                  <a:lnTo>
                    <a:pt x="1613" y="829"/>
                  </a:lnTo>
                  <a:lnTo>
                    <a:pt x="1440" y="755"/>
                  </a:lnTo>
                  <a:lnTo>
                    <a:pt x="1206" y="842"/>
                  </a:lnTo>
                  <a:lnTo>
                    <a:pt x="970" y="762"/>
                  </a:lnTo>
                  <a:lnTo>
                    <a:pt x="781" y="819"/>
                  </a:lnTo>
                  <a:lnTo>
                    <a:pt x="566" y="743"/>
                  </a:lnTo>
                  <a:lnTo>
                    <a:pt x="384" y="797"/>
                  </a:lnTo>
                  <a:lnTo>
                    <a:pt x="189" y="749"/>
                  </a:lnTo>
                  <a:lnTo>
                    <a:pt x="0" y="787"/>
                  </a:lnTo>
                  <a:close/>
                </a:path>
              </a:pathLst>
            </a:custGeom>
            <a:solidFill>
              <a:srgbClr val="E1C687"/>
            </a:solidFill>
            <a:ln w="12700">
              <a:noFill/>
              <a:round/>
              <a:headEnd/>
              <a:tailEnd/>
            </a:ln>
          </p:spPr>
          <p:txBody>
            <a:bodyPr wrap="none" anchor="ctr"/>
            <a:lstStyle/>
            <a:p>
              <a:endParaRPr lang="en-NZ"/>
            </a:p>
          </p:txBody>
        </p:sp>
        <p:sp>
          <p:nvSpPr>
            <p:cNvPr id="59490" name="Freeform 36"/>
            <p:cNvSpPr>
              <a:spLocks/>
            </p:cNvSpPr>
            <p:nvPr/>
          </p:nvSpPr>
          <p:spPr bwMode="auto">
            <a:xfrm>
              <a:off x="3577" y="1016"/>
              <a:ext cx="1949" cy="359"/>
            </a:xfrm>
            <a:custGeom>
              <a:avLst/>
              <a:gdLst>
                <a:gd name="T0" fmla="*/ 0 w 1949"/>
                <a:gd name="T1" fmla="*/ 215 h 359"/>
                <a:gd name="T2" fmla="*/ 0 w 1949"/>
                <a:gd name="T3" fmla="*/ 0 h 359"/>
                <a:gd name="T4" fmla="*/ 1949 w 1949"/>
                <a:gd name="T5" fmla="*/ 0 h 359"/>
                <a:gd name="T6" fmla="*/ 1949 w 1949"/>
                <a:gd name="T7" fmla="*/ 256 h 359"/>
                <a:gd name="T8" fmla="*/ 1792 w 1949"/>
                <a:gd name="T9" fmla="*/ 359 h 359"/>
                <a:gd name="T10" fmla="*/ 1574 w 1949"/>
                <a:gd name="T11" fmla="*/ 263 h 359"/>
                <a:gd name="T12" fmla="*/ 1395 w 1949"/>
                <a:gd name="T13" fmla="*/ 314 h 359"/>
                <a:gd name="T14" fmla="*/ 1226 w 1949"/>
                <a:gd name="T15" fmla="*/ 253 h 359"/>
                <a:gd name="T16" fmla="*/ 1050 w 1949"/>
                <a:gd name="T17" fmla="*/ 304 h 359"/>
                <a:gd name="T18" fmla="*/ 874 w 1949"/>
                <a:gd name="T19" fmla="*/ 224 h 359"/>
                <a:gd name="T20" fmla="*/ 640 w 1949"/>
                <a:gd name="T21" fmla="*/ 314 h 359"/>
                <a:gd name="T22" fmla="*/ 403 w 1949"/>
                <a:gd name="T23" fmla="*/ 228 h 359"/>
                <a:gd name="T24" fmla="*/ 218 w 1949"/>
                <a:gd name="T25" fmla="*/ 288 h 359"/>
                <a:gd name="T26" fmla="*/ 0 w 1949"/>
                <a:gd name="T27" fmla="*/ 215 h 3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49"/>
                <a:gd name="T43" fmla="*/ 0 h 359"/>
                <a:gd name="T44" fmla="*/ 1949 w 1949"/>
                <a:gd name="T45" fmla="*/ 359 h 3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49" h="359">
                  <a:moveTo>
                    <a:pt x="0" y="215"/>
                  </a:moveTo>
                  <a:lnTo>
                    <a:pt x="0" y="0"/>
                  </a:lnTo>
                  <a:lnTo>
                    <a:pt x="1949" y="0"/>
                  </a:lnTo>
                  <a:lnTo>
                    <a:pt x="1949" y="256"/>
                  </a:lnTo>
                  <a:lnTo>
                    <a:pt x="1792" y="359"/>
                  </a:lnTo>
                  <a:lnTo>
                    <a:pt x="1574" y="263"/>
                  </a:lnTo>
                  <a:lnTo>
                    <a:pt x="1395" y="314"/>
                  </a:lnTo>
                  <a:lnTo>
                    <a:pt x="1226" y="253"/>
                  </a:lnTo>
                  <a:lnTo>
                    <a:pt x="1050" y="304"/>
                  </a:lnTo>
                  <a:lnTo>
                    <a:pt x="874" y="224"/>
                  </a:lnTo>
                  <a:lnTo>
                    <a:pt x="640" y="314"/>
                  </a:lnTo>
                  <a:lnTo>
                    <a:pt x="403" y="228"/>
                  </a:lnTo>
                  <a:lnTo>
                    <a:pt x="218" y="288"/>
                  </a:lnTo>
                  <a:lnTo>
                    <a:pt x="0" y="215"/>
                  </a:lnTo>
                  <a:close/>
                </a:path>
              </a:pathLst>
            </a:custGeom>
            <a:solidFill>
              <a:schemeClr val="accent2"/>
            </a:solidFill>
            <a:ln w="12700">
              <a:noFill/>
              <a:round/>
              <a:headEnd/>
              <a:tailEnd/>
            </a:ln>
          </p:spPr>
          <p:txBody>
            <a:bodyPr wrap="none" anchor="ctr"/>
            <a:lstStyle/>
            <a:p>
              <a:endParaRPr lang="en-NZ"/>
            </a:p>
          </p:txBody>
        </p:sp>
        <p:sp>
          <p:nvSpPr>
            <p:cNvPr id="59491" name="Freeform 37"/>
            <p:cNvSpPr>
              <a:spLocks/>
            </p:cNvSpPr>
            <p:nvPr/>
          </p:nvSpPr>
          <p:spPr bwMode="auto">
            <a:xfrm>
              <a:off x="3014" y="1272"/>
              <a:ext cx="567" cy="541"/>
            </a:xfrm>
            <a:custGeom>
              <a:avLst/>
              <a:gdLst>
                <a:gd name="T0" fmla="*/ 0 w 567"/>
                <a:gd name="T1" fmla="*/ 42 h 541"/>
                <a:gd name="T2" fmla="*/ 0 w 567"/>
                <a:gd name="T3" fmla="*/ 541 h 541"/>
                <a:gd name="T4" fmla="*/ 567 w 567"/>
                <a:gd name="T5" fmla="*/ 541 h 541"/>
                <a:gd name="T6" fmla="*/ 567 w 567"/>
                <a:gd name="T7" fmla="*/ 0 h 541"/>
                <a:gd name="T8" fmla="*/ 378 w 567"/>
                <a:gd name="T9" fmla="*/ 51 h 541"/>
                <a:gd name="T10" fmla="*/ 189 w 567"/>
                <a:gd name="T11" fmla="*/ 3 h 541"/>
                <a:gd name="T12" fmla="*/ 0 w 567"/>
                <a:gd name="T13" fmla="*/ 42 h 541"/>
                <a:gd name="T14" fmla="*/ 0 60000 65536"/>
                <a:gd name="T15" fmla="*/ 0 60000 65536"/>
                <a:gd name="T16" fmla="*/ 0 60000 65536"/>
                <a:gd name="T17" fmla="*/ 0 60000 65536"/>
                <a:gd name="T18" fmla="*/ 0 60000 65536"/>
                <a:gd name="T19" fmla="*/ 0 60000 65536"/>
                <a:gd name="T20" fmla="*/ 0 60000 65536"/>
                <a:gd name="T21" fmla="*/ 0 w 567"/>
                <a:gd name="T22" fmla="*/ 0 h 541"/>
                <a:gd name="T23" fmla="*/ 567 w 567"/>
                <a:gd name="T24" fmla="*/ 541 h 5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 h="541">
                  <a:moveTo>
                    <a:pt x="0" y="42"/>
                  </a:moveTo>
                  <a:lnTo>
                    <a:pt x="0" y="541"/>
                  </a:lnTo>
                  <a:lnTo>
                    <a:pt x="567" y="541"/>
                  </a:lnTo>
                  <a:lnTo>
                    <a:pt x="567" y="0"/>
                  </a:lnTo>
                  <a:lnTo>
                    <a:pt x="378" y="51"/>
                  </a:lnTo>
                  <a:lnTo>
                    <a:pt x="189" y="3"/>
                  </a:lnTo>
                  <a:lnTo>
                    <a:pt x="0" y="42"/>
                  </a:lnTo>
                  <a:close/>
                </a:path>
              </a:pathLst>
            </a:custGeom>
            <a:solidFill>
              <a:srgbClr val="E1C687"/>
            </a:solidFill>
            <a:ln w="12700">
              <a:noFill/>
              <a:round/>
              <a:headEnd/>
              <a:tailEnd/>
            </a:ln>
          </p:spPr>
          <p:txBody>
            <a:bodyPr wrap="none" anchor="ctr"/>
            <a:lstStyle/>
            <a:p>
              <a:endParaRPr lang="en-NZ"/>
            </a:p>
          </p:txBody>
        </p:sp>
        <p:sp>
          <p:nvSpPr>
            <p:cNvPr id="59492" name="Freeform 38"/>
            <p:cNvSpPr>
              <a:spLocks/>
            </p:cNvSpPr>
            <p:nvPr/>
          </p:nvSpPr>
          <p:spPr bwMode="auto">
            <a:xfrm>
              <a:off x="3574" y="1266"/>
              <a:ext cx="1959" cy="547"/>
            </a:xfrm>
            <a:custGeom>
              <a:avLst/>
              <a:gdLst>
                <a:gd name="T0" fmla="*/ 0 w 1959"/>
                <a:gd name="T1" fmla="*/ 6 h 547"/>
                <a:gd name="T2" fmla="*/ 0 w 1959"/>
                <a:gd name="T3" fmla="*/ 547 h 547"/>
                <a:gd name="T4" fmla="*/ 1959 w 1959"/>
                <a:gd name="T5" fmla="*/ 547 h 547"/>
                <a:gd name="T6" fmla="*/ 1959 w 1959"/>
                <a:gd name="T7" fmla="*/ 45 h 547"/>
                <a:gd name="T8" fmla="*/ 1792 w 1959"/>
                <a:gd name="T9" fmla="*/ 144 h 547"/>
                <a:gd name="T10" fmla="*/ 1584 w 1959"/>
                <a:gd name="T11" fmla="*/ 48 h 547"/>
                <a:gd name="T12" fmla="*/ 1399 w 1959"/>
                <a:gd name="T13" fmla="*/ 105 h 547"/>
                <a:gd name="T14" fmla="*/ 1232 w 1959"/>
                <a:gd name="T15" fmla="*/ 41 h 547"/>
                <a:gd name="T16" fmla="*/ 1059 w 1959"/>
                <a:gd name="T17" fmla="*/ 93 h 547"/>
                <a:gd name="T18" fmla="*/ 883 w 1959"/>
                <a:gd name="T19" fmla="*/ 13 h 547"/>
                <a:gd name="T20" fmla="*/ 643 w 1959"/>
                <a:gd name="T21" fmla="*/ 102 h 547"/>
                <a:gd name="T22" fmla="*/ 407 w 1959"/>
                <a:gd name="T23" fmla="*/ 16 h 547"/>
                <a:gd name="T24" fmla="*/ 215 w 1959"/>
                <a:gd name="T25" fmla="*/ 80 h 547"/>
                <a:gd name="T26" fmla="*/ 23 w 1959"/>
                <a:gd name="T27" fmla="*/ 0 h 547"/>
                <a:gd name="T28" fmla="*/ 0 w 1959"/>
                <a:gd name="T29" fmla="*/ 6 h 5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59"/>
                <a:gd name="T46" fmla="*/ 0 h 547"/>
                <a:gd name="T47" fmla="*/ 1959 w 1959"/>
                <a:gd name="T48" fmla="*/ 547 h 5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59" h="547">
                  <a:moveTo>
                    <a:pt x="0" y="6"/>
                  </a:moveTo>
                  <a:lnTo>
                    <a:pt x="0" y="547"/>
                  </a:lnTo>
                  <a:lnTo>
                    <a:pt x="1959" y="547"/>
                  </a:lnTo>
                  <a:lnTo>
                    <a:pt x="1959" y="45"/>
                  </a:lnTo>
                  <a:lnTo>
                    <a:pt x="1792" y="144"/>
                  </a:lnTo>
                  <a:lnTo>
                    <a:pt x="1584" y="48"/>
                  </a:lnTo>
                  <a:lnTo>
                    <a:pt x="1399" y="105"/>
                  </a:lnTo>
                  <a:lnTo>
                    <a:pt x="1232" y="41"/>
                  </a:lnTo>
                  <a:lnTo>
                    <a:pt x="1059" y="93"/>
                  </a:lnTo>
                  <a:lnTo>
                    <a:pt x="883" y="13"/>
                  </a:lnTo>
                  <a:lnTo>
                    <a:pt x="643" y="102"/>
                  </a:lnTo>
                  <a:lnTo>
                    <a:pt x="407" y="16"/>
                  </a:lnTo>
                  <a:lnTo>
                    <a:pt x="215" y="80"/>
                  </a:lnTo>
                  <a:lnTo>
                    <a:pt x="23" y="0"/>
                  </a:lnTo>
                  <a:lnTo>
                    <a:pt x="0" y="6"/>
                  </a:lnTo>
                  <a:close/>
                </a:path>
              </a:pathLst>
            </a:custGeom>
            <a:solidFill>
              <a:schemeClr val="accent2"/>
            </a:solidFill>
            <a:ln w="12700">
              <a:noFill/>
              <a:round/>
              <a:headEnd/>
              <a:tailEnd/>
            </a:ln>
          </p:spPr>
          <p:txBody>
            <a:bodyPr wrap="none" anchor="ctr"/>
            <a:lstStyle/>
            <a:p>
              <a:endParaRPr lang="en-NZ"/>
            </a:p>
          </p:txBody>
        </p:sp>
        <p:sp>
          <p:nvSpPr>
            <p:cNvPr id="59493" name="Line 39"/>
            <p:cNvSpPr>
              <a:spLocks noChangeShapeType="1"/>
            </p:cNvSpPr>
            <p:nvPr/>
          </p:nvSpPr>
          <p:spPr bwMode="auto">
            <a:xfrm>
              <a:off x="4556" y="865"/>
              <a:ext cx="0" cy="936"/>
            </a:xfrm>
            <a:prstGeom prst="line">
              <a:avLst/>
            </a:prstGeom>
            <a:noFill/>
            <a:ln w="25400">
              <a:solidFill>
                <a:srgbClr val="000000"/>
              </a:solidFill>
              <a:round/>
              <a:headEnd/>
              <a:tailEnd/>
            </a:ln>
          </p:spPr>
          <p:txBody>
            <a:bodyPr wrap="none" anchor="ctr"/>
            <a:lstStyle/>
            <a:p>
              <a:endParaRPr lang="en-US"/>
            </a:p>
          </p:txBody>
        </p:sp>
        <p:sp>
          <p:nvSpPr>
            <p:cNvPr id="59494" name="Line 40"/>
            <p:cNvSpPr>
              <a:spLocks noChangeShapeType="1"/>
            </p:cNvSpPr>
            <p:nvPr/>
          </p:nvSpPr>
          <p:spPr bwMode="auto">
            <a:xfrm>
              <a:off x="4065" y="865"/>
              <a:ext cx="0" cy="937"/>
            </a:xfrm>
            <a:prstGeom prst="line">
              <a:avLst/>
            </a:prstGeom>
            <a:noFill/>
            <a:ln w="25400">
              <a:solidFill>
                <a:srgbClr val="000000"/>
              </a:solidFill>
              <a:round/>
              <a:headEnd/>
              <a:tailEnd/>
            </a:ln>
          </p:spPr>
          <p:txBody>
            <a:bodyPr wrap="none" anchor="ctr"/>
            <a:lstStyle/>
            <a:p>
              <a:endParaRPr lang="en-US"/>
            </a:p>
          </p:txBody>
        </p:sp>
        <p:sp>
          <p:nvSpPr>
            <p:cNvPr id="59495" name="Line 41"/>
            <p:cNvSpPr>
              <a:spLocks noChangeShapeType="1"/>
            </p:cNvSpPr>
            <p:nvPr/>
          </p:nvSpPr>
          <p:spPr bwMode="auto">
            <a:xfrm>
              <a:off x="5044" y="863"/>
              <a:ext cx="0" cy="938"/>
            </a:xfrm>
            <a:prstGeom prst="line">
              <a:avLst/>
            </a:prstGeom>
            <a:noFill/>
            <a:ln w="25400">
              <a:solidFill>
                <a:srgbClr val="000000"/>
              </a:solidFill>
              <a:round/>
              <a:headEnd/>
              <a:tailEnd/>
            </a:ln>
          </p:spPr>
          <p:txBody>
            <a:bodyPr wrap="none" anchor="ctr"/>
            <a:lstStyle/>
            <a:p>
              <a:endParaRPr lang="en-US"/>
            </a:p>
          </p:txBody>
        </p:sp>
        <p:sp>
          <p:nvSpPr>
            <p:cNvPr id="59496" name="Line 42"/>
            <p:cNvSpPr>
              <a:spLocks noChangeShapeType="1"/>
            </p:cNvSpPr>
            <p:nvPr/>
          </p:nvSpPr>
          <p:spPr bwMode="auto">
            <a:xfrm>
              <a:off x="4801" y="860"/>
              <a:ext cx="0" cy="941"/>
            </a:xfrm>
            <a:prstGeom prst="line">
              <a:avLst/>
            </a:prstGeom>
            <a:noFill/>
            <a:ln w="25400">
              <a:solidFill>
                <a:srgbClr val="000000"/>
              </a:solidFill>
              <a:round/>
              <a:headEnd/>
              <a:tailEnd/>
            </a:ln>
          </p:spPr>
          <p:txBody>
            <a:bodyPr wrap="none" anchor="ctr"/>
            <a:lstStyle/>
            <a:p>
              <a:endParaRPr lang="en-US"/>
            </a:p>
          </p:txBody>
        </p:sp>
        <p:sp>
          <p:nvSpPr>
            <p:cNvPr id="59497" name="Line 43"/>
            <p:cNvSpPr>
              <a:spLocks noChangeShapeType="1"/>
            </p:cNvSpPr>
            <p:nvPr/>
          </p:nvSpPr>
          <p:spPr bwMode="auto">
            <a:xfrm>
              <a:off x="4312" y="862"/>
              <a:ext cx="0" cy="938"/>
            </a:xfrm>
            <a:prstGeom prst="line">
              <a:avLst/>
            </a:prstGeom>
            <a:noFill/>
            <a:ln w="25400">
              <a:solidFill>
                <a:srgbClr val="000000"/>
              </a:solidFill>
              <a:round/>
              <a:headEnd/>
              <a:tailEnd/>
            </a:ln>
          </p:spPr>
          <p:txBody>
            <a:bodyPr wrap="none" anchor="ctr"/>
            <a:lstStyle/>
            <a:p>
              <a:endParaRPr lang="en-US"/>
            </a:p>
          </p:txBody>
        </p:sp>
        <p:sp>
          <p:nvSpPr>
            <p:cNvPr id="59498" name="Line 44"/>
            <p:cNvSpPr>
              <a:spLocks noChangeShapeType="1"/>
            </p:cNvSpPr>
            <p:nvPr/>
          </p:nvSpPr>
          <p:spPr bwMode="auto">
            <a:xfrm>
              <a:off x="5288" y="867"/>
              <a:ext cx="0" cy="934"/>
            </a:xfrm>
            <a:prstGeom prst="line">
              <a:avLst/>
            </a:prstGeom>
            <a:noFill/>
            <a:ln w="25400">
              <a:solidFill>
                <a:srgbClr val="000000"/>
              </a:solidFill>
              <a:round/>
              <a:headEnd/>
              <a:tailEnd/>
            </a:ln>
          </p:spPr>
          <p:txBody>
            <a:bodyPr wrap="none" anchor="ctr"/>
            <a:lstStyle/>
            <a:p>
              <a:endParaRPr lang="en-US"/>
            </a:p>
          </p:txBody>
        </p:sp>
        <p:sp>
          <p:nvSpPr>
            <p:cNvPr id="59499" name="Line 45"/>
            <p:cNvSpPr>
              <a:spLocks noChangeShapeType="1"/>
            </p:cNvSpPr>
            <p:nvPr/>
          </p:nvSpPr>
          <p:spPr bwMode="auto">
            <a:xfrm>
              <a:off x="3821" y="861"/>
              <a:ext cx="0" cy="940"/>
            </a:xfrm>
            <a:prstGeom prst="line">
              <a:avLst/>
            </a:prstGeom>
            <a:noFill/>
            <a:ln w="25400">
              <a:solidFill>
                <a:srgbClr val="000000"/>
              </a:solidFill>
              <a:round/>
              <a:headEnd/>
              <a:tailEnd/>
            </a:ln>
          </p:spPr>
          <p:txBody>
            <a:bodyPr wrap="none" anchor="ctr"/>
            <a:lstStyle/>
            <a:p>
              <a:endParaRPr lang="en-US"/>
            </a:p>
          </p:txBody>
        </p:sp>
        <p:sp>
          <p:nvSpPr>
            <p:cNvPr id="59500" name="Line 46"/>
            <p:cNvSpPr>
              <a:spLocks noChangeShapeType="1"/>
            </p:cNvSpPr>
            <p:nvPr/>
          </p:nvSpPr>
          <p:spPr bwMode="auto">
            <a:xfrm>
              <a:off x="3015" y="1557"/>
              <a:ext cx="2509" cy="0"/>
            </a:xfrm>
            <a:prstGeom prst="line">
              <a:avLst/>
            </a:prstGeom>
            <a:noFill/>
            <a:ln w="25400">
              <a:solidFill>
                <a:srgbClr val="000000"/>
              </a:solidFill>
              <a:round/>
              <a:headEnd/>
              <a:tailEnd/>
            </a:ln>
          </p:spPr>
          <p:txBody>
            <a:bodyPr wrap="none" anchor="ctr"/>
            <a:lstStyle/>
            <a:p>
              <a:endParaRPr lang="en-US"/>
            </a:p>
          </p:txBody>
        </p:sp>
        <p:sp>
          <p:nvSpPr>
            <p:cNvPr id="59501" name="Line 47"/>
            <p:cNvSpPr>
              <a:spLocks noChangeShapeType="1"/>
            </p:cNvSpPr>
            <p:nvPr/>
          </p:nvSpPr>
          <p:spPr bwMode="auto">
            <a:xfrm>
              <a:off x="3018" y="1016"/>
              <a:ext cx="2510" cy="0"/>
            </a:xfrm>
            <a:prstGeom prst="line">
              <a:avLst/>
            </a:prstGeom>
            <a:noFill/>
            <a:ln w="25400">
              <a:solidFill>
                <a:srgbClr val="000000"/>
              </a:solidFill>
              <a:round/>
              <a:headEnd/>
              <a:tailEnd/>
            </a:ln>
          </p:spPr>
          <p:txBody>
            <a:bodyPr wrap="none" anchor="ctr"/>
            <a:lstStyle/>
            <a:p>
              <a:endParaRPr lang="en-US"/>
            </a:p>
          </p:txBody>
        </p:sp>
        <p:sp>
          <p:nvSpPr>
            <p:cNvPr id="59502" name="Line 48"/>
            <p:cNvSpPr>
              <a:spLocks noChangeShapeType="1"/>
            </p:cNvSpPr>
            <p:nvPr/>
          </p:nvSpPr>
          <p:spPr bwMode="auto">
            <a:xfrm>
              <a:off x="3581" y="859"/>
              <a:ext cx="1946" cy="0"/>
            </a:xfrm>
            <a:prstGeom prst="line">
              <a:avLst/>
            </a:prstGeom>
            <a:noFill/>
            <a:ln w="25400">
              <a:solidFill>
                <a:srgbClr val="000000"/>
              </a:solidFill>
              <a:round/>
              <a:headEnd/>
              <a:tailEnd/>
            </a:ln>
          </p:spPr>
          <p:txBody>
            <a:bodyPr wrap="none" anchor="ctr"/>
            <a:lstStyle/>
            <a:p>
              <a:endParaRPr lang="en-US"/>
            </a:p>
          </p:txBody>
        </p:sp>
        <p:sp>
          <p:nvSpPr>
            <p:cNvPr id="59503" name="Freeform 49"/>
            <p:cNvSpPr>
              <a:spLocks/>
            </p:cNvSpPr>
            <p:nvPr/>
          </p:nvSpPr>
          <p:spPr bwMode="auto">
            <a:xfrm>
              <a:off x="3576" y="685"/>
              <a:ext cx="1957" cy="1121"/>
            </a:xfrm>
            <a:custGeom>
              <a:avLst/>
              <a:gdLst>
                <a:gd name="T0" fmla="*/ 0 w 3608"/>
                <a:gd name="T1" fmla="*/ 1121 h 2696"/>
                <a:gd name="T2" fmla="*/ 0 w 3608"/>
                <a:gd name="T3" fmla="*/ 0 h 2696"/>
                <a:gd name="T4" fmla="*/ 1956 w 3608"/>
                <a:gd name="T5" fmla="*/ 0 h 2696"/>
                <a:gd name="T6" fmla="*/ 0 60000 65536"/>
                <a:gd name="T7" fmla="*/ 0 60000 65536"/>
                <a:gd name="T8" fmla="*/ 0 60000 65536"/>
                <a:gd name="T9" fmla="*/ 0 w 3608"/>
                <a:gd name="T10" fmla="*/ 0 h 2696"/>
                <a:gd name="T11" fmla="*/ 3608 w 3608"/>
                <a:gd name="T12" fmla="*/ 2696 h 2696"/>
              </a:gdLst>
              <a:ahLst/>
              <a:cxnLst>
                <a:cxn ang="T6">
                  <a:pos x="T0" y="T1"/>
                </a:cxn>
                <a:cxn ang="T7">
                  <a:pos x="T2" y="T3"/>
                </a:cxn>
                <a:cxn ang="T8">
                  <a:pos x="T4" y="T5"/>
                </a:cxn>
              </a:cxnLst>
              <a:rect l="T9" t="T10" r="T11" b="T12"/>
              <a:pathLst>
                <a:path w="3608" h="2696">
                  <a:moveTo>
                    <a:pt x="0" y="2695"/>
                  </a:moveTo>
                  <a:lnTo>
                    <a:pt x="0" y="0"/>
                  </a:lnTo>
                  <a:lnTo>
                    <a:pt x="3607" y="0"/>
                  </a:lnTo>
                </a:path>
              </a:pathLst>
            </a:custGeom>
            <a:noFill/>
            <a:ln w="25400" cap="rnd">
              <a:solidFill>
                <a:srgbClr val="000000"/>
              </a:solidFill>
              <a:round/>
              <a:headEnd/>
              <a:tailEnd/>
            </a:ln>
          </p:spPr>
          <p:txBody>
            <a:bodyPr/>
            <a:lstStyle/>
            <a:p>
              <a:endParaRPr lang="en-NZ"/>
            </a:p>
          </p:txBody>
        </p:sp>
        <p:sp>
          <p:nvSpPr>
            <p:cNvPr id="59504" name="Rectangle 50"/>
            <p:cNvSpPr>
              <a:spLocks noChangeArrowheads="1"/>
            </p:cNvSpPr>
            <p:nvPr/>
          </p:nvSpPr>
          <p:spPr bwMode="auto">
            <a:xfrm>
              <a:off x="3031" y="478"/>
              <a:ext cx="685" cy="518"/>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Item: Seat cushion</a:t>
              </a:r>
            </a:p>
            <a:p>
              <a:pPr defTabSz="762000" eaLnBrk="0" hangingPunct="0"/>
              <a:r>
                <a:rPr lang="en-US" sz="800" b="1">
                  <a:solidFill>
                    <a:srgbClr val="000000"/>
                  </a:solidFill>
                </a:rPr>
                <a:t>Lot size: L4L</a:t>
              </a:r>
            </a:p>
            <a:p>
              <a:pPr defTabSz="762000" eaLnBrk="0" hangingPunct="0"/>
              <a:endParaRPr lang="en-US" sz="800" b="1">
                <a:solidFill>
                  <a:srgbClr val="000000"/>
                </a:solidFill>
              </a:endParaRPr>
            </a:p>
            <a:p>
              <a:pPr defTabSz="762000" eaLnBrk="0" hangingPunct="0"/>
              <a:endParaRPr lang="en-US" sz="800" b="1">
                <a:solidFill>
                  <a:srgbClr val="000000"/>
                </a:solidFill>
              </a:endParaRPr>
            </a:p>
            <a:p>
              <a:pPr defTabSz="762000" eaLnBrk="0" hangingPunct="0"/>
              <a:r>
                <a:rPr lang="en-US" sz="800" b="1">
                  <a:solidFill>
                    <a:srgbClr val="000000"/>
                  </a:solidFill>
                </a:rPr>
                <a:t>Lead </a:t>
              </a:r>
            </a:p>
            <a:p>
              <a:pPr defTabSz="762000" eaLnBrk="0" hangingPunct="0"/>
              <a:r>
                <a:rPr lang="en-US" sz="800" b="1">
                  <a:solidFill>
                    <a:srgbClr val="000000"/>
                  </a:solidFill>
                </a:rPr>
                <a:t>time: 1 week</a:t>
              </a:r>
            </a:p>
          </p:txBody>
        </p:sp>
        <p:sp>
          <p:nvSpPr>
            <p:cNvPr id="59505" name="Rectangle 51"/>
            <p:cNvSpPr>
              <a:spLocks noChangeArrowheads="1"/>
            </p:cNvSpPr>
            <p:nvPr/>
          </p:nvSpPr>
          <p:spPr bwMode="auto">
            <a:xfrm>
              <a:off x="3018" y="1036"/>
              <a:ext cx="532" cy="210"/>
            </a:xfrm>
            <a:prstGeom prst="rect">
              <a:avLst/>
            </a:prstGeom>
            <a:noFill/>
            <a:ln w="12700">
              <a:noFill/>
              <a:miter lim="800000"/>
              <a:headEnd/>
              <a:tailEnd/>
            </a:ln>
          </p:spPr>
          <p:txBody>
            <a:bodyPr lIns="90487" tIns="44450" rIns="90487" bIns="44450">
              <a:spAutoFit/>
            </a:bodyPr>
            <a:lstStyle/>
            <a:p>
              <a:pPr defTabSz="762000" eaLnBrk="0" hangingPunct="0"/>
              <a:r>
                <a:rPr lang="en-US" sz="800" b="1">
                  <a:solidFill>
                    <a:srgbClr val="000000"/>
                  </a:solidFill>
                </a:rPr>
                <a:t>Gross requirements</a:t>
              </a:r>
            </a:p>
          </p:txBody>
        </p:sp>
        <p:sp>
          <p:nvSpPr>
            <p:cNvPr id="59506" name="Rectangle 52"/>
            <p:cNvSpPr>
              <a:spLocks noChangeArrowheads="1"/>
            </p:cNvSpPr>
            <p:nvPr/>
          </p:nvSpPr>
          <p:spPr bwMode="auto">
            <a:xfrm>
              <a:off x="3626" y="885"/>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1</a:t>
              </a:r>
            </a:p>
          </p:txBody>
        </p:sp>
        <p:sp>
          <p:nvSpPr>
            <p:cNvPr id="59507" name="Rectangle 53"/>
            <p:cNvSpPr>
              <a:spLocks noChangeArrowheads="1"/>
            </p:cNvSpPr>
            <p:nvPr/>
          </p:nvSpPr>
          <p:spPr bwMode="auto">
            <a:xfrm>
              <a:off x="3871" y="885"/>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2</a:t>
              </a:r>
            </a:p>
          </p:txBody>
        </p:sp>
        <p:sp>
          <p:nvSpPr>
            <p:cNvPr id="59508" name="Rectangle 54"/>
            <p:cNvSpPr>
              <a:spLocks noChangeArrowheads="1"/>
            </p:cNvSpPr>
            <p:nvPr/>
          </p:nvSpPr>
          <p:spPr bwMode="auto">
            <a:xfrm>
              <a:off x="4117" y="885"/>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3</a:t>
              </a:r>
            </a:p>
          </p:txBody>
        </p:sp>
        <p:sp>
          <p:nvSpPr>
            <p:cNvPr id="59509" name="Rectangle 55"/>
            <p:cNvSpPr>
              <a:spLocks noChangeArrowheads="1"/>
            </p:cNvSpPr>
            <p:nvPr/>
          </p:nvSpPr>
          <p:spPr bwMode="auto">
            <a:xfrm>
              <a:off x="4361" y="885"/>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4</a:t>
              </a:r>
            </a:p>
          </p:txBody>
        </p:sp>
        <p:sp>
          <p:nvSpPr>
            <p:cNvPr id="59510" name="Rectangle 56"/>
            <p:cNvSpPr>
              <a:spLocks noChangeArrowheads="1"/>
            </p:cNvSpPr>
            <p:nvPr/>
          </p:nvSpPr>
          <p:spPr bwMode="auto">
            <a:xfrm>
              <a:off x="4607" y="885"/>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5</a:t>
              </a:r>
            </a:p>
          </p:txBody>
        </p:sp>
        <p:sp>
          <p:nvSpPr>
            <p:cNvPr id="59511" name="Rectangle 57"/>
            <p:cNvSpPr>
              <a:spLocks noChangeArrowheads="1"/>
            </p:cNvSpPr>
            <p:nvPr/>
          </p:nvSpPr>
          <p:spPr bwMode="auto">
            <a:xfrm>
              <a:off x="4849" y="885"/>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6</a:t>
              </a:r>
            </a:p>
          </p:txBody>
        </p:sp>
        <p:sp>
          <p:nvSpPr>
            <p:cNvPr id="59512" name="Rectangle 58"/>
            <p:cNvSpPr>
              <a:spLocks noChangeArrowheads="1"/>
            </p:cNvSpPr>
            <p:nvPr/>
          </p:nvSpPr>
          <p:spPr bwMode="auto">
            <a:xfrm>
              <a:off x="5093" y="885"/>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7</a:t>
              </a:r>
            </a:p>
          </p:txBody>
        </p:sp>
        <p:sp>
          <p:nvSpPr>
            <p:cNvPr id="59513" name="Rectangle 59"/>
            <p:cNvSpPr>
              <a:spLocks noChangeArrowheads="1"/>
            </p:cNvSpPr>
            <p:nvPr/>
          </p:nvSpPr>
          <p:spPr bwMode="auto">
            <a:xfrm>
              <a:off x="5334" y="885"/>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8</a:t>
              </a:r>
            </a:p>
          </p:txBody>
        </p:sp>
        <p:sp>
          <p:nvSpPr>
            <p:cNvPr id="59514" name="Text Box 60"/>
            <p:cNvSpPr txBox="1">
              <a:spLocks noChangeArrowheads="1"/>
            </p:cNvSpPr>
            <p:nvPr/>
          </p:nvSpPr>
          <p:spPr bwMode="auto">
            <a:xfrm>
              <a:off x="3018" y="1327"/>
              <a:ext cx="516" cy="212"/>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Planned receipts</a:t>
              </a:r>
            </a:p>
          </p:txBody>
        </p:sp>
        <p:sp>
          <p:nvSpPr>
            <p:cNvPr id="59515" name="Text Box 61"/>
            <p:cNvSpPr txBox="1">
              <a:spLocks noChangeArrowheads="1"/>
            </p:cNvSpPr>
            <p:nvPr/>
          </p:nvSpPr>
          <p:spPr bwMode="auto">
            <a:xfrm>
              <a:off x="3018" y="1541"/>
              <a:ext cx="491" cy="289"/>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Planned order releases</a:t>
              </a:r>
            </a:p>
          </p:txBody>
        </p:sp>
        <p:sp>
          <p:nvSpPr>
            <p:cNvPr id="59516" name="Text Box 62"/>
            <p:cNvSpPr txBox="1">
              <a:spLocks noChangeArrowheads="1"/>
            </p:cNvSpPr>
            <p:nvPr/>
          </p:nvSpPr>
          <p:spPr bwMode="auto">
            <a:xfrm>
              <a:off x="4443" y="711"/>
              <a:ext cx="28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Week</a:t>
              </a:r>
            </a:p>
          </p:txBody>
        </p:sp>
        <p:sp>
          <p:nvSpPr>
            <p:cNvPr id="59517" name="Rectangle 63"/>
            <p:cNvSpPr>
              <a:spLocks noChangeArrowheads="1"/>
            </p:cNvSpPr>
            <p:nvPr/>
          </p:nvSpPr>
          <p:spPr bwMode="auto">
            <a:xfrm>
              <a:off x="3014" y="486"/>
              <a:ext cx="2514" cy="1327"/>
            </a:xfrm>
            <a:prstGeom prst="rect">
              <a:avLst/>
            </a:prstGeom>
            <a:noFill/>
            <a:ln w="25400">
              <a:solidFill>
                <a:srgbClr val="000000"/>
              </a:solidFill>
              <a:miter lim="800000"/>
              <a:headEnd/>
              <a:tailEnd/>
            </a:ln>
          </p:spPr>
          <p:txBody>
            <a:bodyPr wrap="none" anchor="ctr"/>
            <a:lstStyle/>
            <a:p>
              <a:endParaRPr lang="en-NZ"/>
            </a:p>
          </p:txBody>
        </p:sp>
        <p:sp>
          <p:nvSpPr>
            <p:cNvPr id="59518" name="Text Box 64"/>
            <p:cNvSpPr txBox="1">
              <a:spLocks noChangeArrowheads="1"/>
            </p:cNvSpPr>
            <p:nvPr/>
          </p:nvSpPr>
          <p:spPr bwMode="auto">
            <a:xfrm>
              <a:off x="4560" y="1363"/>
              <a:ext cx="22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230</a:t>
              </a:r>
            </a:p>
          </p:txBody>
        </p:sp>
        <p:sp>
          <p:nvSpPr>
            <p:cNvPr id="59519" name="Text Box 65"/>
            <p:cNvSpPr txBox="1">
              <a:spLocks noChangeArrowheads="1"/>
            </p:cNvSpPr>
            <p:nvPr/>
          </p:nvSpPr>
          <p:spPr bwMode="auto">
            <a:xfrm>
              <a:off x="4315" y="1618"/>
              <a:ext cx="22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230</a:t>
              </a:r>
            </a:p>
          </p:txBody>
        </p:sp>
        <p:sp>
          <p:nvSpPr>
            <p:cNvPr id="59520" name="Text Box 66"/>
            <p:cNvSpPr txBox="1">
              <a:spLocks noChangeArrowheads="1"/>
            </p:cNvSpPr>
            <p:nvPr/>
          </p:nvSpPr>
          <p:spPr bwMode="auto">
            <a:xfrm>
              <a:off x="3821" y="1363"/>
              <a:ext cx="22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230</a:t>
              </a:r>
            </a:p>
          </p:txBody>
        </p:sp>
        <p:sp>
          <p:nvSpPr>
            <p:cNvPr id="59521" name="Text Box 67"/>
            <p:cNvSpPr txBox="1">
              <a:spLocks noChangeArrowheads="1"/>
            </p:cNvSpPr>
            <p:nvPr/>
          </p:nvSpPr>
          <p:spPr bwMode="auto">
            <a:xfrm>
              <a:off x="3576" y="1618"/>
              <a:ext cx="22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230</a:t>
              </a:r>
            </a:p>
          </p:txBody>
        </p:sp>
        <p:sp>
          <p:nvSpPr>
            <p:cNvPr id="59522" name="Freeform 68"/>
            <p:cNvSpPr>
              <a:spLocks/>
            </p:cNvSpPr>
            <p:nvPr/>
          </p:nvSpPr>
          <p:spPr bwMode="auto">
            <a:xfrm>
              <a:off x="3024" y="1269"/>
              <a:ext cx="2505" cy="144"/>
            </a:xfrm>
            <a:custGeom>
              <a:avLst/>
              <a:gdLst>
                <a:gd name="T0" fmla="*/ 0 w 2505"/>
                <a:gd name="T1" fmla="*/ 45 h 144"/>
                <a:gd name="T2" fmla="*/ 179 w 2505"/>
                <a:gd name="T3" fmla="*/ 9 h 144"/>
                <a:gd name="T4" fmla="*/ 368 w 2505"/>
                <a:gd name="T5" fmla="*/ 54 h 144"/>
                <a:gd name="T6" fmla="*/ 569 w 2505"/>
                <a:gd name="T7" fmla="*/ 0 h 144"/>
                <a:gd name="T8" fmla="*/ 768 w 2505"/>
                <a:gd name="T9" fmla="*/ 77 h 144"/>
                <a:gd name="T10" fmla="*/ 957 w 2505"/>
                <a:gd name="T11" fmla="*/ 16 h 144"/>
                <a:gd name="T12" fmla="*/ 1197 w 2505"/>
                <a:gd name="T13" fmla="*/ 99 h 144"/>
                <a:gd name="T14" fmla="*/ 1427 w 2505"/>
                <a:gd name="T15" fmla="*/ 9 h 144"/>
                <a:gd name="T16" fmla="*/ 1603 w 2505"/>
                <a:gd name="T17" fmla="*/ 89 h 144"/>
                <a:gd name="T18" fmla="*/ 1782 w 2505"/>
                <a:gd name="T19" fmla="*/ 38 h 144"/>
                <a:gd name="T20" fmla="*/ 1949 w 2505"/>
                <a:gd name="T21" fmla="*/ 102 h 144"/>
                <a:gd name="T22" fmla="*/ 2134 w 2505"/>
                <a:gd name="T23" fmla="*/ 48 h 144"/>
                <a:gd name="T24" fmla="*/ 2342 w 2505"/>
                <a:gd name="T25" fmla="*/ 144 h 144"/>
                <a:gd name="T26" fmla="*/ 2505 w 2505"/>
                <a:gd name="T27" fmla="*/ 41 h 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05"/>
                <a:gd name="T43" fmla="*/ 0 h 144"/>
                <a:gd name="T44" fmla="*/ 2505 w 2505"/>
                <a:gd name="T45" fmla="*/ 144 h 1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05" h="144">
                  <a:moveTo>
                    <a:pt x="0" y="45"/>
                  </a:moveTo>
                  <a:lnTo>
                    <a:pt x="179" y="9"/>
                  </a:lnTo>
                  <a:lnTo>
                    <a:pt x="368" y="54"/>
                  </a:lnTo>
                  <a:lnTo>
                    <a:pt x="569" y="0"/>
                  </a:lnTo>
                  <a:lnTo>
                    <a:pt x="768" y="77"/>
                  </a:lnTo>
                  <a:lnTo>
                    <a:pt x="957" y="16"/>
                  </a:lnTo>
                  <a:lnTo>
                    <a:pt x="1197" y="99"/>
                  </a:lnTo>
                  <a:lnTo>
                    <a:pt x="1427" y="9"/>
                  </a:lnTo>
                  <a:lnTo>
                    <a:pt x="1603" y="89"/>
                  </a:lnTo>
                  <a:lnTo>
                    <a:pt x="1782" y="38"/>
                  </a:lnTo>
                  <a:lnTo>
                    <a:pt x="1949" y="102"/>
                  </a:lnTo>
                  <a:lnTo>
                    <a:pt x="2134" y="48"/>
                  </a:lnTo>
                  <a:lnTo>
                    <a:pt x="2342" y="144"/>
                  </a:lnTo>
                  <a:lnTo>
                    <a:pt x="2505" y="41"/>
                  </a:lnTo>
                </a:path>
              </a:pathLst>
            </a:custGeom>
            <a:noFill/>
            <a:ln w="28575">
              <a:solidFill>
                <a:srgbClr val="000000"/>
              </a:solidFill>
              <a:round/>
              <a:headEnd/>
              <a:tailEnd/>
            </a:ln>
          </p:spPr>
          <p:txBody>
            <a:bodyPr wrap="none" anchor="ctr"/>
            <a:lstStyle/>
            <a:p>
              <a:endParaRPr lang="en-NZ"/>
            </a:p>
          </p:txBody>
        </p:sp>
        <p:sp>
          <p:nvSpPr>
            <p:cNvPr id="59523" name="Freeform 69"/>
            <p:cNvSpPr>
              <a:spLocks/>
            </p:cNvSpPr>
            <p:nvPr/>
          </p:nvSpPr>
          <p:spPr bwMode="auto">
            <a:xfrm>
              <a:off x="3021" y="1234"/>
              <a:ext cx="2505" cy="144"/>
            </a:xfrm>
            <a:custGeom>
              <a:avLst/>
              <a:gdLst>
                <a:gd name="T0" fmla="*/ 0 w 2505"/>
                <a:gd name="T1" fmla="*/ 45 h 144"/>
                <a:gd name="T2" fmla="*/ 179 w 2505"/>
                <a:gd name="T3" fmla="*/ 9 h 144"/>
                <a:gd name="T4" fmla="*/ 368 w 2505"/>
                <a:gd name="T5" fmla="*/ 54 h 144"/>
                <a:gd name="T6" fmla="*/ 569 w 2505"/>
                <a:gd name="T7" fmla="*/ 0 h 144"/>
                <a:gd name="T8" fmla="*/ 768 w 2505"/>
                <a:gd name="T9" fmla="*/ 77 h 144"/>
                <a:gd name="T10" fmla="*/ 957 w 2505"/>
                <a:gd name="T11" fmla="*/ 16 h 144"/>
                <a:gd name="T12" fmla="*/ 1197 w 2505"/>
                <a:gd name="T13" fmla="*/ 99 h 144"/>
                <a:gd name="T14" fmla="*/ 1427 w 2505"/>
                <a:gd name="T15" fmla="*/ 9 h 144"/>
                <a:gd name="T16" fmla="*/ 1603 w 2505"/>
                <a:gd name="T17" fmla="*/ 89 h 144"/>
                <a:gd name="T18" fmla="*/ 1782 w 2505"/>
                <a:gd name="T19" fmla="*/ 38 h 144"/>
                <a:gd name="T20" fmla="*/ 1949 w 2505"/>
                <a:gd name="T21" fmla="*/ 102 h 144"/>
                <a:gd name="T22" fmla="*/ 2134 w 2505"/>
                <a:gd name="T23" fmla="*/ 48 h 144"/>
                <a:gd name="T24" fmla="*/ 2342 w 2505"/>
                <a:gd name="T25" fmla="*/ 144 h 144"/>
                <a:gd name="T26" fmla="*/ 2505 w 2505"/>
                <a:gd name="T27" fmla="*/ 41 h 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05"/>
                <a:gd name="T43" fmla="*/ 0 h 144"/>
                <a:gd name="T44" fmla="*/ 2505 w 2505"/>
                <a:gd name="T45" fmla="*/ 144 h 1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05" h="144">
                  <a:moveTo>
                    <a:pt x="0" y="45"/>
                  </a:moveTo>
                  <a:lnTo>
                    <a:pt x="179" y="9"/>
                  </a:lnTo>
                  <a:lnTo>
                    <a:pt x="368" y="54"/>
                  </a:lnTo>
                  <a:lnTo>
                    <a:pt x="569" y="0"/>
                  </a:lnTo>
                  <a:lnTo>
                    <a:pt x="768" y="77"/>
                  </a:lnTo>
                  <a:lnTo>
                    <a:pt x="957" y="16"/>
                  </a:lnTo>
                  <a:lnTo>
                    <a:pt x="1197" y="99"/>
                  </a:lnTo>
                  <a:lnTo>
                    <a:pt x="1427" y="9"/>
                  </a:lnTo>
                  <a:lnTo>
                    <a:pt x="1603" y="89"/>
                  </a:lnTo>
                  <a:lnTo>
                    <a:pt x="1782" y="38"/>
                  </a:lnTo>
                  <a:lnTo>
                    <a:pt x="1949" y="102"/>
                  </a:lnTo>
                  <a:lnTo>
                    <a:pt x="2134" y="48"/>
                  </a:lnTo>
                  <a:lnTo>
                    <a:pt x="2342" y="144"/>
                  </a:lnTo>
                  <a:lnTo>
                    <a:pt x="2505" y="41"/>
                  </a:lnTo>
                </a:path>
              </a:pathLst>
            </a:custGeom>
            <a:noFill/>
            <a:ln w="28575">
              <a:solidFill>
                <a:srgbClr val="000000"/>
              </a:solidFill>
              <a:round/>
              <a:headEnd/>
              <a:tailEnd/>
            </a:ln>
          </p:spPr>
          <p:txBody>
            <a:bodyPr wrap="none" anchor="ctr"/>
            <a:lstStyle/>
            <a:p>
              <a:endParaRPr lang="en-NZ"/>
            </a:p>
          </p:txBody>
        </p:sp>
        <p:sp>
          <p:nvSpPr>
            <p:cNvPr id="513094" name="Rectangle 70"/>
            <p:cNvSpPr>
              <a:spLocks noChangeArrowheads="1"/>
            </p:cNvSpPr>
            <p:nvPr/>
          </p:nvSpPr>
          <p:spPr bwMode="auto">
            <a:xfrm>
              <a:off x="3622" y="1081"/>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13095" name="Rectangle 71"/>
            <p:cNvSpPr>
              <a:spLocks noChangeArrowheads="1"/>
            </p:cNvSpPr>
            <p:nvPr/>
          </p:nvSpPr>
          <p:spPr bwMode="auto">
            <a:xfrm>
              <a:off x="4357" y="1081"/>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13096" name="Rectangle 72"/>
            <p:cNvSpPr>
              <a:spLocks noChangeArrowheads="1"/>
            </p:cNvSpPr>
            <p:nvPr/>
          </p:nvSpPr>
          <p:spPr bwMode="auto">
            <a:xfrm>
              <a:off x="4845" y="1081"/>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13097" name="Rectangle 73"/>
            <p:cNvSpPr>
              <a:spLocks noChangeArrowheads="1"/>
            </p:cNvSpPr>
            <p:nvPr/>
          </p:nvSpPr>
          <p:spPr bwMode="auto">
            <a:xfrm>
              <a:off x="5089" y="1081"/>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9528" name="Text Box 74"/>
            <p:cNvSpPr txBox="1">
              <a:spLocks noChangeArrowheads="1"/>
            </p:cNvSpPr>
            <p:nvPr/>
          </p:nvSpPr>
          <p:spPr bwMode="auto">
            <a:xfrm>
              <a:off x="3831" y="1079"/>
              <a:ext cx="224" cy="135"/>
            </a:xfrm>
            <a:prstGeom prst="rect">
              <a:avLst/>
            </a:prstGeom>
            <a:solidFill>
              <a:srgbClr val="FF7C80"/>
            </a:solidFill>
            <a:ln w="12700">
              <a:noFill/>
              <a:miter lim="800000"/>
              <a:headEnd/>
              <a:tailEnd/>
            </a:ln>
          </p:spPr>
          <p:txBody>
            <a:bodyPr wrap="none">
              <a:spAutoFit/>
            </a:bodyPr>
            <a:lstStyle/>
            <a:p>
              <a:pPr defTabSz="762000" eaLnBrk="0" hangingPunct="0"/>
              <a:r>
                <a:rPr lang="en-US" sz="800" b="1">
                  <a:solidFill>
                    <a:srgbClr val="000000"/>
                  </a:solidFill>
                </a:rPr>
                <a:t>230</a:t>
              </a:r>
            </a:p>
          </p:txBody>
        </p:sp>
        <p:sp>
          <p:nvSpPr>
            <p:cNvPr id="59529" name="Text Box 75"/>
            <p:cNvSpPr txBox="1">
              <a:spLocks noChangeArrowheads="1"/>
            </p:cNvSpPr>
            <p:nvPr/>
          </p:nvSpPr>
          <p:spPr bwMode="auto">
            <a:xfrm>
              <a:off x="4566" y="1079"/>
              <a:ext cx="224" cy="135"/>
            </a:xfrm>
            <a:prstGeom prst="rect">
              <a:avLst/>
            </a:prstGeom>
            <a:solidFill>
              <a:srgbClr val="FF7C80"/>
            </a:solidFill>
            <a:ln w="12700">
              <a:noFill/>
              <a:miter lim="800000"/>
              <a:headEnd/>
              <a:tailEnd/>
            </a:ln>
          </p:spPr>
          <p:txBody>
            <a:bodyPr wrap="none">
              <a:spAutoFit/>
            </a:bodyPr>
            <a:lstStyle/>
            <a:p>
              <a:pPr defTabSz="762000" eaLnBrk="0" hangingPunct="0"/>
              <a:r>
                <a:rPr lang="en-US" sz="800" b="1">
                  <a:solidFill>
                    <a:srgbClr val="000000"/>
                  </a:solidFill>
                </a:rPr>
                <a:t>230</a:t>
              </a:r>
            </a:p>
          </p:txBody>
        </p:sp>
        <p:sp>
          <p:nvSpPr>
            <p:cNvPr id="59530" name="Text Box 76"/>
            <p:cNvSpPr txBox="1">
              <a:spLocks noChangeArrowheads="1"/>
            </p:cNvSpPr>
            <p:nvPr/>
          </p:nvSpPr>
          <p:spPr bwMode="auto">
            <a:xfrm>
              <a:off x="4112" y="1079"/>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9531" name="Text Box 77"/>
            <p:cNvSpPr txBox="1">
              <a:spLocks noChangeArrowheads="1"/>
            </p:cNvSpPr>
            <p:nvPr/>
          </p:nvSpPr>
          <p:spPr bwMode="auto">
            <a:xfrm>
              <a:off x="5329" y="1079"/>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13102" name="Rectangle 78"/>
            <p:cNvSpPr>
              <a:spLocks noChangeArrowheads="1"/>
            </p:cNvSpPr>
            <p:nvPr/>
          </p:nvSpPr>
          <p:spPr bwMode="auto">
            <a:xfrm>
              <a:off x="968" y="1081"/>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13103" name="Rectangle 79"/>
            <p:cNvSpPr>
              <a:spLocks noChangeArrowheads="1"/>
            </p:cNvSpPr>
            <p:nvPr/>
          </p:nvSpPr>
          <p:spPr bwMode="auto">
            <a:xfrm>
              <a:off x="1703" y="1081"/>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13104" name="Rectangle 80"/>
            <p:cNvSpPr>
              <a:spLocks noChangeArrowheads="1"/>
            </p:cNvSpPr>
            <p:nvPr/>
          </p:nvSpPr>
          <p:spPr bwMode="auto">
            <a:xfrm>
              <a:off x="2191" y="1081"/>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13105" name="Rectangle 81"/>
            <p:cNvSpPr>
              <a:spLocks noChangeArrowheads="1"/>
            </p:cNvSpPr>
            <p:nvPr/>
          </p:nvSpPr>
          <p:spPr bwMode="auto">
            <a:xfrm>
              <a:off x="2435" y="1081"/>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9536" name="Text Box 82"/>
            <p:cNvSpPr txBox="1">
              <a:spLocks noChangeArrowheads="1"/>
            </p:cNvSpPr>
            <p:nvPr/>
          </p:nvSpPr>
          <p:spPr bwMode="auto">
            <a:xfrm>
              <a:off x="1177" y="1079"/>
              <a:ext cx="224" cy="135"/>
            </a:xfrm>
            <a:prstGeom prst="rect">
              <a:avLst/>
            </a:prstGeom>
            <a:solidFill>
              <a:srgbClr val="FF7C80"/>
            </a:solidFill>
            <a:ln w="12700">
              <a:noFill/>
              <a:miter lim="800000"/>
              <a:headEnd/>
              <a:tailEnd/>
            </a:ln>
          </p:spPr>
          <p:txBody>
            <a:bodyPr wrap="none">
              <a:spAutoFit/>
            </a:bodyPr>
            <a:lstStyle/>
            <a:p>
              <a:pPr defTabSz="762000" eaLnBrk="0" hangingPunct="0"/>
              <a:r>
                <a:rPr lang="en-US" sz="800" b="1">
                  <a:solidFill>
                    <a:srgbClr val="000000"/>
                  </a:solidFill>
                </a:rPr>
                <a:t>230</a:t>
              </a:r>
            </a:p>
          </p:txBody>
        </p:sp>
        <p:sp>
          <p:nvSpPr>
            <p:cNvPr id="59537" name="Text Box 83"/>
            <p:cNvSpPr txBox="1">
              <a:spLocks noChangeArrowheads="1"/>
            </p:cNvSpPr>
            <p:nvPr/>
          </p:nvSpPr>
          <p:spPr bwMode="auto">
            <a:xfrm>
              <a:off x="1912" y="1079"/>
              <a:ext cx="224" cy="135"/>
            </a:xfrm>
            <a:prstGeom prst="rect">
              <a:avLst/>
            </a:prstGeom>
            <a:solidFill>
              <a:srgbClr val="FF7C80"/>
            </a:solidFill>
            <a:ln w="12700">
              <a:noFill/>
              <a:miter lim="800000"/>
              <a:headEnd/>
              <a:tailEnd/>
            </a:ln>
          </p:spPr>
          <p:txBody>
            <a:bodyPr wrap="none">
              <a:spAutoFit/>
            </a:bodyPr>
            <a:lstStyle/>
            <a:p>
              <a:pPr defTabSz="762000" eaLnBrk="0" hangingPunct="0"/>
              <a:r>
                <a:rPr lang="en-US" sz="800" b="1">
                  <a:solidFill>
                    <a:srgbClr val="000000"/>
                  </a:solidFill>
                </a:rPr>
                <a:t>230</a:t>
              </a:r>
            </a:p>
          </p:txBody>
        </p:sp>
        <p:sp>
          <p:nvSpPr>
            <p:cNvPr id="59538" name="Text Box 84"/>
            <p:cNvSpPr txBox="1">
              <a:spLocks noChangeArrowheads="1"/>
            </p:cNvSpPr>
            <p:nvPr/>
          </p:nvSpPr>
          <p:spPr bwMode="auto">
            <a:xfrm>
              <a:off x="1458" y="1079"/>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9539" name="Text Box 85"/>
            <p:cNvSpPr txBox="1">
              <a:spLocks noChangeArrowheads="1"/>
            </p:cNvSpPr>
            <p:nvPr/>
          </p:nvSpPr>
          <p:spPr bwMode="auto">
            <a:xfrm>
              <a:off x="2675" y="1079"/>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9540" name="Line 86"/>
            <p:cNvSpPr>
              <a:spLocks noChangeShapeType="1"/>
            </p:cNvSpPr>
            <p:nvPr/>
          </p:nvSpPr>
          <p:spPr bwMode="auto">
            <a:xfrm>
              <a:off x="1659" y="862"/>
              <a:ext cx="0" cy="938"/>
            </a:xfrm>
            <a:prstGeom prst="line">
              <a:avLst/>
            </a:prstGeom>
            <a:noFill/>
            <a:ln w="25400">
              <a:solidFill>
                <a:srgbClr val="000000"/>
              </a:solidFill>
              <a:round/>
              <a:headEnd/>
              <a:tailEnd/>
            </a:ln>
          </p:spPr>
          <p:txBody>
            <a:bodyPr wrap="none" anchor="ctr"/>
            <a:lstStyle/>
            <a:p>
              <a:endParaRPr lang="en-US"/>
            </a:p>
          </p:txBody>
        </p:sp>
        <p:sp>
          <p:nvSpPr>
            <p:cNvPr id="59541" name="Line 87"/>
            <p:cNvSpPr>
              <a:spLocks noChangeShapeType="1"/>
            </p:cNvSpPr>
            <p:nvPr/>
          </p:nvSpPr>
          <p:spPr bwMode="auto">
            <a:xfrm>
              <a:off x="1903" y="865"/>
              <a:ext cx="0" cy="936"/>
            </a:xfrm>
            <a:prstGeom prst="line">
              <a:avLst/>
            </a:prstGeom>
            <a:noFill/>
            <a:ln w="25400">
              <a:solidFill>
                <a:srgbClr val="000000"/>
              </a:solidFill>
              <a:round/>
              <a:headEnd/>
              <a:tailEnd/>
            </a:ln>
          </p:spPr>
          <p:txBody>
            <a:bodyPr wrap="none" anchor="ctr"/>
            <a:lstStyle/>
            <a:p>
              <a:endParaRPr lang="en-US"/>
            </a:p>
          </p:txBody>
        </p:sp>
      </p:grpSp>
      <p:grpSp>
        <p:nvGrpSpPr>
          <p:cNvPr id="59397" name="Group 153"/>
          <p:cNvGrpSpPr>
            <a:grpSpLocks/>
          </p:cNvGrpSpPr>
          <p:nvPr/>
        </p:nvGrpSpPr>
        <p:grpSpPr bwMode="auto">
          <a:xfrm>
            <a:off x="565150" y="3443288"/>
            <a:ext cx="4005263" cy="2936875"/>
            <a:chOff x="356" y="2169"/>
            <a:chExt cx="2523" cy="1850"/>
          </a:xfrm>
        </p:grpSpPr>
        <p:sp>
          <p:nvSpPr>
            <p:cNvPr id="59399" name="Freeform 88"/>
            <p:cNvSpPr>
              <a:spLocks/>
            </p:cNvSpPr>
            <p:nvPr/>
          </p:nvSpPr>
          <p:spPr bwMode="auto">
            <a:xfrm>
              <a:off x="356" y="2169"/>
              <a:ext cx="2523" cy="1833"/>
            </a:xfrm>
            <a:custGeom>
              <a:avLst/>
              <a:gdLst>
                <a:gd name="T0" fmla="*/ 0 w 4652"/>
                <a:gd name="T1" fmla="*/ 1833 h 3085"/>
                <a:gd name="T2" fmla="*/ 0 w 4652"/>
                <a:gd name="T3" fmla="*/ 0 h 3085"/>
                <a:gd name="T4" fmla="*/ 2522 w 4652"/>
                <a:gd name="T5" fmla="*/ 0 h 3085"/>
                <a:gd name="T6" fmla="*/ 2523 w 4652"/>
                <a:gd name="T7" fmla="*/ 549 h 3085"/>
                <a:gd name="T8" fmla="*/ 566 w 4652"/>
                <a:gd name="T9" fmla="*/ 548 h 3085"/>
                <a:gd name="T10" fmla="*/ 566 w 4652"/>
                <a:gd name="T11" fmla="*/ 1833 h 3085"/>
                <a:gd name="T12" fmla="*/ 0 w 4652"/>
                <a:gd name="T13" fmla="*/ 1833 h 3085"/>
                <a:gd name="T14" fmla="*/ 0 60000 65536"/>
                <a:gd name="T15" fmla="*/ 0 60000 65536"/>
                <a:gd name="T16" fmla="*/ 0 60000 65536"/>
                <a:gd name="T17" fmla="*/ 0 60000 65536"/>
                <a:gd name="T18" fmla="*/ 0 60000 65536"/>
                <a:gd name="T19" fmla="*/ 0 60000 65536"/>
                <a:gd name="T20" fmla="*/ 0 60000 65536"/>
                <a:gd name="T21" fmla="*/ 0 w 4652"/>
                <a:gd name="T22" fmla="*/ 0 h 3085"/>
                <a:gd name="T23" fmla="*/ 4652 w 4652"/>
                <a:gd name="T24" fmla="*/ 3085 h 30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52" h="3085">
                  <a:moveTo>
                    <a:pt x="0" y="3085"/>
                  </a:moveTo>
                  <a:lnTo>
                    <a:pt x="0" y="0"/>
                  </a:lnTo>
                  <a:lnTo>
                    <a:pt x="4651" y="0"/>
                  </a:lnTo>
                  <a:lnTo>
                    <a:pt x="4652" y="924"/>
                  </a:lnTo>
                  <a:lnTo>
                    <a:pt x="1044" y="922"/>
                  </a:lnTo>
                  <a:lnTo>
                    <a:pt x="1044" y="3085"/>
                  </a:lnTo>
                  <a:lnTo>
                    <a:pt x="0" y="3085"/>
                  </a:lnTo>
                </a:path>
              </a:pathLst>
            </a:custGeom>
            <a:solidFill>
              <a:srgbClr val="E1C687"/>
            </a:solidFill>
            <a:ln w="12700" cap="rnd">
              <a:noFill/>
              <a:round/>
              <a:headEnd/>
              <a:tailEnd/>
            </a:ln>
          </p:spPr>
          <p:txBody>
            <a:bodyPr/>
            <a:lstStyle/>
            <a:p>
              <a:endParaRPr lang="en-NZ"/>
            </a:p>
          </p:txBody>
        </p:sp>
        <p:sp>
          <p:nvSpPr>
            <p:cNvPr id="59400" name="Rectangle 89"/>
            <p:cNvSpPr>
              <a:spLocks noChangeArrowheads="1"/>
            </p:cNvSpPr>
            <p:nvPr/>
          </p:nvSpPr>
          <p:spPr bwMode="auto">
            <a:xfrm>
              <a:off x="920" y="2713"/>
              <a:ext cx="1955" cy="1289"/>
            </a:xfrm>
            <a:prstGeom prst="rect">
              <a:avLst/>
            </a:prstGeom>
            <a:solidFill>
              <a:schemeClr val="accent2"/>
            </a:solidFill>
            <a:ln w="12700">
              <a:noFill/>
              <a:miter lim="800000"/>
              <a:headEnd/>
              <a:tailEnd/>
            </a:ln>
          </p:spPr>
          <p:txBody>
            <a:bodyPr wrap="none" anchor="ctr"/>
            <a:lstStyle/>
            <a:p>
              <a:endParaRPr lang="en-NZ"/>
            </a:p>
          </p:txBody>
        </p:sp>
        <p:sp>
          <p:nvSpPr>
            <p:cNvPr id="59401" name="Line 90"/>
            <p:cNvSpPr>
              <a:spLocks noChangeShapeType="1"/>
            </p:cNvSpPr>
            <p:nvPr/>
          </p:nvSpPr>
          <p:spPr bwMode="auto">
            <a:xfrm>
              <a:off x="1411" y="2565"/>
              <a:ext cx="0" cy="1426"/>
            </a:xfrm>
            <a:prstGeom prst="line">
              <a:avLst/>
            </a:prstGeom>
            <a:noFill/>
            <a:ln w="25400">
              <a:solidFill>
                <a:srgbClr val="000000"/>
              </a:solidFill>
              <a:round/>
              <a:headEnd/>
              <a:tailEnd/>
            </a:ln>
          </p:spPr>
          <p:txBody>
            <a:bodyPr wrap="none" anchor="ctr"/>
            <a:lstStyle/>
            <a:p>
              <a:endParaRPr lang="en-US"/>
            </a:p>
          </p:txBody>
        </p:sp>
        <p:sp>
          <p:nvSpPr>
            <p:cNvPr id="59402" name="Line 91"/>
            <p:cNvSpPr>
              <a:spLocks noChangeShapeType="1"/>
            </p:cNvSpPr>
            <p:nvPr/>
          </p:nvSpPr>
          <p:spPr bwMode="auto">
            <a:xfrm>
              <a:off x="2390" y="2560"/>
              <a:ext cx="0" cy="1430"/>
            </a:xfrm>
            <a:prstGeom prst="line">
              <a:avLst/>
            </a:prstGeom>
            <a:noFill/>
            <a:ln w="25400">
              <a:solidFill>
                <a:srgbClr val="000000"/>
              </a:solidFill>
              <a:round/>
              <a:headEnd/>
              <a:tailEnd/>
            </a:ln>
          </p:spPr>
          <p:txBody>
            <a:bodyPr wrap="none" anchor="ctr"/>
            <a:lstStyle/>
            <a:p>
              <a:endParaRPr lang="en-US"/>
            </a:p>
          </p:txBody>
        </p:sp>
        <p:sp>
          <p:nvSpPr>
            <p:cNvPr id="59403" name="Line 92"/>
            <p:cNvSpPr>
              <a:spLocks noChangeShapeType="1"/>
            </p:cNvSpPr>
            <p:nvPr/>
          </p:nvSpPr>
          <p:spPr bwMode="auto">
            <a:xfrm>
              <a:off x="2147" y="2560"/>
              <a:ext cx="0" cy="1430"/>
            </a:xfrm>
            <a:prstGeom prst="line">
              <a:avLst/>
            </a:prstGeom>
            <a:noFill/>
            <a:ln w="25400">
              <a:solidFill>
                <a:srgbClr val="000000"/>
              </a:solidFill>
              <a:round/>
              <a:headEnd/>
              <a:tailEnd/>
            </a:ln>
          </p:spPr>
          <p:txBody>
            <a:bodyPr wrap="none" anchor="ctr"/>
            <a:lstStyle/>
            <a:p>
              <a:endParaRPr lang="en-US"/>
            </a:p>
          </p:txBody>
        </p:sp>
        <p:sp>
          <p:nvSpPr>
            <p:cNvPr id="59404" name="Line 93"/>
            <p:cNvSpPr>
              <a:spLocks noChangeShapeType="1"/>
            </p:cNvSpPr>
            <p:nvPr/>
          </p:nvSpPr>
          <p:spPr bwMode="auto">
            <a:xfrm>
              <a:off x="2634" y="2560"/>
              <a:ext cx="0" cy="1430"/>
            </a:xfrm>
            <a:prstGeom prst="line">
              <a:avLst/>
            </a:prstGeom>
            <a:noFill/>
            <a:ln w="25400">
              <a:solidFill>
                <a:srgbClr val="000000"/>
              </a:solidFill>
              <a:round/>
              <a:headEnd/>
              <a:tailEnd/>
            </a:ln>
          </p:spPr>
          <p:txBody>
            <a:bodyPr wrap="none" anchor="ctr"/>
            <a:lstStyle/>
            <a:p>
              <a:endParaRPr lang="en-US"/>
            </a:p>
          </p:txBody>
        </p:sp>
        <p:sp>
          <p:nvSpPr>
            <p:cNvPr id="59405" name="Line 94"/>
            <p:cNvSpPr>
              <a:spLocks noChangeShapeType="1"/>
            </p:cNvSpPr>
            <p:nvPr/>
          </p:nvSpPr>
          <p:spPr bwMode="auto">
            <a:xfrm>
              <a:off x="1167" y="2566"/>
              <a:ext cx="0" cy="1424"/>
            </a:xfrm>
            <a:prstGeom prst="line">
              <a:avLst/>
            </a:prstGeom>
            <a:noFill/>
            <a:ln w="25400">
              <a:solidFill>
                <a:srgbClr val="000000"/>
              </a:solidFill>
              <a:round/>
              <a:headEnd/>
              <a:tailEnd/>
            </a:ln>
          </p:spPr>
          <p:txBody>
            <a:bodyPr wrap="none" anchor="ctr"/>
            <a:lstStyle/>
            <a:p>
              <a:endParaRPr lang="en-US"/>
            </a:p>
          </p:txBody>
        </p:sp>
        <p:sp>
          <p:nvSpPr>
            <p:cNvPr id="59406" name="Line 95"/>
            <p:cNvSpPr>
              <a:spLocks noChangeShapeType="1"/>
            </p:cNvSpPr>
            <p:nvPr/>
          </p:nvSpPr>
          <p:spPr bwMode="auto">
            <a:xfrm>
              <a:off x="365" y="2976"/>
              <a:ext cx="2508" cy="0"/>
            </a:xfrm>
            <a:prstGeom prst="line">
              <a:avLst/>
            </a:prstGeom>
            <a:noFill/>
            <a:ln w="25400">
              <a:solidFill>
                <a:srgbClr val="000000"/>
              </a:solidFill>
              <a:round/>
              <a:headEnd/>
              <a:tailEnd/>
            </a:ln>
          </p:spPr>
          <p:txBody>
            <a:bodyPr wrap="none" anchor="ctr"/>
            <a:lstStyle/>
            <a:p>
              <a:endParaRPr lang="en-US"/>
            </a:p>
          </p:txBody>
        </p:sp>
        <p:sp>
          <p:nvSpPr>
            <p:cNvPr id="59407" name="Line 96"/>
            <p:cNvSpPr>
              <a:spLocks noChangeShapeType="1"/>
            </p:cNvSpPr>
            <p:nvPr/>
          </p:nvSpPr>
          <p:spPr bwMode="auto">
            <a:xfrm>
              <a:off x="361" y="3232"/>
              <a:ext cx="2512" cy="0"/>
            </a:xfrm>
            <a:prstGeom prst="line">
              <a:avLst/>
            </a:prstGeom>
            <a:noFill/>
            <a:ln w="25400">
              <a:solidFill>
                <a:srgbClr val="000000"/>
              </a:solidFill>
              <a:round/>
              <a:headEnd/>
              <a:tailEnd/>
            </a:ln>
          </p:spPr>
          <p:txBody>
            <a:bodyPr wrap="none" anchor="ctr"/>
            <a:lstStyle/>
            <a:p>
              <a:endParaRPr lang="en-US"/>
            </a:p>
          </p:txBody>
        </p:sp>
        <p:sp>
          <p:nvSpPr>
            <p:cNvPr id="59408" name="Line 97"/>
            <p:cNvSpPr>
              <a:spLocks noChangeShapeType="1"/>
            </p:cNvSpPr>
            <p:nvPr/>
          </p:nvSpPr>
          <p:spPr bwMode="auto">
            <a:xfrm>
              <a:off x="365" y="3489"/>
              <a:ext cx="2506" cy="0"/>
            </a:xfrm>
            <a:prstGeom prst="line">
              <a:avLst/>
            </a:prstGeom>
            <a:noFill/>
            <a:ln w="25400">
              <a:solidFill>
                <a:srgbClr val="000000"/>
              </a:solidFill>
              <a:round/>
              <a:headEnd/>
              <a:tailEnd/>
            </a:ln>
          </p:spPr>
          <p:txBody>
            <a:bodyPr wrap="none" anchor="ctr"/>
            <a:lstStyle/>
            <a:p>
              <a:endParaRPr lang="en-US"/>
            </a:p>
          </p:txBody>
        </p:sp>
        <p:sp>
          <p:nvSpPr>
            <p:cNvPr id="59409" name="Line 98"/>
            <p:cNvSpPr>
              <a:spLocks noChangeShapeType="1"/>
            </p:cNvSpPr>
            <p:nvPr/>
          </p:nvSpPr>
          <p:spPr bwMode="auto">
            <a:xfrm>
              <a:off x="361" y="3746"/>
              <a:ext cx="2509" cy="0"/>
            </a:xfrm>
            <a:prstGeom prst="line">
              <a:avLst/>
            </a:prstGeom>
            <a:noFill/>
            <a:ln w="25400">
              <a:solidFill>
                <a:srgbClr val="000000"/>
              </a:solidFill>
              <a:round/>
              <a:headEnd/>
              <a:tailEnd/>
            </a:ln>
          </p:spPr>
          <p:txBody>
            <a:bodyPr wrap="none" anchor="ctr"/>
            <a:lstStyle/>
            <a:p>
              <a:endParaRPr lang="en-US"/>
            </a:p>
          </p:txBody>
        </p:sp>
        <p:sp>
          <p:nvSpPr>
            <p:cNvPr id="59410" name="Line 99"/>
            <p:cNvSpPr>
              <a:spLocks noChangeShapeType="1"/>
            </p:cNvSpPr>
            <p:nvPr/>
          </p:nvSpPr>
          <p:spPr bwMode="auto">
            <a:xfrm>
              <a:off x="364" y="2719"/>
              <a:ext cx="2510" cy="0"/>
            </a:xfrm>
            <a:prstGeom prst="line">
              <a:avLst/>
            </a:prstGeom>
            <a:noFill/>
            <a:ln w="25400">
              <a:solidFill>
                <a:srgbClr val="000000"/>
              </a:solidFill>
              <a:round/>
              <a:headEnd/>
              <a:tailEnd/>
            </a:ln>
          </p:spPr>
          <p:txBody>
            <a:bodyPr wrap="none" anchor="ctr"/>
            <a:lstStyle/>
            <a:p>
              <a:endParaRPr lang="en-US"/>
            </a:p>
          </p:txBody>
        </p:sp>
        <p:sp>
          <p:nvSpPr>
            <p:cNvPr id="59411" name="Line 100"/>
            <p:cNvSpPr>
              <a:spLocks noChangeShapeType="1"/>
            </p:cNvSpPr>
            <p:nvPr/>
          </p:nvSpPr>
          <p:spPr bwMode="auto">
            <a:xfrm>
              <a:off x="927" y="2562"/>
              <a:ext cx="1946" cy="0"/>
            </a:xfrm>
            <a:prstGeom prst="line">
              <a:avLst/>
            </a:prstGeom>
            <a:noFill/>
            <a:ln w="25400">
              <a:solidFill>
                <a:srgbClr val="000000"/>
              </a:solidFill>
              <a:round/>
              <a:headEnd/>
              <a:tailEnd/>
            </a:ln>
          </p:spPr>
          <p:txBody>
            <a:bodyPr wrap="none" anchor="ctr"/>
            <a:lstStyle/>
            <a:p>
              <a:endParaRPr lang="en-US"/>
            </a:p>
          </p:txBody>
        </p:sp>
        <p:sp>
          <p:nvSpPr>
            <p:cNvPr id="59412" name="Rectangle 101"/>
            <p:cNvSpPr>
              <a:spLocks noChangeArrowheads="1"/>
            </p:cNvSpPr>
            <p:nvPr/>
          </p:nvSpPr>
          <p:spPr bwMode="auto">
            <a:xfrm>
              <a:off x="364" y="2739"/>
              <a:ext cx="532" cy="210"/>
            </a:xfrm>
            <a:prstGeom prst="rect">
              <a:avLst/>
            </a:prstGeom>
            <a:noFill/>
            <a:ln w="12700">
              <a:noFill/>
              <a:miter lim="800000"/>
              <a:headEnd/>
              <a:tailEnd/>
            </a:ln>
          </p:spPr>
          <p:txBody>
            <a:bodyPr lIns="90487" tIns="44450" rIns="90487" bIns="44450">
              <a:spAutoFit/>
            </a:bodyPr>
            <a:lstStyle/>
            <a:p>
              <a:pPr defTabSz="762000" eaLnBrk="0" hangingPunct="0"/>
              <a:r>
                <a:rPr lang="en-US" sz="800" b="1">
                  <a:solidFill>
                    <a:srgbClr val="000000"/>
                  </a:solidFill>
                </a:rPr>
                <a:t>Gross requirements</a:t>
              </a:r>
            </a:p>
          </p:txBody>
        </p:sp>
        <p:sp>
          <p:nvSpPr>
            <p:cNvPr id="59413" name="Rectangle 102"/>
            <p:cNvSpPr>
              <a:spLocks noChangeArrowheads="1"/>
            </p:cNvSpPr>
            <p:nvPr/>
          </p:nvSpPr>
          <p:spPr bwMode="auto">
            <a:xfrm>
              <a:off x="972"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1</a:t>
              </a:r>
            </a:p>
          </p:txBody>
        </p:sp>
        <p:sp>
          <p:nvSpPr>
            <p:cNvPr id="513127" name="Rectangle 103"/>
            <p:cNvSpPr>
              <a:spLocks noChangeArrowheads="1"/>
            </p:cNvSpPr>
            <p:nvPr/>
          </p:nvSpPr>
          <p:spPr bwMode="auto">
            <a:xfrm>
              <a:off x="972" y="3038"/>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9415" name="Rectangle 104"/>
            <p:cNvSpPr>
              <a:spLocks noChangeArrowheads="1"/>
            </p:cNvSpPr>
            <p:nvPr/>
          </p:nvSpPr>
          <p:spPr bwMode="auto">
            <a:xfrm>
              <a:off x="1217"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2</a:t>
              </a:r>
            </a:p>
          </p:txBody>
        </p:sp>
        <p:sp>
          <p:nvSpPr>
            <p:cNvPr id="59416" name="Rectangle 105"/>
            <p:cNvSpPr>
              <a:spLocks noChangeArrowheads="1"/>
            </p:cNvSpPr>
            <p:nvPr/>
          </p:nvSpPr>
          <p:spPr bwMode="auto">
            <a:xfrm>
              <a:off x="1463"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3</a:t>
              </a:r>
            </a:p>
          </p:txBody>
        </p:sp>
        <p:sp>
          <p:nvSpPr>
            <p:cNvPr id="59417" name="Rectangle 106"/>
            <p:cNvSpPr>
              <a:spLocks noChangeArrowheads="1"/>
            </p:cNvSpPr>
            <p:nvPr/>
          </p:nvSpPr>
          <p:spPr bwMode="auto">
            <a:xfrm>
              <a:off x="1707"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4</a:t>
              </a:r>
            </a:p>
          </p:txBody>
        </p:sp>
        <p:sp>
          <p:nvSpPr>
            <p:cNvPr id="59418" name="Rectangle 107"/>
            <p:cNvSpPr>
              <a:spLocks noChangeArrowheads="1"/>
            </p:cNvSpPr>
            <p:nvPr/>
          </p:nvSpPr>
          <p:spPr bwMode="auto">
            <a:xfrm>
              <a:off x="1953"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5</a:t>
              </a:r>
            </a:p>
          </p:txBody>
        </p:sp>
        <p:sp>
          <p:nvSpPr>
            <p:cNvPr id="59419" name="Rectangle 108"/>
            <p:cNvSpPr>
              <a:spLocks noChangeArrowheads="1"/>
            </p:cNvSpPr>
            <p:nvPr/>
          </p:nvSpPr>
          <p:spPr bwMode="auto">
            <a:xfrm>
              <a:off x="2195"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6</a:t>
              </a:r>
            </a:p>
          </p:txBody>
        </p:sp>
        <p:sp>
          <p:nvSpPr>
            <p:cNvPr id="59420" name="Rectangle 109"/>
            <p:cNvSpPr>
              <a:spLocks noChangeArrowheads="1"/>
            </p:cNvSpPr>
            <p:nvPr/>
          </p:nvSpPr>
          <p:spPr bwMode="auto">
            <a:xfrm>
              <a:off x="2439"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7</a:t>
              </a:r>
            </a:p>
          </p:txBody>
        </p:sp>
        <p:sp>
          <p:nvSpPr>
            <p:cNvPr id="59421" name="Rectangle 110"/>
            <p:cNvSpPr>
              <a:spLocks noChangeArrowheads="1"/>
            </p:cNvSpPr>
            <p:nvPr/>
          </p:nvSpPr>
          <p:spPr bwMode="auto">
            <a:xfrm>
              <a:off x="2680" y="2588"/>
              <a:ext cx="150"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8</a:t>
              </a:r>
            </a:p>
          </p:txBody>
        </p:sp>
        <p:sp>
          <p:nvSpPr>
            <p:cNvPr id="59422" name="Text Box 111"/>
            <p:cNvSpPr txBox="1">
              <a:spLocks noChangeArrowheads="1"/>
            </p:cNvSpPr>
            <p:nvPr/>
          </p:nvSpPr>
          <p:spPr bwMode="auto">
            <a:xfrm>
              <a:off x="364" y="2993"/>
              <a:ext cx="523" cy="212"/>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Scheduled receipts</a:t>
              </a:r>
            </a:p>
          </p:txBody>
        </p:sp>
        <p:sp>
          <p:nvSpPr>
            <p:cNvPr id="59423" name="Text Box 112"/>
            <p:cNvSpPr txBox="1">
              <a:spLocks noChangeArrowheads="1"/>
            </p:cNvSpPr>
            <p:nvPr/>
          </p:nvSpPr>
          <p:spPr bwMode="auto">
            <a:xfrm>
              <a:off x="364" y="3516"/>
              <a:ext cx="516" cy="212"/>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Planned receipts</a:t>
              </a:r>
            </a:p>
          </p:txBody>
        </p:sp>
        <p:sp>
          <p:nvSpPr>
            <p:cNvPr id="59424" name="Text Box 113"/>
            <p:cNvSpPr txBox="1">
              <a:spLocks noChangeArrowheads="1"/>
            </p:cNvSpPr>
            <p:nvPr/>
          </p:nvSpPr>
          <p:spPr bwMode="auto">
            <a:xfrm>
              <a:off x="364" y="3730"/>
              <a:ext cx="491" cy="289"/>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Planned order releases</a:t>
              </a:r>
            </a:p>
          </p:txBody>
        </p:sp>
        <p:sp>
          <p:nvSpPr>
            <p:cNvPr id="59425" name="Text Box 114"/>
            <p:cNvSpPr txBox="1">
              <a:spLocks noChangeArrowheads="1"/>
            </p:cNvSpPr>
            <p:nvPr/>
          </p:nvSpPr>
          <p:spPr bwMode="auto">
            <a:xfrm>
              <a:off x="699" y="3292"/>
              <a:ext cx="224" cy="135"/>
            </a:xfrm>
            <a:prstGeom prst="rect">
              <a:avLst/>
            </a:prstGeom>
            <a:solidFill>
              <a:schemeClr val="bg1"/>
            </a:solidFill>
            <a:ln w="12700">
              <a:noFill/>
              <a:miter lim="800000"/>
              <a:headEnd/>
              <a:tailEnd/>
            </a:ln>
          </p:spPr>
          <p:txBody>
            <a:bodyPr wrap="none">
              <a:spAutoFit/>
            </a:bodyPr>
            <a:lstStyle/>
            <a:p>
              <a:pPr defTabSz="762000" eaLnBrk="0" hangingPunct="0"/>
              <a:r>
                <a:rPr lang="en-US" sz="800" b="1">
                  <a:solidFill>
                    <a:srgbClr val="000000"/>
                  </a:solidFill>
                </a:rPr>
                <a:t>200</a:t>
              </a:r>
            </a:p>
          </p:txBody>
        </p:sp>
        <p:sp>
          <p:nvSpPr>
            <p:cNvPr id="59426" name="Text Box 115"/>
            <p:cNvSpPr txBox="1">
              <a:spLocks noChangeArrowheads="1"/>
            </p:cNvSpPr>
            <p:nvPr/>
          </p:nvSpPr>
          <p:spPr bwMode="auto">
            <a:xfrm>
              <a:off x="1789" y="2406"/>
              <a:ext cx="28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Week</a:t>
              </a:r>
            </a:p>
          </p:txBody>
        </p:sp>
        <p:sp>
          <p:nvSpPr>
            <p:cNvPr id="59427" name="Rectangle 116"/>
            <p:cNvSpPr>
              <a:spLocks noChangeArrowheads="1"/>
            </p:cNvSpPr>
            <p:nvPr/>
          </p:nvSpPr>
          <p:spPr bwMode="auto">
            <a:xfrm>
              <a:off x="360" y="2170"/>
              <a:ext cx="2514" cy="1832"/>
            </a:xfrm>
            <a:prstGeom prst="rect">
              <a:avLst/>
            </a:prstGeom>
            <a:noFill/>
            <a:ln w="25400">
              <a:solidFill>
                <a:srgbClr val="000000"/>
              </a:solidFill>
              <a:miter lim="800000"/>
              <a:headEnd/>
              <a:tailEnd/>
            </a:ln>
          </p:spPr>
          <p:txBody>
            <a:bodyPr wrap="none" anchor="ctr"/>
            <a:lstStyle/>
            <a:p>
              <a:endParaRPr lang="en-NZ"/>
            </a:p>
          </p:txBody>
        </p:sp>
        <p:sp>
          <p:nvSpPr>
            <p:cNvPr id="513141" name="Rectangle 117"/>
            <p:cNvSpPr>
              <a:spLocks noChangeArrowheads="1"/>
            </p:cNvSpPr>
            <p:nvPr/>
          </p:nvSpPr>
          <p:spPr bwMode="auto">
            <a:xfrm>
              <a:off x="1707" y="3038"/>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13142" name="Rectangle 118"/>
            <p:cNvSpPr>
              <a:spLocks noChangeArrowheads="1"/>
            </p:cNvSpPr>
            <p:nvPr/>
          </p:nvSpPr>
          <p:spPr bwMode="auto">
            <a:xfrm>
              <a:off x="2195" y="3038"/>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13143" name="Rectangle 119"/>
            <p:cNvSpPr>
              <a:spLocks noChangeArrowheads="1"/>
            </p:cNvSpPr>
            <p:nvPr/>
          </p:nvSpPr>
          <p:spPr bwMode="auto">
            <a:xfrm>
              <a:off x="2439" y="3038"/>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9431" name="Text Box 120"/>
            <p:cNvSpPr txBox="1">
              <a:spLocks noChangeArrowheads="1"/>
            </p:cNvSpPr>
            <p:nvPr/>
          </p:nvSpPr>
          <p:spPr bwMode="auto">
            <a:xfrm>
              <a:off x="1213" y="3036"/>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9432" name="Text Box 121"/>
            <p:cNvSpPr txBox="1">
              <a:spLocks noChangeArrowheads="1"/>
            </p:cNvSpPr>
            <p:nvPr/>
          </p:nvSpPr>
          <p:spPr bwMode="auto">
            <a:xfrm>
              <a:off x="1952" y="3036"/>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9433" name="Text Box 122"/>
            <p:cNvSpPr txBox="1">
              <a:spLocks noChangeArrowheads="1"/>
            </p:cNvSpPr>
            <p:nvPr/>
          </p:nvSpPr>
          <p:spPr bwMode="auto">
            <a:xfrm>
              <a:off x="1462" y="3036"/>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9434" name="Text Box 123"/>
            <p:cNvSpPr txBox="1">
              <a:spLocks noChangeArrowheads="1"/>
            </p:cNvSpPr>
            <p:nvPr/>
          </p:nvSpPr>
          <p:spPr bwMode="auto">
            <a:xfrm>
              <a:off x="2679" y="3036"/>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9435" name="Freeform 124"/>
            <p:cNvSpPr>
              <a:spLocks/>
            </p:cNvSpPr>
            <p:nvPr/>
          </p:nvSpPr>
          <p:spPr bwMode="auto">
            <a:xfrm>
              <a:off x="922" y="2394"/>
              <a:ext cx="1957" cy="1601"/>
            </a:xfrm>
            <a:custGeom>
              <a:avLst/>
              <a:gdLst>
                <a:gd name="T0" fmla="*/ 0 w 3608"/>
                <a:gd name="T1" fmla="*/ 1600 h 2696"/>
                <a:gd name="T2" fmla="*/ 0 w 3608"/>
                <a:gd name="T3" fmla="*/ 0 h 2696"/>
                <a:gd name="T4" fmla="*/ 1956 w 3608"/>
                <a:gd name="T5" fmla="*/ 0 h 2696"/>
                <a:gd name="T6" fmla="*/ 0 60000 65536"/>
                <a:gd name="T7" fmla="*/ 0 60000 65536"/>
                <a:gd name="T8" fmla="*/ 0 60000 65536"/>
                <a:gd name="T9" fmla="*/ 0 w 3608"/>
                <a:gd name="T10" fmla="*/ 0 h 2696"/>
                <a:gd name="T11" fmla="*/ 3608 w 3608"/>
                <a:gd name="T12" fmla="*/ 2696 h 2696"/>
              </a:gdLst>
              <a:ahLst/>
              <a:cxnLst>
                <a:cxn ang="T6">
                  <a:pos x="T0" y="T1"/>
                </a:cxn>
                <a:cxn ang="T7">
                  <a:pos x="T2" y="T3"/>
                </a:cxn>
                <a:cxn ang="T8">
                  <a:pos x="T4" y="T5"/>
                </a:cxn>
              </a:cxnLst>
              <a:rect l="T9" t="T10" r="T11" b="T12"/>
              <a:pathLst>
                <a:path w="3608" h="2696">
                  <a:moveTo>
                    <a:pt x="0" y="2695"/>
                  </a:moveTo>
                  <a:lnTo>
                    <a:pt x="0" y="0"/>
                  </a:lnTo>
                  <a:lnTo>
                    <a:pt x="3607" y="0"/>
                  </a:lnTo>
                </a:path>
              </a:pathLst>
            </a:custGeom>
            <a:noFill/>
            <a:ln w="25400" cap="rnd">
              <a:solidFill>
                <a:srgbClr val="000000"/>
              </a:solidFill>
              <a:round/>
              <a:headEnd/>
              <a:tailEnd/>
            </a:ln>
          </p:spPr>
          <p:txBody>
            <a:bodyPr/>
            <a:lstStyle/>
            <a:p>
              <a:endParaRPr lang="en-NZ"/>
            </a:p>
          </p:txBody>
        </p:sp>
        <p:sp>
          <p:nvSpPr>
            <p:cNvPr id="59436" name="Text Box 125"/>
            <p:cNvSpPr txBox="1">
              <a:spLocks noChangeArrowheads="1"/>
            </p:cNvSpPr>
            <p:nvPr/>
          </p:nvSpPr>
          <p:spPr bwMode="auto">
            <a:xfrm>
              <a:off x="364" y="3220"/>
              <a:ext cx="432" cy="289"/>
            </a:xfrm>
            <a:prstGeom prst="rect">
              <a:avLst/>
            </a:prstGeom>
            <a:noFill/>
            <a:ln w="12700">
              <a:noFill/>
              <a:miter lim="800000"/>
              <a:headEnd/>
              <a:tailEnd/>
            </a:ln>
          </p:spPr>
          <p:txBody>
            <a:bodyPr>
              <a:spAutoFit/>
            </a:bodyPr>
            <a:lstStyle/>
            <a:p>
              <a:pPr defTabSz="762000" eaLnBrk="0" hangingPunct="0"/>
              <a:r>
                <a:rPr lang="en-US" sz="800" b="1">
                  <a:solidFill>
                    <a:srgbClr val="000000"/>
                  </a:solidFill>
                </a:rPr>
                <a:t>Projected on-hand inventory</a:t>
              </a:r>
            </a:p>
          </p:txBody>
        </p:sp>
        <p:sp>
          <p:nvSpPr>
            <p:cNvPr id="59437" name="Line 126"/>
            <p:cNvSpPr>
              <a:spLocks noChangeShapeType="1"/>
            </p:cNvSpPr>
            <p:nvPr/>
          </p:nvSpPr>
          <p:spPr bwMode="auto">
            <a:xfrm>
              <a:off x="1658" y="2559"/>
              <a:ext cx="0" cy="1430"/>
            </a:xfrm>
            <a:prstGeom prst="line">
              <a:avLst/>
            </a:prstGeom>
            <a:noFill/>
            <a:ln w="25400">
              <a:solidFill>
                <a:srgbClr val="000000"/>
              </a:solidFill>
              <a:round/>
              <a:headEnd/>
              <a:tailEnd/>
            </a:ln>
          </p:spPr>
          <p:txBody>
            <a:bodyPr wrap="none" anchor="ctr"/>
            <a:lstStyle/>
            <a:p>
              <a:endParaRPr lang="en-US"/>
            </a:p>
          </p:txBody>
        </p:sp>
        <p:sp>
          <p:nvSpPr>
            <p:cNvPr id="59438" name="Line 127"/>
            <p:cNvSpPr>
              <a:spLocks noChangeShapeType="1"/>
            </p:cNvSpPr>
            <p:nvPr/>
          </p:nvSpPr>
          <p:spPr bwMode="auto">
            <a:xfrm>
              <a:off x="1902" y="2562"/>
              <a:ext cx="0" cy="1428"/>
            </a:xfrm>
            <a:prstGeom prst="line">
              <a:avLst/>
            </a:prstGeom>
            <a:noFill/>
            <a:ln w="25400">
              <a:solidFill>
                <a:srgbClr val="000000"/>
              </a:solidFill>
              <a:round/>
              <a:headEnd/>
              <a:tailEnd/>
            </a:ln>
          </p:spPr>
          <p:txBody>
            <a:bodyPr wrap="none" anchor="ctr"/>
            <a:lstStyle/>
            <a:p>
              <a:endParaRPr lang="en-US"/>
            </a:p>
          </p:txBody>
        </p:sp>
        <p:sp>
          <p:nvSpPr>
            <p:cNvPr id="59439" name="Rectangle 128"/>
            <p:cNvSpPr>
              <a:spLocks noChangeArrowheads="1"/>
            </p:cNvSpPr>
            <p:nvPr/>
          </p:nvSpPr>
          <p:spPr bwMode="auto">
            <a:xfrm>
              <a:off x="366" y="2186"/>
              <a:ext cx="849" cy="518"/>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Item: Seat-frame boards</a:t>
              </a:r>
            </a:p>
            <a:p>
              <a:pPr defTabSz="762000" eaLnBrk="0" hangingPunct="0"/>
              <a:r>
                <a:rPr lang="en-US" sz="800" b="1">
                  <a:solidFill>
                    <a:srgbClr val="000000"/>
                  </a:solidFill>
                </a:rPr>
                <a:t>Lot size: 1500 units</a:t>
              </a:r>
            </a:p>
            <a:p>
              <a:pPr defTabSz="762000" eaLnBrk="0" hangingPunct="0"/>
              <a:endParaRPr lang="en-US" sz="800" b="1">
                <a:solidFill>
                  <a:srgbClr val="000000"/>
                </a:solidFill>
              </a:endParaRPr>
            </a:p>
            <a:p>
              <a:pPr defTabSz="762000" eaLnBrk="0" hangingPunct="0"/>
              <a:endParaRPr lang="en-US" sz="800" b="1">
                <a:solidFill>
                  <a:srgbClr val="000000"/>
                </a:solidFill>
              </a:endParaRPr>
            </a:p>
            <a:p>
              <a:pPr defTabSz="762000" eaLnBrk="0" hangingPunct="0"/>
              <a:r>
                <a:rPr lang="en-US" sz="800" b="1">
                  <a:solidFill>
                    <a:srgbClr val="000000"/>
                  </a:solidFill>
                </a:rPr>
                <a:t>Lead </a:t>
              </a:r>
            </a:p>
            <a:p>
              <a:pPr defTabSz="762000" eaLnBrk="0" hangingPunct="0"/>
              <a:r>
                <a:rPr lang="en-US" sz="800" b="1">
                  <a:solidFill>
                    <a:srgbClr val="000000"/>
                  </a:solidFill>
                </a:rPr>
                <a:t>time: 1 week</a:t>
              </a:r>
            </a:p>
          </p:txBody>
        </p:sp>
        <p:sp>
          <p:nvSpPr>
            <p:cNvPr id="513159" name="Rectangle 135"/>
            <p:cNvSpPr>
              <a:spLocks noChangeArrowheads="1"/>
            </p:cNvSpPr>
            <p:nvPr/>
          </p:nvSpPr>
          <p:spPr bwMode="auto">
            <a:xfrm>
              <a:off x="972" y="2781"/>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9441" name="Rectangle 136"/>
            <p:cNvSpPr>
              <a:spLocks noChangeArrowheads="1"/>
            </p:cNvSpPr>
            <p:nvPr/>
          </p:nvSpPr>
          <p:spPr bwMode="auto">
            <a:xfrm>
              <a:off x="1647" y="2781"/>
              <a:ext cx="258" cy="133"/>
            </a:xfrm>
            <a:prstGeom prst="rect">
              <a:avLst/>
            </a:prstGeom>
            <a:solidFill>
              <a:schemeClr val="accent1"/>
            </a:solid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1200</a:t>
              </a:r>
            </a:p>
          </p:txBody>
        </p:sp>
        <p:sp>
          <p:nvSpPr>
            <p:cNvPr id="513161" name="Rectangle 137"/>
            <p:cNvSpPr>
              <a:spLocks noChangeArrowheads="1"/>
            </p:cNvSpPr>
            <p:nvPr/>
          </p:nvSpPr>
          <p:spPr bwMode="auto">
            <a:xfrm>
              <a:off x="2195" y="2781"/>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13162" name="Rectangle 138"/>
            <p:cNvSpPr>
              <a:spLocks noChangeArrowheads="1"/>
            </p:cNvSpPr>
            <p:nvPr/>
          </p:nvSpPr>
          <p:spPr bwMode="auto">
            <a:xfrm>
              <a:off x="2439" y="2781"/>
              <a:ext cx="150" cy="133"/>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sz="800" b="1">
                  <a:solidFill>
                    <a:srgbClr val="000000"/>
                  </a:solidFill>
                  <a:effectLst>
                    <a:outerShdw blurRad="38100" dist="38100" dir="2700000" algn="tl">
                      <a:srgbClr val="C0C0C0"/>
                    </a:outerShdw>
                  </a:effectLst>
                </a:rPr>
                <a:t>0</a:t>
              </a:r>
            </a:p>
          </p:txBody>
        </p:sp>
        <p:sp>
          <p:nvSpPr>
            <p:cNvPr id="59444" name="Text Box 139"/>
            <p:cNvSpPr txBox="1">
              <a:spLocks noChangeArrowheads="1"/>
            </p:cNvSpPr>
            <p:nvPr/>
          </p:nvSpPr>
          <p:spPr bwMode="auto">
            <a:xfrm>
              <a:off x="1213" y="2779"/>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9445" name="Text Box 140"/>
            <p:cNvSpPr txBox="1">
              <a:spLocks noChangeArrowheads="1"/>
            </p:cNvSpPr>
            <p:nvPr/>
          </p:nvSpPr>
          <p:spPr bwMode="auto">
            <a:xfrm>
              <a:off x="1948" y="2779"/>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9446" name="Text Box 141"/>
            <p:cNvSpPr txBox="1">
              <a:spLocks noChangeArrowheads="1"/>
            </p:cNvSpPr>
            <p:nvPr/>
          </p:nvSpPr>
          <p:spPr bwMode="auto">
            <a:xfrm>
              <a:off x="1462" y="2779"/>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9447" name="Text Box 142"/>
            <p:cNvSpPr txBox="1">
              <a:spLocks noChangeArrowheads="1"/>
            </p:cNvSpPr>
            <p:nvPr/>
          </p:nvSpPr>
          <p:spPr bwMode="auto">
            <a:xfrm>
              <a:off x="2679" y="2779"/>
              <a:ext cx="152"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0</a:t>
              </a:r>
            </a:p>
          </p:txBody>
        </p:sp>
        <p:sp>
          <p:nvSpPr>
            <p:cNvPr id="59448" name="Rectangle 143"/>
            <p:cNvSpPr>
              <a:spLocks noChangeArrowheads="1"/>
            </p:cNvSpPr>
            <p:nvPr/>
          </p:nvSpPr>
          <p:spPr bwMode="auto">
            <a:xfrm>
              <a:off x="954" y="3294"/>
              <a:ext cx="222"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200</a:t>
              </a:r>
            </a:p>
          </p:txBody>
        </p:sp>
        <p:sp>
          <p:nvSpPr>
            <p:cNvPr id="59449" name="Rectangle 144"/>
            <p:cNvSpPr>
              <a:spLocks noChangeArrowheads="1"/>
            </p:cNvSpPr>
            <p:nvPr/>
          </p:nvSpPr>
          <p:spPr bwMode="auto">
            <a:xfrm>
              <a:off x="1181" y="3294"/>
              <a:ext cx="222"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200</a:t>
              </a:r>
            </a:p>
          </p:txBody>
        </p:sp>
        <p:sp>
          <p:nvSpPr>
            <p:cNvPr id="59450" name="Rectangle 145"/>
            <p:cNvSpPr>
              <a:spLocks noChangeArrowheads="1"/>
            </p:cNvSpPr>
            <p:nvPr/>
          </p:nvSpPr>
          <p:spPr bwMode="auto">
            <a:xfrm>
              <a:off x="1427" y="3294"/>
              <a:ext cx="222" cy="133"/>
            </a:xfrm>
            <a:prstGeom prst="rect">
              <a:avLst/>
            </a:prstGeom>
            <a:noFill/>
            <a:ln w="12700">
              <a:noFill/>
              <a:miter lim="800000"/>
              <a:headEnd/>
              <a:tailEnd/>
            </a:ln>
          </p:spPr>
          <p:txBody>
            <a:bodyPr wrap="none" lIns="90487" tIns="44450" rIns="90487" bIns="44450">
              <a:spAutoFit/>
            </a:bodyPr>
            <a:lstStyle/>
            <a:p>
              <a:pPr defTabSz="762000" eaLnBrk="0" hangingPunct="0"/>
              <a:r>
                <a:rPr lang="en-US" sz="800" b="1">
                  <a:solidFill>
                    <a:srgbClr val="000000"/>
                  </a:solidFill>
                </a:rPr>
                <a:t>200</a:t>
              </a:r>
            </a:p>
          </p:txBody>
        </p:sp>
        <p:sp>
          <p:nvSpPr>
            <p:cNvPr id="59451" name="Text Box 146"/>
            <p:cNvSpPr txBox="1">
              <a:spLocks noChangeArrowheads="1"/>
            </p:cNvSpPr>
            <p:nvPr/>
          </p:nvSpPr>
          <p:spPr bwMode="auto">
            <a:xfrm>
              <a:off x="1670" y="3292"/>
              <a:ext cx="22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500</a:t>
              </a:r>
            </a:p>
          </p:txBody>
        </p:sp>
        <p:sp>
          <p:nvSpPr>
            <p:cNvPr id="59452" name="Text Box 147"/>
            <p:cNvSpPr txBox="1">
              <a:spLocks noChangeArrowheads="1"/>
            </p:cNvSpPr>
            <p:nvPr/>
          </p:nvSpPr>
          <p:spPr bwMode="auto">
            <a:xfrm>
              <a:off x="1916" y="3292"/>
              <a:ext cx="22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500</a:t>
              </a:r>
            </a:p>
          </p:txBody>
        </p:sp>
        <p:sp>
          <p:nvSpPr>
            <p:cNvPr id="59453" name="Text Box 148"/>
            <p:cNvSpPr txBox="1">
              <a:spLocks noChangeArrowheads="1"/>
            </p:cNvSpPr>
            <p:nvPr/>
          </p:nvSpPr>
          <p:spPr bwMode="auto">
            <a:xfrm>
              <a:off x="2158" y="3292"/>
              <a:ext cx="22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500</a:t>
              </a:r>
            </a:p>
          </p:txBody>
        </p:sp>
        <p:sp>
          <p:nvSpPr>
            <p:cNvPr id="59454" name="Text Box 149"/>
            <p:cNvSpPr txBox="1">
              <a:spLocks noChangeArrowheads="1"/>
            </p:cNvSpPr>
            <p:nvPr/>
          </p:nvSpPr>
          <p:spPr bwMode="auto">
            <a:xfrm>
              <a:off x="2402" y="3292"/>
              <a:ext cx="22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500</a:t>
              </a:r>
            </a:p>
          </p:txBody>
        </p:sp>
        <p:sp>
          <p:nvSpPr>
            <p:cNvPr id="59455" name="Text Box 150"/>
            <p:cNvSpPr txBox="1">
              <a:spLocks noChangeArrowheads="1"/>
            </p:cNvSpPr>
            <p:nvPr/>
          </p:nvSpPr>
          <p:spPr bwMode="auto">
            <a:xfrm>
              <a:off x="2643" y="3292"/>
              <a:ext cx="224"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500</a:t>
              </a:r>
            </a:p>
          </p:txBody>
        </p:sp>
        <p:sp>
          <p:nvSpPr>
            <p:cNvPr id="59456" name="Text Box 151"/>
            <p:cNvSpPr txBox="1">
              <a:spLocks noChangeArrowheads="1"/>
            </p:cNvSpPr>
            <p:nvPr/>
          </p:nvSpPr>
          <p:spPr bwMode="auto">
            <a:xfrm>
              <a:off x="1649" y="3552"/>
              <a:ext cx="260"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1500</a:t>
              </a:r>
            </a:p>
          </p:txBody>
        </p:sp>
        <p:sp>
          <p:nvSpPr>
            <p:cNvPr id="59457" name="Text Box 152"/>
            <p:cNvSpPr txBox="1">
              <a:spLocks noChangeArrowheads="1"/>
            </p:cNvSpPr>
            <p:nvPr/>
          </p:nvSpPr>
          <p:spPr bwMode="auto">
            <a:xfrm>
              <a:off x="1407" y="3807"/>
              <a:ext cx="260" cy="135"/>
            </a:xfrm>
            <a:prstGeom prst="rect">
              <a:avLst/>
            </a:prstGeom>
            <a:noFill/>
            <a:ln w="12700">
              <a:noFill/>
              <a:miter lim="800000"/>
              <a:headEnd/>
              <a:tailEnd/>
            </a:ln>
          </p:spPr>
          <p:txBody>
            <a:bodyPr wrap="none">
              <a:spAutoFit/>
            </a:bodyPr>
            <a:lstStyle/>
            <a:p>
              <a:pPr defTabSz="762000" eaLnBrk="0" hangingPunct="0"/>
              <a:r>
                <a:rPr lang="en-US" sz="800" b="1">
                  <a:solidFill>
                    <a:srgbClr val="000000"/>
                  </a:solidFill>
                </a:rPr>
                <a:t>1500</a:t>
              </a:r>
            </a:p>
          </p:txBody>
        </p:sp>
      </p:grpSp>
    </p:spTree>
    <p:extLst>
      <p:ext uri="{BB962C8B-B14F-4D97-AF65-F5344CB8AC3E}">
        <p14:creationId xmlns:p14="http://schemas.microsoft.com/office/powerpoint/2010/main" val="2487460607"/>
      </p:ext>
    </p:extLst>
  </p:cSld>
  <p:clrMapOvr>
    <a:masterClrMapping/>
  </p:clrMapOvr>
  <p:transition spd="med" advTm="3000">
    <p:strips dir="rd"/>
  </p:transition>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951" name="Rectangle 7"/>
          <p:cNvSpPr>
            <a:spLocks noGrp="1" noChangeArrowheads="1"/>
          </p:cNvSpPr>
          <p:nvPr>
            <p:ph type="title"/>
          </p:nvPr>
        </p:nvSpPr>
        <p:spPr/>
        <p:txBody>
          <a:bodyPr/>
          <a:lstStyle/>
          <a:p>
            <a:pPr eaLnBrk="1" hangingPunct="1">
              <a:defRPr/>
            </a:pPr>
            <a:r>
              <a:rPr lang="en-US" sz="4000" dirty="0"/>
              <a:t>MRP and the Environment</a:t>
            </a:r>
          </a:p>
        </p:txBody>
      </p:sp>
      <p:sp>
        <p:nvSpPr>
          <p:cNvPr id="338952" name="Rectangle 8"/>
          <p:cNvSpPr>
            <a:spLocks noGrp="1" noChangeArrowheads="1"/>
          </p:cNvSpPr>
          <p:nvPr>
            <p:ph type="body" idx="1"/>
          </p:nvPr>
        </p:nvSpPr>
        <p:spPr>
          <a:xfrm>
            <a:off x="774700" y="1268760"/>
            <a:ext cx="7912100" cy="4019550"/>
          </a:xfrm>
        </p:spPr>
        <p:txBody>
          <a:bodyPr/>
          <a:lstStyle/>
          <a:p>
            <a:pPr eaLnBrk="1" hangingPunct="1"/>
            <a:r>
              <a:rPr lang="en-US" dirty="0"/>
              <a:t>Consumer and government concern about the deterioration of the natural environment has driven manufacturers to reengineer their processes to become more environmentally friendly</a:t>
            </a:r>
          </a:p>
          <a:p>
            <a:pPr eaLnBrk="1" hangingPunct="1"/>
            <a:endParaRPr lang="en-US" dirty="0"/>
          </a:p>
          <a:p>
            <a:pPr eaLnBrk="1" hangingPunct="1"/>
            <a:r>
              <a:rPr lang="en-US" dirty="0"/>
              <a:t>Companies can modify their MRP systems to help track these waste and plans for their disposal</a:t>
            </a:r>
          </a:p>
        </p:txBody>
      </p:sp>
    </p:spTree>
    <p:extLst>
      <p:ext uri="{BB962C8B-B14F-4D97-AF65-F5344CB8AC3E}">
        <p14:creationId xmlns:p14="http://schemas.microsoft.com/office/powerpoint/2010/main" val="3518229968"/>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38952">
                                            <p:txEl>
                                              <p:pRg st="0" end="0"/>
                                            </p:txEl>
                                          </p:spTgt>
                                        </p:tgtEl>
                                        <p:attrNameLst>
                                          <p:attrName>style.visibility</p:attrName>
                                        </p:attrNameLst>
                                      </p:cBhvr>
                                      <p:to>
                                        <p:strVal val="visible"/>
                                      </p:to>
                                    </p:set>
                                    <p:animEffect transition="in" filter="strips(downRight)">
                                      <p:cBhvr>
                                        <p:cTn id="7" dur="1000"/>
                                        <p:tgtEl>
                                          <p:spTgt spid="3389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38952">
                                            <p:txEl>
                                              <p:pRg st="2" end="2"/>
                                            </p:txEl>
                                          </p:spTgt>
                                        </p:tgtEl>
                                        <p:attrNameLst>
                                          <p:attrName>style.visibility</p:attrName>
                                        </p:attrNameLst>
                                      </p:cBhvr>
                                      <p:to>
                                        <p:strVal val="visible"/>
                                      </p:to>
                                    </p:set>
                                    <p:animEffect transition="in" filter="strips(downRight)">
                                      <p:cBhvr>
                                        <p:cTn id="12" dur="1000"/>
                                        <p:tgtEl>
                                          <p:spTgt spid="33895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52"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6098" name="Rectangle 2"/>
          <p:cNvSpPr>
            <a:spLocks noGrp="1" noChangeArrowheads="1"/>
          </p:cNvSpPr>
          <p:nvPr>
            <p:ph type="title"/>
          </p:nvPr>
        </p:nvSpPr>
        <p:spPr/>
        <p:txBody>
          <a:bodyPr/>
          <a:lstStyle/>
          <a:p>
            <a:pPr eaLnBrk="1" hangingPunct="1">
              <a:defRPr/>
            </a:pPr>
            <a:r>
              <a:rPr lang="en-US" sz="4000"/>
              <a:t>Application 15.5</a:t>
            </a:r>
          </a:p>
        </p:txBody>
      </p:sp>
      <p:sp>
        <p:nvSpPr>
          <p:cNvPr id="516099" name="Rectangle 3"/>
          <p:cNvSpPr>
            <a:spLocks noGrp="1" noChangeArrowheads="1"/>
          </p:cNvSpPr>
          <p:nvPr>
            <p:ph type="body" idx="1"/>
          </p:nvPr>
        </p:nvSpPr>
        <p:spPr>
          <a:xfrm>
            <a:off x="774700" y="1371600"/>
            <a:ext cx="7912100" cy="1604963"/>
          </a:xfrm>
        </p:spPr>
        <p:txBody>
          <a:bodyPr/>
          <a:lstStyle/>
          <a:p>
            <a:pPr marL="0" indent="0" eaLnBrk="1" hangingPunct="1">
              <a:buFont typeface="Wingdings" pitchFamily="2" charset="2"/>
              <a:buNone/>
            </a:pPr>
            <a:r>
              <a:rPr lang="en-US" sz="2000"/>
              <a:t>A firm makes a product (Item A) from three components (intermediate Items B and D, and purchased item C). The latest MPS for product A calls for completion of a 250-unit order in week 8, and its lead time is 2 weeks. The master schedule and bill of material for Product A are given below. </a:t>
            </a:r>
          </a:p>
        </p:txBody>
      </p:sp>
      <p:graphicFrame>
        <p:nvGraphicFramePr>
          <p:cNvPr id="516502" name="Group 406"/>
          <p:cNvGraphicFramePr>
            <a:graphicFrameLocks noGrp="1"/>
          </p:cNvGraphicFramePr>
          <p:nvPr/>
        </p:nvGraphicFramePr>
        <p:xfrm>
          <a:off x="1397000" y="3117850"/>
          <a:ext cx="6553200" cy="1916114"/>
        </p:xfrm>
        <a:graphic>
          <a:graphicData uri="http://schemas.openxmlformats.org/drawingml/2006/table">
            <a:tbl>
              <a:tblPr/>
              <a:tblGrid>
                <a:gridCol w="1817688">
                  <a:extLst>
                    <a:ext uri="{9D8B030D-6E8A-4147-A177-3AD203B41FA5}">
                      <a16:colId xmlns:a16="http://schemas.microsoft.com/office/drawing/2014/main" val="20000"/>
                    </a:ext>
                  </a:extLst>
                </a:gridCol>
                <a:gridCol w="592137">
                  <a:extLst>
                    <a:ext uri="{9D8B030D-6E8A-4147-A177-3AD203B41FA5}">
                      <a16:colId xmlns:a16="http://schemas.microsoft.com/office/drawing/2014/main" val="20001"/>
                    </a:ext>
                  </a:extLst>
                </a:gridCol>
                <a:gridCol w="592138">
                  <a:extLst>
                    <a:ext uri="{9D8B030D-6E8A-4147-A177-3AD203B41FA5}">
                      <a16:colId xmlns:a16="http://schemas.microsoft.com/office/drawing/2014/main" val="20002"/>
                    </a:ext>
                  </a:extLst>
                </a:gridCol>
                <a:gridCol w="592137">
                  <a:extLst>
                    <a:ext uri="{9D8B030D-6E8A-4147-A177-3AD203B41FA5}">
                      <a16:colId xmlns:a16="http://schemas.microsoft.com/office/drawing/2014/main" val="20003"/>
                    </a:ext>
                  </a:extLst>
                </a:gridCol>
                <a:gridCol w="592138">
                  <a:extLst>
                    <a:ext uri="{9D8B030D-6E8A-4147-A177-3AD203B41FA5}">
                      <a16:colId xmlns:a16="http://schemas.microsoft.com/office/drawing/2014/main" val="20004"/>
                    </a:ext>
                  </a:extLst>
                </a:gridCol>
                <a:gridCol w="590550">
                  <a:extLst>
                    <a:ext uri="{9D8B030D-6E8A-4147-A177-3AD203B41FA5}">
                      <a16:colId xmlns:a16="http://schemas.microsoft.com/office/drawing/2014/main" val="20005"/>
                    </a:ext>
                  </a:extLst>
                </a:gridCol>
                <a:gridCol w="592137">
                  <a:extLst>
                    <a:ext uri="{9D8B030D-6E8A-4147-A177-3AD203B41FA5}">
                      <a16:colId xmlns:a16="http://schemas.microsoft.com/office/drawing/2014/main" val="20006"/>
                    </a:ext>
                  </a:extLst>
                </a:gridCol>
                <a:gridCol w="592138">
                  <a:extLst>
                    <a:ext uri="{9D8B030D-6E8A-4147-A177-3AD203B41FA5}">
                      <a16:colId xmlns:a16="http://schemas.microsoft.com/office/drawing/2014/main" val="20007"/>
                    </a:ext>
                  </a:extLst>
                </a:gridCol>
                <a:gridCol w="592137">
                  <a:extLst>
                    <a:ext uri="{9D8B030D-6E8A-4147-A177-3AD203B41FA5}">
                      <a16:colId xmlns:a16="http://schemas.microsoft.com/office/drawing/2014/main" val="20008"/>
                    </a:ext>
                  </a:extLst>
                </a:gridCol>
              </a:tblGrid>
              <a:tr h="382588">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Times New Roman" pitchFamily="18" charset="0"/>
                          <a:cs typeface="Arial" charset="0"/>
                        </a:rPr>
                        <a:t>Item: End Item A</a:t>
                      </a:r>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gridSpan="8">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Times New Roman" pitchFamily="18" charset="0"/>
                          <a:cs typeface="Arial" charset="0"/>
                        </a:rPr>
                        <a:t>Lead Time: 2 wks</a:t>
                      </a: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0000"/>
                  </a:ext>
                </a:extLst>
              </a:tr>
              <a:tr h="384175">
                <a:tc vMerge="1">
                  <a:txBody>
                    <a:bodyPr/>
                    <a:lstStyle/>
                    <a:p>
                      <a:endParaRPr lang="en-NZ"/>
                    </a:p>
                  </a:txBody>
                  <a:tcPr/>
                </a:tc>
                <a:tc gridSpan="8">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Times New Roman" pitchFamily="18" charset="0"/>
                          <a:cs typeface="Arial" charset="0"/>
                        </a:rPr>
                        <a:t>                                   Week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0001"/>
                  </a:ext>
                </a:extLst>
              </a:tr>
              <a:tr h="382588">
                <a:tc vMerge="1">
                  <a:txBody>
                    <a:bodyPr/>
                    <a:lstStyle/>
                    <a:p>
                      <a:endParaRPr lang="en-NZ"/>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Times New Roman" pitchFamily="18" charset="0"/>
                          <a:cs typeface="Arial" charset="0"/>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Times New Roman" pitchFamily="18" charset="0"/>
                          <a:cs typeface="Arial" charset="0"/>
                        </a:rPr>
                        <a:t>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Times New Roman" pitchFamily="18" charset="0"/>
                          <a:cs typeface="Arial" charset="0"/>
                        </a:rPr>
                        <a:t>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Times New Roman" pitchFamily="18" charset="0"/>
                          <a:cs typeface="Arial" charset="0"/>
                        </a:rPr>
                        <a:t>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Times New Roman" pitchFamily="18" charset="0"/>
                          <a:cs typeface="Arial" charset="0"/>
                        </a:rPr>
                        <a:t>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Times New Roman" pitchFamily="18" charset="0"/>
                          <a:cs typeface="Arial" charset="0"/>
                        </a:rPr>
                        <a:t>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Times New Roman" pitchFamily="18" charset="0"/>
                          <a:cs typeface="Arial" charset="0"/>
                        </a:rPr>
                        <a:t>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Times New Roman" pitchFamily="18" charset="0"/>
                          <a:cs typeface="Arial" charset="0"/>
                        </a:rPr>
                        <a:t>8</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extLst>
                  <a:ext uri="{0D108BD9-81ED-4DB2-BD59-A6C34878D82A}">
                    <a16:rowId xmlns:a16="http://schemas.microsoft.com/office/drawing/2014/main" val="10002"/>
                  </a:ext>
                </a:extLst>
              </a:tr>
              <a:tr h="384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Times New Roman" pitchFamily="18" charset="0"/>
                          <a:cs typeface="Arial" charset="0"/>
                        </a:rPr>
                        <a:t>MPS quantity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Times New Roman" pitchFamily="18" charset="0"/>
                          <a:cs typeface="Arial" charset="0"/>
                        </a:rPr>
                        <a:t>250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382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Times New Roman" pitchFamily="18" charset="0"/>
                          <a:cs typeface="Arial" charset="0"/>
                        </a:rPr>
                        <a:t>MPS start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Times New Roman" pitchFamily="18" charset="0"/>
                          <a:cs typeface="Arial" charset="0"/>
                        </a:rPr>
                        <a:t>250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49466864"/>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516099"/>
                                        </p:tgtEl>
                                        <p:attrNameLst>
                                          <p:attrName>style.visibility</p:attrName>
                                        </p:attrNameLst>
                                      </p:cBhvr>
                                      <p:to>
                                        <p:strVal val="visible"/>
                                      </p:to>
                                    </p:set>
                                    <p:animEffect transition="in" filter="strips(downRight)">
                                      <p:cBhvr>
                                        <p:cTn id="7" dur="1000"/>
                                        <p:tgtEl>
                                          <p:spTgt spid="516099"/>
                                        </p:tgtEl>
                                      </p:cBhvr>
                                    </p:animEffect>
                                  </p:childTnLst>
                                </p:cTn>
                              </p:par>
                            </p:childTnLst>
                          </p:cTn>
                        </p:par>
                        <p:par>
                          <p:cTn id="8" fill="hold">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516502"/>
                                        </p:tgtEl>
                                        <p:attrNameLst>
                                          <p:attrName>style.visibility</p:attrName>
                                        </p:attrNameLst>
                                      </p:cBhvr>
                                      <p:to>
                                        <p:strVal val="visible"/>
                                      </p:to>
                                    </p:set>
                                    <p:animEffect transition="in" filter="strips(downRight)">
                                      <p:cBhvr>
                                        <p:cTn id="11" dur="1000"/>
                                        <p:tgtEl>
                                          <p:spTgt spid="516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099" grpId="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80"/>
          <p:cNvGrpSpPr>
            <a:grpSpLocks/>
          </p:cNvGrpSpPr>
          <p:nvPr/>
        </p:nvGrpSpPr>
        <p:grpSpPr bwMode="auto">
          <a:xfrm>
            <a:off x="7999413" y="3759200"/>
            <a:ext cx="528637" cy="754063"/>
            <a:chOff x="2207" y="3344"/>
            <a:chExt cx="333" cy="475"/>
          </a:xfrm>
        </p:grpSpPr>
        <p:sp>
          <p:nvSpPr>
            <p:cNvPr id="63551" name="Line 77"/>
            <p:cNvSpPr>
              <a:spLocks noChangeShapeType="1"/>
            </p:cNvSpPr>
            <p:nvPr/>
          </p:nvSpPr>
          <p:spPr bwMode="auto">
            <a:xfrm>
              <a:off x="2373" y="3344"/>
              <a:ext cx="0" cy="246"/>
            </a:xfrm>
            <a:prstGeom prst="line">
              <a:avLst/>
            </a:prstGeom>
            <a:noFill/>
            <a:ln w="38100">
              <a:solidFill>
                <a:schemeClr val="tx1"/>
              </a:solidFill>
              <a:round/>
              <a:headEnd/>
              <a:tailEnd/>
            </a:ln>
          </p:spPr>
          <p:txBody>
            <a:bodyPr/>
            <a:lstStyle/>
            <a:p>
              <a:endParaRPr lang="en-US"/>
            </a:p>
          </p:txBody>
        </p:sp>
        <p:grpSp>
          <p:nvGrpSpPr>
            <p:cNvPr id="63552" name="Group 71"/>
            <p:cNvGrpSpPr>
              <a:grpSpLocks/>
            </p:cNvGrpSpPr>
            <p:nvPr/>
          </p:nvGrpSpPr>
          <p:grpSpPr bwMode="auto">
            <a:xfrm>
              <a:off x="2207" y="3531"/>
              <a:ext cx="333" cy="288"/>
              <a:chOff x="2342" y="3531"/>
              <a:chExt cx="333" cy="288"/>
            </a:xfrm>
          </p:grpSpPr>
          <p:sp>
            <p:nvSpPr>
              <p:cNvPr id="63553" name="Oval 59"/>
              <p:cNvSpPr>
                <a:spLocks noChangeArrowheads="1"/>
              </p:cNvSpPr>
              <p:nvPr/>
            </p:nvSpPr>
            <p:spPr bwMode="auto">
              <a:xfrm>
                <a:off x="2364" y="3531"/>
                <a:ext cx="288" cy="288"/>
              </a:xfrm>
              <a:prstGeom prst="ellipse">
                <a:avLst/>
              </a:prstGeom>
              <a:solidFill>
                <a:schemeClr val="accent1"/>
              </a:solidFill>
              <a:ln w="9525">
                <a:solidFill>
                  <a:schemeClr val="tx1"/>
                </a:solidFill>
                <a:round/>
                <a:headEnd/>
                <a:tailEnd/>
              </a:ln>
            </p:spPr>
            <p:txBody>
              <a:bodyPr wrap="none" anchor="ctr"/>
              <a:lstStyle/>
              <a:p>
                <a:endParaRPr lang="en-NZ"/>
              </a:p>
            </p:txBody>
          </p:sp>
          <p:sp>
            <p:nvSpPr>
              <p:cNvPr id="63554" name="Text Box 58"/>
              <p:cNvSpPr txBox="1">
                <a:spLocks noChangeArrowheads="1"/>
              </p:cNvSpPr>
              <p:nvPr/>
            </p:nvSpPr>
            <p:spPr bwMode="auto">
              <a:xfrm>
                <a:off x="2342" y="3579"/>
                <a:ext cx="333" cy="192"/>
              </a:xfrm>
              <a:prstGeom prst="rect">
                <a:avLst/>
              </a:prstGeom>
              <a:noFill/>
              <a:ln w="9525">
                <a:noFill/>
                <a:miter lim="800000"/>
                <a:headEnd/>
                <a:tailEnd/>
              </a:ln>
            </p:spPr>
            <p:txBody>
              <a:bodyPr wrap="none">
                <a:spAutoFit/>
              </a:bodyPr>
              <a:lstStyle/>
              <a:p>
                <a:r>
                  <a:rPr lang="en-US" sz="1400" b="1"/>
                  <a:t>C(2)</a:t>
                </a:r>
              </a:p>
            </p:txBody>
          </p:sp>
        </p:grpSp>
      </p:grpSp>
      <p:grpSp>
        <p:nvGrpSpPr>
          <p:cNvPr id="4" name="Group 79"/>
          <p:cNvGrpSpPr>
            <a:grpSpLocks/>
          </p:cNvGrpSpPr>
          <p:nvPr/>
        </p:nvGrpSpPr>
        <p:grpSpPr bwMode="auto">
          <a:xfrm>
            <a:off x="5607050" y="3013075"/>
            <a:ext cx="2921000" cy="777875"/>
            <a:chOff x="700" y="2874"/>
            <a:chExt cx="1840" cy="490"/>
          </a:xfrm>
        </p:grpSpPr>
        <p:sp>
          <p:nvSpPr>
            <p:cNvPr id="63543" name="Line 75"/>
            <p:cNvSpPr>
              <a:spLocks noChangeShapeType="1"/>
            </p:cNvSpPr>
            <p:nvPr/>
          </p:nvSpPr>
          <p:spPr bwMode="auto">
            <a:xfrm>
              <a:off x="867" y="2874"/>
              <a:ext cx="0" cy="246"/>
            </a:xfrm>
            <a:prstGeom prst="line">
              <a:avLst/>
            </a:prstGeom>
            <a:noFill/>
            <a:ln w="38100">
              <a:solidFill>
                <a:schemeClr val="tx1"/>
              </a:solidFill>
              <a:round/>
              <a:headEnd/>
              <a:tailEnd/>
            </a:ln>
          </p:spPr>
          <p:txBody>
            <a:bodyPr/>
            <a:lstStyle/>
            <a:p>
              <a:endParaRPr lang="en-US"/>
            </a:p>
          </p:txBody>
        </p:sp>
        <p:sp>
          <p:nvSpPr>
            <p:cNvPr id="63544" name="Line 76"/>
            <p:cNvSpPr>
              <a:spLocks noChangeShapeType="1"/>
            </p:cNvSpPr>
            <p:nvPr/>
          </p:nvSpPr>
          <p:spPr bwMode="auto">
            <a:xfrm>
              <a:off x="2373" y="2884"/>
              <a:ext cx="0" cy="246"/>
            </a:xfrm>
            <a:prstGeom prst="line">
              <a:avLst/>
            </a:prstGeom>
            <a:noFill/>
            <a:ln w="38100">
              <a:solidFill>
                <a:schemeClr val="tx1"/>
              </a:solidFill>
              <a:round/>
              <a:headEnd/>
              <a:tailEnd/>
            </a:ln>
          </p:spPr>
          <p:txBody>
            <a:bodyPr/>
            <a:lstStyle/>
            <a:p>
              <a:endParaRPr lang="en-US"/>
            </a:p>
          </p:txBody>
        </p:sp>
        <p:grpSp>
          <p:nvGrpSpPr>
            <p:cNvPr id="63545" name="Group 68"/>
            <p:cNvGrpSpPr>
              <a:grpSpLocks/>
            </p:cNvGrpSpPr>
            <p:nvPr/>
          </p:nvGrpSpPr>
          <p:grpSpPr bwMode="auto">
            <a:xfrm>
              <a:off x="700" y="3076"/>
              <a:ext cx="333" cy="288"/>
              <a:chOff x="550" y="3042"/>
              <a:chExt cx="333" cy="288"/>
            </a:xfrm>
          </p:grpSpPr>
          <p:sp>
            <p:nvSpPr>
              <p:cNvPr id="63549" name="Oval 65"/>
              <p:cNvSpPr>
                <a:spLocks noChangeArrowheads="1"/>
              </p:cNvSpPr>
              <p:nvPr/>
            </p:nvSpPr>
            <p:spPr bwMode="auto">
              <a:xfrm>
                <a:off x="572" y="3042"/>
                <a:ext cx="288" cy="288"/>
              </a:xfrm>
              <a:prstGeom prst="ellipse">
                <a:avLst/>
              </a:prstGeom>
              <a:solidFill>
                <a:schemeClr val="accent2"/>
              </a:solidFill>
              <a:ln w="9525">
                <a:solidFill>
                  <a:schemeClr val="tx1"/>
                </a:solidFill>
                <a:round/>
                <a:headEnd/>
                <a:tailEnd/>
              </a:ln>
            </p:spPr>
            <p:txBody>
              <a:bodyPr wrap="none" anchor="ctr"/>
              <a:lstStyle/>
              <a:p>
                <a:endParaRPr lang="en-NZ"/>
              </a:p>
            </p:txBody>
          </p:sp>
          <p:sp>
            <p:nvSpPr>
              <p:cNvPr id="63550" name="Text Box 54"/>
              <p:cNvSpPr txBox="1">
                <a:spLocks noChangeArrowheads="1"/>
              </p:cNvSpPr>
              <p:nvPr/>
            </p:nvSpPr>
            <p:spPr bwMode="auto">
              <a:xfrm>
                <a:off x="550" y="3090"/>
                <a:ext cx="333" cy="192"/>
              </a:xfrm>
              <a:prstGeom prst="rect">
                <a:avLst/>
              </a:prstGeom>
              <a:noFill/>
              <a:ln w="9525">
                <a:noFill/>
                <a:miter lim="800000"/>
                <a:headEnd/>
                <a:tailEnd/>
              </a:ln>
            </p:spPr>
            <p:txBody>
              <a:bodyPr wrap="none">
                <a:spAutoFit/>
              </a:bodyPr>
              <a:lstStyle/>
              <a:p>
                <a:r>
                  <a:rPr lang="en-US" sz="1400" b="1"/>
                  <a:t>C(2)</a:t>
                </a:r>
              </a:p>
            </p:txBody>
          </p:sp>
        </p:grpSp>
        <p:grpSp>
          <p:nvGrpSpPr>
            <p:cNvPr id="63546" name="Group 70"/>
            <p:cNvGrpSpPr>
              <a:grpSpLocks/>
            </p:cNvGrpSpPr>
            <p:nvPr/>
          </p:nvGrpSpPr>
          <p:grpSpPr bwMode="auto">
            <a:xfrm>
              <a:off x="2207" y="3076"/>
              <a:ext cx="333" cy="288"/>
              <a:chOff x="2342" y="3042"/>
              <a:chExt cx="333" cy="288"/>
            </a:xfrm>
          </p:grpSpPr>
          <p:sp>
            <p:nvSpPr>
              <p:cNvPr id="63547" name="Oval 64"/>
              <p:cNvSpPr>
                <a:spLocks noChangeArrowheads="1"/>
              </p:cNvSpPr>
              <p:nvPr/>
            </p:nvSpPr>
            <p:spPr bwMode="auto">
              <a:xfrm>
                <a:off x="2365" y="3042"/>
                <a:ext cx="288" cy="288"/>
              </a:xfrm>
              <a:prstGeom prst="ellipse">
                <a:avLst/>
              </a:prstGeom>
              <a:solidFill>
                <a:schemeClr val="accent2"/>
              </a:solidFill>
              <a:ln w="9525">
                <a:solidFill>
                  <a:schemeClr val="tx1"/>
                </a:solidFill>
                <a:round/>
                <a:headEnd/>
                <a:tailEnd/>
              </a:ln>
            </p:spPr>
            <p:txBody>
              <a:bodyPr wrap="none" anchor="ctr"/>
              <a:lstStyle/>
              <a:p>
                <a:endParaRPr lang="en-NZ"/>
              </a:p>
            </p:txBody>
          </p:sp>
          <p:sp>
            <p:nvSpPr>
              <p:cNvPr id="63548" name="Text Box 57"/>
              <p:cNvSpPr txBox="1">
                <a:spLocks noChangeArrowheads="1"/>
              </p:cNvSpPr>
              <p:nvPr/>
            </p:nvSpPr>
            <p:spPr bwMode="auto">
              <a:xfrm>
                <a:off x="2342" y="3090"/>
                <a:ext cx="333" cy="192"/>
              </a:xfrm>
              <a:prstGeom prst="rect">
                <a:avLst/>
              </a:prstGeom>
              <a:noFill/>
              <a:ln w="9525">
                <a:noFill/>
                <a:miter lim="800000"/>
                <a:headEnd/>
                <a:tailEnd/>
              </a:ln>
            </p:spPr>
            <p:txBody>
              <a:bodyPr wrap="none">
                <a:spAutoFit/>
              </a:bodyPr>
              <a:lstStyle/>
              <a:p>
                <a:r>
                  <a:rPr lang="en-US" sz="1400" b="1"/>
                  <a:t>B(1)</a:t>
                </a:r>
              </a:p>
            </p:txBody>
          </p:sp>
        </p:grpSp>
      </p:grpSp>
      <p:sp>
        <p:nvSpPr>
          <p:cNvPr id="517122" name="Rectangle 2"/>
          <p:cNvSpPr>
            <a:spLocks noGrp="1" noChangeArrowheads="1"/>
          </p:cNvSpPr>
          <p:nvPr>
            <p:ph type="title"/>
          </p:nvPr>
        </p:nvSpPr>
        <p:spPr/>
        <p:txBody>
          <a:bodyPr/>
          <a:lstStyle/>
          <a:p>
            <a:pPr eaLnBrk="1" hangingPunct="1">
              <a:defRPr/>
            </a:pPr>
            <a:r>
              <a:rPr lang="en-US" sz="4000" dirty="0"/>
              <a:t>Application 15.5</a:t>
            </a:r>
          </a:p>
        </p:txBody>
      </p:sp>
      <p:sp>
        <p:nvSpPr>
          <p:cNvPr id="517123" name="Rectangle 3"/>
          <p:cNvSpPr>
            <a:spLocks noGrp="1" noChangeArrowheads="1"/>
          </p:cNvSpPr>
          <p:nvPr>
            <p:ph type="body" idx="1"/>
          </p:nvPr>
        </p:nvSpPr>
        <p:spPr>
          <a:xfrm>
            <a:off x="774700" y="1371600"/>
            <a:ext cx="4559300" cy="2074863"/>
          </a:xfrm>
        </p:spPr>
        <p:txBody>
          <a:bodyPr/>
          <a:lstStyle/>
          <a:p>
            <a:pPr marL="0" indent="0" eaLnBrk="1" hangingPunct="1">
              <a:buFont typeface="Wingdings" pitchFamily="2" charset="2"/>
              <a:buNone/>
            </a:pPr>
            <a:r>
              <a:rPr lang="en-US" sz="2000"/>
              <a:t>Develop a material requirements plan for items B, C, and D, given the following inventory data. Blank MRP records are provided in the Student Notes, and the completed records are shown on the next slide.  </a:t>
            </a:r>
          </a:p>
        </p:txBody>
      </p:sp>
      <p:grpSp>
        <p:nvGrpSpPr>
          <p:cNvPr id="7" name="Group 78"/>
          <p:cNvGrpSpPr>
            <a:grpSpLocks/>
          </p:cNvGrpSpPr>
          <p:nvPr/>
        </p:nvGrpSpPr>
        <p:grpSpPr bwMode="auto">
          <a:xfrm>
            <a:off x="5607050" y="1765300"/>
            <a:ext cx="2921000" cy="1303338"/>
            <a:chOff x="700" y="2088"/>
            <a:chExt cx="1840" cy="821"/>
          </a:xfrm>
        </p:grpSpPr>
        <p:sp>
          <p:nvSpPr>
            <p:cNvPr id="63532" name="Freeform 73"/>
            <p:cNvSpPr>
              <a:spLocks/>
            </p:cNvSpPr>
            <p:nvPr/>
          </p:nvSpPr>
          <p:spPr bwMode="auto">
            <a:xfrm>
              <a:off x="870" y="2352"/>
              <a:ext cx="1506" cy="354"/>
            </a:xfrm>
            <a:custGeom>
              <a:avLst/>
              <a:gdLst>
                <a:gd name="T0" fmla="*/ 0 w 1506"/>
                <a:gd name="T1" fmla="*/ 354 h 354"/>
                <a:gd name="T2" fmla="*/ 0 w 1506"/>
                <a:gd name="T3" fmla="*/ 0 h 354"/>
                <a:gd name="T4" fmla="*/ 1506 w 1506"/>
                <a:gd name="T5" fmla="*/ 0 h 354"/>
                <a:gd name="T6" fmla="*/ 1506 w 1506"/>
                <a:gd name="T7" fmla="*/ 354 h 354"/>
                <a:gd name="T8" fmla="*/ 0 60000 65536"/>
                <a:gd name="T9" fmla="*/ 0 60000 65536"/>
                <a:gd name="T10" fmla="*/ 0 60000 65536"/>
                <a:gd name="T11" fmla="*/ 0 60000 65536"/>
                <a:gd name="T12" fmla="*/ 0 w 1506"/>
                <a:gd name="T13" fmla="*/ 0 h 354"/>
                <a:gd name="T14" fmla="*/ 1506 w 1506"/>
                <a:gd name="T15" fmla="*/ 354 h 354"/>
              </a:gdLst>
              <a:ahLst/>
              <a:cxnLst>
                <a:cxn ang="T8">
                  <a:pos x="T0" y="T1"/>
                </a:cxn>
                <a:cxn ang="T9">
                  <a:pos x="T2" y="T3"/>
                </a:cxn>
                <a:cxn ang="T10">
                  <a:pos x="T4" y="T5"/>
                </a:cxn>
                <a:cxn ang="T11">
                  <a:pos x="T6" y="T7"/>
                </a:cxn>
              </a:cxnLst>
              <a:rect l="T12" t="T13" r="T14" b="T15"/>
              <a:pathLst>
                <a:path w="1506" h="354">
                  <a:moveTo>
                    <a:pt x="0" y="354"/>
                  </a:moveTo>
                  <a:lnTo>
                    <a:pt x="0" y="0"/>
                  </a:lnTo>
                  <a:lnTo>
                    <a:pt x="1506" y="0"/>
                  </a:lnTo>
                  <a:lnTo>
                    <a:pt x="1506" y="354"/>
                  </a:lnTo>
                </a:path>
              </a:pathLst>
            </a:custGeom>
            <a:noFill/>
            <a:ln w="38100">
              <a:solidFill>
                <a:schemeClr val="tx1"/>
              </a:solidFill>
              <a:round/>
              <a:headEnd/>
              <a:tailEnd/>
            </a:ln>
          </p:spPr>
          <p:txBody>
            <a:bodyPr/>
            <a:lstStyle/>
            <a:p>
              <a:endParaRPr lang="en-NZ"/>
            </a:p>
          </p:txBody>
        </p:sp>
        <p:sp>
          <p:nvSpPr>
            <p:cNvPr id="63533" name="Line 74"/>
            <p:cNvSpPr>
              <a:spLocks noChangeShapeType="1"/>
            </p:cNvSpPr>
            <p:nvPr/>
          </p:nvSpPr>
          <p:spPr bwMode="auto">
            <a:xfrm>
              <a:off x="1619" y="2088"/>
              <a:ext cx="0" cy="576"/>
            </a:xfrm>
            <a:prstGeom prst="line">
              <a:avLst/>
            </a:prstGeom>
            <a:noFill/>
            <a:ln w="38100">
              <a:solidFill>
                <a:schemeClr val="tx1"/>
              </a:solidFill>
              <a:round/>
              <a:headEnd/>
              <a:tailEnd/>
            </a:ln>
          </p:spPr>
          <p:txBody>
            <a:bodyPr/>
            <a:lstStyle/>
            <a:p>
              <a:endParaRPr lang="en-US"/>
            </a:p>
          </p:txBody>
        </p:sp>
        <p:grpSp>
          <p:nvGrpSpPr>
            <p:cNvPr id="63534" name="Group 67"/>
            <p:cNvGrpSpPr>
              <a:grpSpLocks/>
            </p:cNvGrpSpPr>
            <p:nvPr/>
          </p:nvGrpSpPr>
          <p:grpSpPr bwMode="auto">
            <a:xfrm>
              <a:off x="700" y="2621"/>
              <a:ext cx="333" cy="288"/>
              <a:chOff x="550" y="2621"/>
              <a:chExt cx="333" cy="288"/>
            </a:xfrm>
          </p:grpSpPr>
          <p:sp>
            <p:nvSpPr>
              <p:cNvPr id="63541" name="Oval 60"/>
              <p:cNvSpPr>
                <a:spLocks noChangeArrowheads="1"/>
              </p:cNvSpPr>
              <p:nvPr/>
            </p:nvSpPr>
            <p:spPr bwMode="auto">
              <a:xfrm>
                <a:off x="573" y="2621"/>
                <a:ext cx="288" cy="288"/>
              </a:xfrm>
              <a:prstGeom prst="ellipse">
                <a:avLst/>
              </a:prstGeom>
              <a:solidFill>
                <a:schemeClr val="folHlink"/>
              </a:solidFill>
              <a:ln w="9525">
                <a:solidFill>
                  <a:schemeClr val="tx1"/>
                </a:solidFill>
                <a:round/>
                <a:headEnd/>
                <a:tailEnd/>
              </a:ln>
            </p:spPr>
            <p:txBody>
              <a:bodyPr wrap="none" anchor="ctr"/>
              <a:lstStyle/>
              <a:p>
                <a:endParaRPr lang="en-NZ"/>
              </a:p>
            </p:txBody>
          </p:sp>
          <p:sp>
            <p:nvSpPr>
              <p:cNvPr id="63542" name="Text Box 53"/>
              <p:cNvSpPr txBox="1">
                <a:spLocks noChangeArrowheads="1"/>
              </p:cNvSpPr>
              <p:nvPr/>
            </p:nvSpPr>
            <p:spPr bwMode="auto">
              <a:xfrm>
                <a:off x="550" y="2669"/>
                <a:ext cx="333" cy="192"/>
              </a:xfrm>
              <a:prstGeom prst="rect">
                <a:avLst/>
              </a:prstGeom>
              <a:noFill/>
              <a:ln w="9525">
                <a:noFill/>
                <a:miter lim="800000"/>
                <a:headEnd/>
                <a:tailEnd/>
              </a:ln>
            </p:spPr>
            <p:txBody>
              <a:bodyPr wrap="none">
                <a:spAutoFit/>
              </a:bodyPr>
              <a:lstStyle/>
              <a:p>
                <a:r>
                  <a:rPr lang="en-US" sz="1400" b="1"/>
                  <a:t>B(1)</a:t>
                </a:r>
              </a:p>
            </p:txBody>
          </p:sp>
        </p:grpSp>
        <p:grpSp>
          <p:nvGrpSpPr>
            <p:cNvPr id="63535" name="Group 72"/>
            <p:cNvGrpSpPr>
              <a:grpSpLocks/>
            </p:cNvGrpSpPr>
            <p:nvPr/>
          </p:nvGrpSpPr>
          <p:grpSpPr bwMode="auto">
            <a:xfrm>
              <a:off x="1452" y="2621"/>
              <a:ext cx="333" cy="288"/>
              <a:chOff x="1446" y="2621"/>
              <a:chExt cx="333" cy="288"/>
            </a:xfrm>
          </p:grpSpPr>
          <p:sp>
            <p:nvSpPr>
              <p:cNvPr id="63539" name="Oval 62"/>
              <p:cNvSpPr>
                <a:spLocks noChangeArrowheads="1"/>
              </p:cNvSpPr>
              <p:nvPr/>
            </p:nvSpPr>
            <p:spPr bwMode="auto">
              <a:xfrm>
                <a:off x="1469" y="2621"/>
                <a:ext cx="288" cy="288"/>
              </a:xfrm>
              <a:prstGeom prst="ellipse">
                <a:avLst/>
              </a:prstGeom>
              <a:solidFill>
                <a:schemeClr val="folHlink"/>
              </a:solidFill>
              <a:ln w="9525">
                <a:solidFill>
                  <a:schemeClr val="tx1"/>
                </a:solidFill>
                <a:round/>
                <a:headEnd/>
                <a:tailEnd/>
              </a:ln>
            </p:spPr>
            <p:txBody>
              <a:bodyPr wrap="none" anchor="ctr"/>
              <a:lstStyle/>
              <a:p>
                <a:endParaRPr lang="en-NZ"/>
              </a:p>
            </p:txBody>
          </p:sp>
          <p:sp>
            <p:nvSpPr>
              <p:cNvPr id="63540" name="Text Box 55"/>
              <p:cNvSpPr txBox="1">
                <a:spLocks noChangeArrowheads="1"/>
              </p:cNvSpPr>
              <p:nvPr/>
            </p:nvSpPr>
            <p:spPr bwMode="auto">
              <a:xfrm>
                <a:off x="1446" y="2669"/>
                <a:ext cx="333" cy="192"/>
              </a:xfrm>
              <a:prstGeom prst="rect">
                <a:avLst/>
              </a:prstGeom>
              <a:noFill/>
              <a:ln w="9525">
                <a:noFill/>
                <a:miter lim="800000"/>
                <a:headEnd/>
                <a:tailEnd/>
              </a:ln>
            </p:spPr>
            <p:txBody>
              <a:bodyPr wrap="none">
                <a:spAutoFit/>
              </a:bodyPr>
              <a:lstStyle/>
              <a:p>
                <a:r>
                  <a:rPr lang="en-US" sz="1400" b="1"/>
                  <a:t>C(1)</a:t>
                </a:r>
              </a:p>
            </p:txBody>
          </p:sp>
        </p:grpSp>
        <p:grpSp>
          <p:nvGrpSpPr>
            <p:cNvPr id="63536" name="Group 69"/>
            <p:cNvGrpSpPr>
              <a:grpSpLocks/>
            </p:cNvGrpSpPr>
            <p:nvPr/>
          </p:nvGrpSpPr>
          <p:grpSpPr bwMode="auto">
            <a:xfrm>
              <a:off x="2207" y="2621"/>
              <a:ext cx="333" cy="288"/>
              <a:chOff x="2342" y="2621"/>
              <a:chExt cx="333" cy="288"/>
            </a:xfrm>
          </p:grpSpPr>
          <p:sp>
            <p:nvSpPr>
              <p:cNvPr id="63537" name="Oval 63"/>
              <p:cNvSpPr>
                <a:spLocks noChangeArrowheads="1"/>
              </p:cNvSpPr>
              <p:nvPr/>
            </p:nvSpPr>
            <p:spPr bwMode="auto">
              <a:xfrm>
                <a:off x="2365" y="2621"/>
                <a:ext cx="288" cy="288"/>
              </a:xfrm>
              <a:prstGeom prst="ellipse">
                <a:avLst/>
              </a:prstGeom>
              <a:solidFill>
                <a:schemeClr val="folHlink"/>
              </a:solidFill>
              <a:ln w="9525">
                <a:solidFill>
                  <a:schemeClr val="tx1"/>
                </a:solidFill>
                <a:round/>
                <a:headEnd/>
                <a:tailEnd/>
              </a:ln>
            </p:spPr>
            <p:txBody>
              <a:bodyPr wrap="none" anchor="ctr"/>
              <a:lstStyle/>
              <a:p>
                <a:endParaRPr lang="en-NZ"/>
              </a:p>
            </p:txBody>
          </p:sp>
          <p:sp>
            <p:nvSpPr>
              <p:cNvPr id="63538" name="Text Box 56"/>
              <p:cNvSpPr txBox="1">
                <a:spLocks noChangeArrowheads="1"/>
              </p:cNvSpPr>
              <p:nvPr/>
            </p:nvSpPr>
            <p:spPr bwMode="auto">
              <a:xfrm>
                <a:off x="2342" y="2669"/>
                <a:ext cx="333" cy="192"/>
              </a:xfrm>
              <a:prstGeom prst="rect">
                <a:avLst/>
              </a:prstGeom>
              <a:noFill/>
              <a:ln w="9525">
                <a:noFill/>
                <a:miter lim="800000"/>
                <a:headEnd/>
                <a:tailEnd/>
              </a:ln>
            </p:spPr>
            <p:txBody>
              <a:bodyPr wrap="none">
                <a:spAutoFit/>
              </a:bodyPr>
              <a:lstStyle/>
              <a:p>
                <a:r>
                  <a:rPr lang="en-US" sz="1400" b="1"/>
                  <a:t>D(2)</a:t>
                </a:r>
              </a:p>
            </p:txBody>
          </p:sp>
        </p:grpSp>
      </p:grpSp>
      <p:grpSp>
        <p:nvGrpSpPr>
          <p:cNvPr id="11" name="Group 66"/>
          <p:cNvGrpSpPr>
            <a:grpSpLocks/>
          </p:cNvGrpSpPr>
          <p:nvPr/>
        </p:nvGrpSpPr>
        <p:grpSpPr bwMode="auto">
          <a:xfrm>
            <a:off x="6837363" y="1373188"/>
            <a:ext cx="457200" cy="457200"/>
            <a:chOff x="1469" y="1841"/>
            <a:chExt cx="288" cy="288"/>
          </a:xfrm>
        </p:grpSpPr>
        <p:sp>
          <p:nvSpPr>
            <p:cNvPr id="63530" name="Oval 61"/>
            <p:cNvSpPr>
              <a:spLocks noChangeArrowheads="1"/>
            </p:cNvSpPr>
            <p:nvPr/>
          </p:nvSpPr>
          <p:spPr bwMode="auto">
            <a:xfrm>
              <a:off x="1469" y="1841"/>
              <a:ext cx="288" cy="288"/>
            </a:xfrm>
            <a:prstGeom prst="ellipse">
              <a:avLst/>
            </a:prstGeom>
            <a:solidFill>
              <a:schemeClr val="hlink"/>
            </a:solidFill>
            <a:ln w="9525">
              <a:solidFill>
                <a:schemeClr val="tx1"/>
              </a:solidFill>
              <a:round/>
              <a:headEnd/>
              <a:tailEnd/>
            </a:ln>
          </p:spPr>
          <p:txBody>
            <a:bodyPr wrap="none" anchor="ctr"/>
            <a:lstStyle/>
            <a:p>
              <a:endParaRPr lang="en-NZ"/>
            </a:p>
          </p:txBody>
        </p:sp>
        <p:sp>
          <p:nvSpPr>
            <p:cNvPr id="63531" name="Text Box 52"/>
            <p:cNvSpPr txBox="1">
              <a:spLocks noChangeArrowheads="1"/>
            </p:cNvSpPr>
            <p:nvPr/>
          </p:nvSpPr>
          <p:spPr bwMode="auto">
            <a:xfrm>
              <a:off x="1514" y="1889"/>
              <a:ext cx="197" cy="192"/>
            </a:xfrm>
            <a:prstGeom prst="rect">
              <a:avLst/>
            </a:prstGeom>
            <a:noFill/>
            <a:ln w="9525">
              <a:noFill/>
              <a:miter lim="800000"/>
              <a:headEnd/>
              <a:tailEnd/>
            </a:ln>
          </p:spPr>
          <p:txBody>
            <a:bodyPr wrap="none">
              <a:spAutoFit/>
            </a:bodyPr>
            <a:lstStyle/>
            <a:p>
              <a:r>
                <a:rPr lang="en-US" sz="1400" b="1"/>
                <a:t>A</a:t>
              </a:r>
            </a:p>
          </p:txBody>
        </p:sp>
      </p:grpSp>
      <p:graphicFrame>
        <p:nvGraphicFramePr>
          <p:cNvPr id="517386" name="Group 266"/>
          <p:cNvGraphicFramePr>
            <a:graphicFrameLocks noGrp="1"/>
          </p:cNvGraphicFramePr>
          <p:nvPr/>
        </p:nvGraphicFramePr>
        <p:xfrm>
          <a:off x="1022350" y="4100513"/>
          <a:ext cx="5911850" cy="2255520"/>
        </p:xfrm>
        <a:graphic>
          <a:graphicData uri="http://schemas.openxmlformats.org/drawingml/2006/table">
            <a:tbl>
              <a:tblPr/>
              <a:tblGrid>
                <a:gridCol w="1757363">
                  <a:extLst>
                    <a:ext uri="{9D8B030D-6E8A-4147-A177-3AD203B41FA5}">
                      <a16:colId xmlns:a16="http://schemas.microsoft.com/office/drawing/2014/main" val="20000"/>
                    </a:ext>
                  </a:extLst>
                </a:gridCol>
                <a:gridCol w="1409700">
                  <a:extLst>
                    <a:ext uri="{9D8B030D-6E8A-4147-A177-3AD203B41FA5}">
                      <a16:colId xmlns:a16="http://schemas.microsoft.com/office/drawing/2014/main" val="20001"/>
                    </a:ext>
                  </a:extLst>
                </a:gridCol>
                <a:gridCol w="1468437">
                  <a:extLst>
                    <a:ext uri="{9D8B030D-6E8A-4147-A177-3AD203B41FA5}">
                      <a16:colId xmlns:a16="http://schemas.microsoft.com/office/drawing/2014/main" val="20002"/>
                    </a:ext>
                  </a:extLst>
                </a:gridCol>
                <a:gridCol w="1276350">
                  <a:extLst>
                    <a:ext uri="{9D8B030D-6E8A-4147-A177-3AD203B41FA5}">
                      <a16:colId xmlns:a16="http://schemas.microsoft.com/office/drawing/2014/main" val="20003"/>
                    </a:ext>
                  </a:extLst>
                </a:gridCol>
              </a:tblGrid>
              <a:tr h="20320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Times New Roman"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Data Category</a:t>
                      </a:r>
                    </a:p>
                  </a:txBody>
                  <a:tcPr anchor="ctr"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Item</a:t>
                      </a:r>
                    </a:p>
                  </a:txBody>
                  <a:tcPr anchor="ct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solidFill>
                      <a:schemeClr val="bg2"/>
                    </a:solidFill>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0000"/>
                  </a:ext>
                </a:extLst>
              </a:tr>
              <a:tr h="203200">
                <a:tc vMerge="1">
                  <a:txBody>
                    <a:bodyPr/>
                    <a:lstStyle/>
                    <a:p>
                      <a:endParaRPr lang="en-NZ"/>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B</a:t>
                      </a:r>
                    </a:p>
                  </a:txBody>
                  <a:tcPr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C</a:t>
                      </a:r>
                    </a:p>
                  </a:txBody>
                  <a:tcPr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D</a:t>
                      </a:r>
                    </a:p>
                  </a:txBody>
                  <a:tcPr anchor="ctr" horzOverflow="overflow">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203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Lot-sizing rule</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POQ (</a:t>
                      </a:r>
                      <a:r>
                        <a:rPr kumimoji="0" lang="en-US" sz="1400" b="1" i="1" u="none" strike="noStrike" cap="none" normalizeH="0" baseline="0">
                          <a:ln>
                            <a:noFill/>
                          </a:ln>
                          <a:solidFill>
                            <a:schemeClr val="tx1"/>
                          </a:solidFill>
                          <a:effectLst/>
                          <a:latin typeface="Arial" charset="0"/>
                          <a:ea typeface="Times New Roman" pitchFamily="18" charset="0"/>
                          <a:cs typeface="Arial" charset="0"/>
                        </a:rPr>
                        <a:t>P</a:t>
                      </a:r>
                      <a:r>
                        <a:rPr kumimoji="0" lang="en-US" sz="1400" b="1" i="0" u="none" strike="noStrike" cap="none" normalizeH="0" baseline="0">
                          <a:ln>
                            <a:noFill/>
                          </a:ln>
                          <a:solidFill>
                            <a:schemeClr val="tx1"/>
                          </a:solidFill>
                          <a:effectLst/>
                          <a:latin typeface="Arial" charset="0"/>
                          <a:ea typeface="Times New Roman" pitchFamily="18" charset="0"/>
                          <a:cs typeface="Arial" charset="0"/>
                        </a:rPr>
                        <a:t> = 5)</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FOQ = 1000</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L4L</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3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Lead time</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2 weeks</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1 week</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3 weeks</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03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Scheduled receipts</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None</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1000 (week 1)</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None</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95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Beginning inventory</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0</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800</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0</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03993045"/>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517123"/>
                                        </p:tgtEl>
                                        <p:attrNameLst>
                                          <p:attrName>style.visibility</p:attrName>
                                        </p:attrNameLst>
                                      </p:cBhvr>
                                      <p:to>
                                        <p:strVal val="visible"/>
                                      </p:to>
                                    </p:set>
                                    <p:animEffect transition="in" filter="strips(downRight)">
                                      <p:cBhvr>
                                        <p:cTn id="7" dur="1000"/>
                                        <p:tgtEl>
                                          <p:spTgt spid="517123"/>
                                        </p:tgtEl>
                                      </p:cBhvr>
                                    </p:animEffect>
                                  </p:childTnLst>
                                </p:cTn>
                              </p:par>
                            </p:childTnLst>
                          </p:cTn>
                        </p:par>
                        <p:par>
                          <p:cTn id="8" fill="hold">
                            <p:stCondLst>
                              <p:cond delay="2000"/>
                            </p:stCondLst>
                            <p:childTnLst>
                              <p:par>
                                <p:cTn id="9" presetID="22" presetClass="entr" presetSubtype="1" fill="hold"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1000"/>
                                        <p:tgtEl>
                                          <p:spTgt spid="11"/>
                                        </p:tgtEl>
                                      </p:cBhvr>
                                    </p:animEffect>
                                  </p:childTnLst>
                                </p:cTn>
                              </p:par>
                            </p:childTnLst>
                          </p:cTn>
                        </p:par>
                        <p:par>
                          <p:cTn id="12" fill="hold">
                            <p:stCondLst>
                              <p:cond delay="3500"/>
                            </p:stCondLst>
                            <p:childTnLst>
                              <p:par>
                                <p:cTn id="13" presetID="22" presetClass="entr" presetSubtype="1" fill="hold" nodeType="after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1000"/>
                                        <p:tgtEl>
                                          <p:spTgt spid="7"/>
                                        </p:tgtEl>
                                      </p:cBhvr>
                                    </p:animEffect>
                                  </p:childTnLst>
                                </p:cTn>
                              </p:par>
                            </p:childTnLst>
                          </p:cTn>
                        </p:par>
                        <p:par>
                          <p:cTn id="16" fill="hold">
                            <p:stCondLst>
                              <p:cond delay="5000"/>
                            </p:stCondLst>
                            <p:childTnLst>
                              <p:par>
                                <p:cTn id="17" presetID="22" presetClass="entr" presetSubtype="1" fill="hold" nodeType="afterEffect">
                                  <p:stCondLst>
                                    <p:cond delay="50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1000"/>
                                        <p:tgtEl>
                                          <p:spTgt spid="4"/>
                                        </p:tgtEl>
                                      </p:cBhvr>
                                    </p:animEffect>
                                  </p:childTnLst>
                                </p:cTn>
                              </p:par>
                            </p:childTnLst>
                          </p:cTn>
                        </p:par>
                        <p:par>
                          <p:cTn id="20" fill="hold">
                            <p:stCondLst>
                              <p:cond delay="6500"/>
                            </p:stCondLst>
                            <p:childTnLst>
                              <p:par>
                                <p:cTn id="21" presetID="22" presetClass="entr" presetSubtype="1" fill="hold" nodeType="afterEffect">
                                  <p:stCondLst>
                                    <p:cond delay="500"/>
                                  </p:stCondLst>
                                  <p:childTnLst>
                                    <p:set>
                                      <p:cBhvr>
                                        <p:cTn id="22" dur="1" fill="hold">
                                          <p:stCondLst>
                                            <p:cond delay="0"/>
                                          </p:stCondLst>
                                        </p:cTn>
                                        <p:tgtEl>
                                          <p:spTgt spid="2"/>
                                        </p:tgtEl>
                                        <p:attrNameLst>
                                          <p:attrName>style.visibility</p:attrName>
                                        </p:attrNameLst>
                                      </p:cBhvr>
                                      <p:to>
                                        <p:strVal val="visible"/>
                                      </p:to>
                                    </p:set>
                                    <p:animEffect transition="in" filter="wipe(up)">
                                      <p:cBhvr>
                                        <p:cTn id="23" dur="1000"/>
                                        <p:tgtEl>
                                          <p:spTgt spid="2"/>
                                        </p:tgtEl>
                                      </p:cBhvr>
                                    </p:animEffect>
                                  </p:childTnLst>
                                </p:cTn>
                              </p:par>
                            </p:childTnLst>
                          </p:cTn>
                        </p:par>
                        <p:par>
                          <p:cTn id="24" fill="hold">
                            <p:stCondLst>
                              <p:cond delay="8000"/>
                            </p:stCondLst>
                            <p:childTnLst>
                              <p:par>
                                <p:cTn id="25" presetID="18" presetClass="entr" presetSubtype="6" fill="hold" nodeType="afterEffect">
                                  <p:stCondLst>
                                    <p:cond delay="1000"/>
                                  </p:stCondLst>
                                  <p:childTnLst>
                                    <p:set>
                                      <p:cBhvr>
                                        <p:cTn id="26" dur="1" fill="hold">
                                          <p:stCondLst>
                                            <p:cond delay="0"/>
                                          </p:stCondLst>
                                        </p:cTn>
                                        <p:tgtEl>
                                          <p:spTgt spid="517386"/>
                                        </p:tgtEl>
                                        <p:attrNameLst>
                                          <p:attrName>style.visibility</p:attrName>
                                        </p:attrNameLst>
                                      </p:cBhvr>
                                      <p:to>
                                        <p:strVal val="visible"/>
                                      </p:to>
                                    </p:set>
                                    <p:animEffect transition="in" filter="strips(downRight)">
                                      <p:cBhvr>
                                        <p:cTn id="27" dur="1000"/>
                                        <p:tgtEl>
                                          <p:spTgt spid="517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123" grpId="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8160" name="Rectangle 16"/>
          <p:cNvSpPr>
            <a:spLocks noGrp="1" noChangeArrowheads="1"/>
          </p:cNvSpPr>
          <p:nvPr>
            <p:ph type="title"/>
          </p:nvPr>
        </p:nvSpPr>
        <p:spPr/>
        <p:txBody>
          <a:bodyPr/>
          <a:lstStyle/>
          <a:p>
            <a:pPr eaLnBrk="1" hangingPunct="1">
              <a:defRPr/>
            </a:pPr>
            <a:r>
              <a:rPr lang="en-US" sz="4000"/>
              <a:t>Application 15.5</a:t>
            </a:r>
          </a:p>
        </p:txBody>
      </p:sp>
      <p:sp>
        <p:nvSpPr>
          <p:cNvPr id="518161" name="Rectangle 17"/>
          <p:cNvSpPr>
            <a:spLocks noGrp="1" noChangeArrowheads="1"/>
          </p:cNvSpPr>
          <p:nvPr>
            <p:ph type="body" idx="1"/>
          </p:nvPr>
        </p:nvSpPr>
        <p:spPr>
          <a:xfrm>
            <a:off x="774700" y="1371600"/>
            <a:ext cx="7747000" cy="2074863"/>
          </a:xfrm>
        </p:spPr>
        <p:txBody>
          <a:bodyPr/>
          <a:lstStyle/>
          <a:p>
            <a:pPr marL="0" indent="0" eaLnBrk="1" hangingPunct="1">
              <a:buFont typeface="Wingdings" pitchFamily="2" charset="2"/>
              <a:buNone/>
            </a:pPr>
            <a:r>
              <a:rPr lang="en-US" sz="2000">
                <a:solidFill>
                  <a:srgbClr val="B20019"/>
                </a:solidFill>
              </a:rPr>
              <a:t>SOLUTION</a:t>
            </a:r>
          </a:p>
          <a:p>
            <a:pPr marL="0" indent="0" eaLnBrk="1" hangingPunct="1">
              <a:buFont typeface="Wingdings" pitchFamily="2" charset="2"/>
              <a:buNone/>
            </a:pPr>
            <a:r>
              <a:rPr lang="en-US" sz="2000"/>
              <a:t>An item’s gross requirements cannot be derived until all of its immediate parents are processed. Thus we must begin with Item D. Its only immediate parent is item A, and its planned “production plan” is shown by the MPS start row. Note the 2-for-1 usage quantity when deriving D’s gross requirements. </a:t>
            </a:r>
          </a:p>
        </p:txBody>
      </p:sp>
      <p:sp>
        <p:nvSpPr>
          <p:cNvPr id="64517" name="Rectangle 71"/>
          <p:cNvSpPr>
            <a:spLocks noChangeArrowheads="1"/>
          </p:cNvSpPr>
          <p:nvPr/>
        </p:nvSpPr>
        <p:spPr bwMode="auto">
          <a:xfrm>
            <a:off x="2303463" y="1895475"/>
            <a:ext cx="2209800" cy="0"/>
          </a:xfrm>
          <a:prstGeom prst="rect">
            <a:avLst/>
          </a:prstGeom>
          <a:noFill/>
          <a:ln w="9525">
            <a:noFill/>
            <a:miter lim="800000"/>
            <a:headEnd/>
            <a:tailEnd/>
          </a:ln>
        </p:spPr>
        <p:txBody>
          <a:bodyPr wrap="none">
            <a:spAutoFit/>
          </a:bodyPr>
          <a:lstStyle/>
          <a:p>
            <a:endParaRPr lang="en-NZ"/>
          </a:p>
        </p:txBody>
      </p:sp>
      <p:sp>
        <p:nvSpPr>
          <p:cNvPr id="64518" name="Rectangle 91"/>
          <p:cNvSpPr>
            <a:spLocks noChangeArrowheads="1"/>
          </p:cNvSpPr>
          <p:nvPr/>
        </p:nvSpPr>
        <p:spPr bwMode="auto">
          <a:xfrm>
            <a:off x="2303463" y="1895475"/>
            <a:ext cx="2209800" cy="0"/>
          </a:xfrm>
          <a:prstGeom prst="rect">
            <a:avLst/>
          </a:prstGeom>
          <a:noFill/>
          <a:ln w="9525">
            <a:noFill/>
            <a:miter lim="800000"/>
            <a:headEnd/>
            <a:tailEnd/>
          </a:ln>
        </p:spPr>
        <p:txBody>
          <a:bodyPr wrap="none">
            <a:spAutoFit/>
          </a:bodyPr>
          <a:lstStyle/>
          <a:p>
            <a:endParaRPr lang="en-NZ"/>
          </a:p>
        </p:txBody>
      </p:sp>
      <p:graphicFrame>
        <p:nvGraphicFramePr>
          <p:cNvPr id="518754" name="Group 610"/>
          <p:cNvGraphicFramePr>
            <a:graphicFrameLocks noGrp="1"/>
          </p:cNvGraphicFramePr>
          <p:nvPr/>
        </p:nvGraphicFramePr>
        <p:xfrm>
          <a:off x="957263" y="3533775"/>
          <a:ext cx="7716837" cy="2715260"/>
        </p:xfrm>
        <a:graphic>
          <a:graphicData uri="http://schemas.openxmlformats.org/drawingml/2006/table">
            <a:tbl>
              <a:tblPr/>
              <a:tblGrid>
                <a:gridCol w="3094037">
                  <a:extLst>
                    <a:ext uri="{9D8B030D-6E8A-4147-A177-3AD203B41FA5}">
                      <a16:colId xmlns:a16="http://schemas.microsoft.com/office/drawing/2014/main" val="20000"/>
                    </a:ext>
                  </a:extLst>
                </a:gridCol>
                <a:gridCol w="577850">
                  <a:extLst>
                    <a:ext uri="{9D8B030D-6E8A-4147-A177-3AD203B41FA5}">
                      <a16:colId xmlns:a16="http://schemas.microsoft.com/office/drawing/2014/main" val="20001"/>
                    </a:ext>
                  </a:extLst>
                </a:gridCol>
                <a:gridCol w="577850">
                  <a:extLst>
                    <a:ext uri="{9D8B030D-6E8A-4147-A177-3AD203B41FA5}">
                      <a16:colId xmlns:a16="http://schemas.microsoft.com/office/drawing/2014/main" val="20002"/>
                    </a:ext>
                  </a:extLst>
                </a:gridCol>
                <a:gridCol w="577850">
                  <a:extLst>
                    <a:ext uri="{9D8B030D-6E8A-4147-A177-3AD203B41FA5}">
                      <a16:colId xmlns:a16="http://schemas.microsoft.com/office/drawing/2014/main" val="20003"/>
                    </a:ext>
                  </a:extLst>
                </a:gridCol>
                <a:gridCol w="577850">
                  <a:extLst>
                    <a:ext uri="{9D8B030D-6E8A-4147-A177-3AD203B41FA5}">
                      <a16:colId xmlns:a16="http://schemas.microsoft.com/office/drawing/2014/main" val="20004"/>
                    </a:ext>
                  </a:extLst>
                </a:gridCol>
                <a:gridCol w="577850">
                  <a:extLst>
                    <a:ext uri="{9D8B030D-6E8A-4147-A177-3AD203B41FA5}">
                      <a16:colId xmlns:a16="http://schemas.microsoft.com/office/drawing/2014/main" val="20005"/>
                    </a:ext>
                  </a:extLst>
                </a:gridCol>
                <a:gridCol w="577850">
                  <a:extLst>
                    <a:ext uri="{9D8B030D-6E8A-4147-A177-3AD203B41FA5}">
                      <a16:colId xmlns:a16="http://schemas.microsoft.com/office/drawing/2014/main" val="20006"/>
                    </a:ext>
                  </a:extLst>
                </a:gridCol>
                <a:gridCol w="577850">
                  <a:extLst>
                    <a:ext uri="{9D8B030D-6E8A-4147-A177-3AD203B41FA5}">
                      <a16:colId xmlns:a16="http://schemas.microsoft.com/office/drawing/2014/main" val="20007"/>
                    </a:ext>
                  </a:extLst>
                </a:gridCol>
                <a:gridCol w="577850">
                  <a:extLst>
                    <a:ext uri="{9D8B030D-6E8A-4147-A177-3AD203B41FA5}">
                      <a16:colId xmlns:a16="http://schemas.microsoft.com/office/drawing/2014/main" val="20008"/>
                    </a:ext>
                  </a:extLst>
                </a:gridCol>
              </a:tblGrid>
              <a:tr h="406400">
                <a:tc gridSpan="9">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Item:   D                                                                                                    Lot Size:  L4L</a:t>
                      </a:r>
                      <a:endParaRPr kumimoji="0" lang="en-US" sz="1400" b="1" i="0" u="none" strike="noStrike" cap="none" normalizeH="0" baseline="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Description:                                                                                             Lead Time: 3 weeks</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solidFill>
                      <a:schemeClr val="accent2"/>
                    </a:solid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0000"/>
                  </a:ext>
                </a:extLst>
              </a:tr>
              <a:tr h="263525">
                <a:tc rowSpan="2">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Week</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0001"/>
                  </a:ext>
                </a:extLst>
              </a:tr>
              <a:tr h="207963">
                <a:tc vMerge="1">
                  <a:txBody>
                    <a:bodyPr/>
                    <a:lstStyle/>
                    <a:p>
                      <a:endParaRPr lang="en-NZ"/>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1</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2</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3</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4</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5</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6</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7</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8</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Gross requirements</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500</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Scheduled receipts</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Projected on-hand inventory      0     </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0</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0</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0</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0</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0</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0</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0</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0</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Planned receipts</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500</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Planned order releases</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500</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77060326"/>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518161"/>
                                        </p:tgtEl>
                                        <p:attrNameLst>
                                          <p:attrName>style.visibility</p:attrName>
                                        </p:attrNameLst>
                                      </p:cBhvr>
                                      <p:to>
                                        <p:strVal val="visible"/>
                                      </p:to>
                                    </p:set>
                                    <p:animEffect transition="in" filter="strips(downRight)">
                                      <p:cBhvr>
                                        <p:cTn id="7" dur="1000"/>
                                        <p:tgtEl>
                                          <p:spTgt spid="518161"/>
                                        </p:tgtEl>
                                      </p:cBhvr>
                                    </p:animEffect>
                                  </p:childTnLst>
                                </p:cTn>
                              </p:par>
                            </p:childTnLst>
                          </p:cTn>
                        </p:par>
                        <p:par>
                          <p:cTn id="8" fill="hold">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518754"/>
                                        </p:tgtEl>
                                        <p:attrNameLst>
                                          <p:attrName>style.visibility</p:attrName>
                                        </p:attrNameLst>
                                      </p:cBhvr>
                                      <p:to>
                                        <p:strVal val="visible"/>
                                      </p:to>
                                    </p:set>
                                    <p:animEffect transition="in" filter="strips(downRight)">
                                      <p:cBhvr>
                                        <p:cTn id="11" dur="1000"/>
                                        <p:tgtEl>
                                          <p:spTgt spid="518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61" grpId="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p:txBody>
          <a:bodyPr/>
          <a:lstStyle/>
          <a:p>
            <a:pPr eaLnBrk="1" hangingPunct="1">
              <a:defRPr/>
            </a:pPr>
            <a:r>
              <a:rPr lang="en-US" sz="4000" dirty="0"/>
              <a:t>Application 15.5</a:t>
            </a:r>
          </a:p>
        </p:txBody>
      </p:sp>
      <p:sp>
        <p:nvSpPr>
          <p:cNvPr id="519171" name="Rectangle 3"/>
          <p:cNvSpPr>
            <a:spLocks noGrp="1" noChangeArrowheads="1"/>
          </p:cNvSpPr>
          <p:nvPr>
            <p:ph type="body" idx="1"/>
          </p:nvPr>
        </p:nvSpPr>
        <p:spPr>
          <a:xfrm>
            <a:off x="774700" y="1371600"/>
            <a:ext cx="7747000" cy="1401763"/>
          </a:xfrm>
        </p:spPr>
        <p:txBody>
          <a:bodyPr/>
          <a:lstStyle/>
          <a:p>
            <a:pPr marL="0" indent="0" eaLnBrk="1" hangingPunct="1">
              <a:buFont typeface="Wingdings" pitchFamily="2" charset="2"/>
              <a:buNone/>
            </a:pPr>
            <a:r>
              <a:rPr lang="en-US" sz="2000"/>
              <a:t>We can do item B next, because the planned “production quantities” for its two immediate parents (A and D) are known. Item C cannot be done yet, because one of its parents is item B, and its PORs are still unknown.   </a:t>
            </a:r>
          </a:p>
        </p:txBody>
      </p:sp>
      <p:sp>
        <p:nvSpPr>
          <p:cNvPr id="65541" name="Rectangle 4"/>
          <p:cNvSpPr>
            <a:spLocks noChangeArrowheads="1"/>
          </p:cNvSpPr>
          <p:nvPr/>
        </p:nvSpPr>
        <p:spPr bwMode="auto">
          <a:xfrm>
            <a:off x="2303463" y="1895475"/>
            <a:ext cx="2209800" cy="0"/>
          </a:xfrm>
          <a:prstGeom prst="rect">
            <a:avLst/>
          </a:prstGeom>
          <a:noFill/>
          <a:ln w="9525">
            <a:noFill/>
            <a:miter lim="800000"/>
            <a:headEnd/>
            <a:tailEnd/>
          </a:ln>
        </p:spPr>
        <p:txBody>
          <a:bodyPr wrap="none">
            <a:spAutoFit/>
          </a:bodyPr>
          <a:lstStyle/>
          <a:p>
            <a:endParaRPr lang="en-NZ"/>
          </a:p>
        </p:txBody>
      </p:sp>
      <p:sp>
        <p:nvSpPr>
          <p:cNvPr id="65542" name="Rectangle 5"/>
          <p:cNvSpPr>
            <a:spLocks noChangeArrowheads="1"/>
          </p:cNvSpPr>
          <p:nvPr/>
        </p:nvSpPr>
        <p:spPr bwMode="auto">
          <a:xfrm>
            <a:off x="2303463" y="1895475"/>
            <a:ext cx="2209800" cy="0"/>
          </a:xfrm>
          <a:prstGeom prst="rect">
            <a:avLst/>
          </a:prstGeom>
          <a:noFill/>
          <a:ln w="9525">
            <a:noFill/>
            <a:miter lim="800000"/>
            <a:headEnd/>
            <a:tailEnd/>
          </a:ln>
        </p:spPr>
        <p:txBody>
          <a:bodyPr wrap="none">
            <a:spAutoFit/>
          </a:bodyPr>
          <a:lstStyle/>
          <a:p>
            <a:endParaRPr lang="en-NZ"/>
          </a:p>
        </p:txBody>
      </p:sp>
      <p:graphicFrame>
        <p:nvGraphicFramePr>
          <p:cNvPr id="519256" name="Group 88"/>
          <p:cNvGraphicFramePr>
            <a:graphicFrameLocks noGrp="1"/>
          </p:cNvGraphicFramePr>
          <p:nvPr/>
        </p:nvGraphicFramePr>
        <p:xfrm>
          <a:off x="893763" y="3279775"/>
          <a:ext cx="7716837" cy="2715260"/>
        </p:xfrm>
        <a:graphic>
          <a:graphicData uri="http://schemas.openxmlformats.org/drawingml/2006/table">
            <a:tbl>
              <a:tblPr/>
              <a:tblGrid>
                <a:gridCol w="3094037">
                  <a:extLst>
                    <a:ext uri="{9D8B030D-6E8A-4147-A177-3AD203B41FA5}">
                      <a16:colId xmlns:a16="http://schemas.microsoft.com/office/drawing/2014/main" val="20000"/>
                    </a:ext>
                  </a:extLst>
                </a:gridCol>
                <a:gridCol w="577850">
                  <a:extLst>
                    <a:ext uri="{9D8B030D-6E8A-4147-A177-3AD203B41FA5}">
                      <a16:colId xmlns:a16="http://schemas.microsoft.com/office/drawing/2014/main" val="20001"/>
                    </a:ext>
                  </a:extLst>
                </a:gridCol>
                <a:gridCol w="577850">
                  <a:extLst>
                    <a:ext uri="{9D8B030D-6E8A-4147-A177-3AD203B41FA5}">
                      <a16:colId xmlns:a16="http://schemas.microsoft.com/office/drawing/2014/main" val="20002"/>
                    </a:ext>
                  </a:extLst>
                </a:gridCol>
                <a:gridCol w="577850">
                  <a:extLst>
                    <a:ext uri="{9D8B030D-6E8A-4147-A177-3AD203B41FA5}">
                      <a16:colId xmlns:a16="http://schemas.microsoft.com/office/drawing/2014/main" val="20003"/>
                    </a:ext>
                  </a:extLst>
                </a:gridCol>
                <a:gridCol w="577850">
                  <a:extLst>
                    <a:ext uri="{9D8B030D-6E8A-4147-A177-3AD203B41FA5}">
                      <a16:colId xmlns:a16="http://schemas.microsoft.com/office/drawing/2014/main" val="20004"/>
                    </a:ext>
                  </a:extLst>
                </a:gridCol>
                <a:gridCol w="577850">
                  <a:extLst>
                    <a:ext uri="{9D8B030D-6E8A-4147-A177-3AD203B41FA5}">
                      <a16:colId xmlns:a16="http://schemas.microsoft.com/office/drawing/2014/main" val="20005"/>
                    </a:ext>
                  </a:extLst>
                </a:gridCol>
                <a:gridCol w="577850">
                  <a:extLst>
                    <a:ext uri="{9D8B030D-6E8A-4147-A177-3AD203B41FA5}">
                      <a16:colId xmlns:a16="http://schemas.microsoft.com/office/drawing/2014/main" val="20006"/>
                    </a:ext>
                  </a:extLst>
                </a:gridCol>
                <a:gridCol w="577850">
                  <a:extLst>
                    <a:ext uri="{9D8B030D-6E8A-4147-A177-3AD203B41FA5}">
                      <a16:colId xmlns:a16="http://schemas.microsoft.com/office/drawing/2014/main" val="20007"/>
                    </a:ext>
                  </a:extLst>
                </a:gridCol>
                <a:gridCol w="577850">
                  <a:extLst>
                    <a:ext uri="{9D8B030D-6E8A-4147-A177-3AD203B41FA5}">
                      <a16:colId xmlns:a16="http://schemas.microsoft.com/office/drawing/2014/main" val="20008"/>
                    </a:ext>
                  </a:extLst>
                </a:gridCol>
              </a:tblGrid>
              <a:tr h="406400">
                <a:tc gridSpan="9">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Item:   B                                                                                                    Lot Size:  POQ = 5</a:t>
                      </a:r>
                      <a:endParaRPr kumimoji="0" lang="en-US" sz="1400" b="1" i="0" u="none" strike="noStrike" cap="none" normalizeH="0" baseline="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Description:                                                                                             Lead Time: 3 weeks</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solidFill>
                      <a:schemeClr val="accent2"/>
                    </a:solid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0000"/>
                  </a:ext>
                </a:extLst>
              </a:tr>
              <a:tr h="263525">
                <a:tc rowSpan="2">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Week</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0001"/>
                  </a:ext>
                </a:extLst>
              </a:tr>
              <a:tr h="207963">
                <a:tc vMerge="1">
                  <a:txBody>
                    <a:bodyPr/>
                    <a:lstStyle/>
                    <a:p>
                      <a:endParaRPr lang="en-NZ"/>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1</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2</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3</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4</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5</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6</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7</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8</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Gross requirements</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3"/>
                  </a:ext>
                </a:extLst>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Scheduled receipts</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Projected on-hand inventory      0     </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0</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0</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0</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0</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0</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0</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0</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Planned receipts</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Planned order releases</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27141576"/>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519171"/>
                                        </p:tgtEl>
                                        <p:attrNameLst>
                                          <p:attrName>style.visibility</p:attrName>
                                        </p:attrNameLst>
                                      </p:cBhvr>
                                      <p:to>
                                        <p:strVal val="visible"/>
                                      </p:to>
                                    </p:set>
                                    <p:animEffect transition="in" filter="strips(downRight)">
                                      <p:cBhvr>
                                        <p:cTn id="7" dur="1000"/>
                                        <p:tgtEl>
                                          <p:spTgt spid="519171"/>
                                        </p:tgtEl>
                                      </p:cBhvr>
                                    </p:animEffect>
                                  </p:childTnLst>
                                </p:cTn>
                              </p:par>
                            </p:childTnLst>
                          </p:cTn>
                        </p:par>
                        <p:par>
                          <p:cTn id="8" fill="hold">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519256"/>
                                        </p:tgtEl>
                                        <p:attrNameLst>
                                          <p:attrName>style.visibility</p:attrName>
                                        </p:attrNameLst>
                                      </p:cBhvr>
                                      <p:to>
                                        <p:strVal val="visible"/>
                                      </p:to>
                                    </p:set>
                                    <p:animEffect transition="in" filter="strips(downRight)">
                                      <p:cBhvr>
                                        <p:cTn id="11" dur="1000"/>
                                        <p:tgtEl>
                                          <p:spTgt spid="519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171" grpId="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p:txBody>
          <a:bodyPr/>
          <a:lstStyle/>
          <a:p>
            <a:pPr eaLnBrk="1" hangingPunct="1">
              <a:defRPr/>
            </a:pPr>
            <a:r>
              <a:rPr lang="en-US" sz="4000" dirty="0"/>
              <a:t>Application 15.5</a:t>
            </a:r>
          </a:p>
        </p:txBody>
      </p:sp>
      <p:sp>
        <p:nvSpPr>
          <p:cNvPr id="66564" name="Rectangle 3"/>
          <p:cNvSpPr>
            <a:spLocks noGrp="1" noChangeArrowheads="1"/>
          </p:cNvSpPr>
          <p:nvPr>
            <p:ph type="body" idx="1"/>
          </p:nvPr>
        </p:nvSpPr>
        <p:spPr>
          <a:xfrm>
            <a:off x="774700" y="1371600"/>
            <a:ext cx="7747000" cy="1401763"/>
          </a:xfrm>
        </p:spPr>
        <p:txBody>
          <a:bodyPr/>
          <a:lstStyle/>
          <a:p>
            <a:pPr marL="0" indent="0" eaLnBrk="1" hangingPunct="1">
              <a:buFont typeface="Wingdings" pitchFamily="2" charset="2"/>
              <a:buNone/>
            </a:pPr>
            <a:r>
              <a:rPr lang="en-US" sz="2000"/>
              <a:t>We can do item B next, because the planned “production quantities” for its two immediate parents (A and D) are known. Item C cannot be done yet, because one of its parents is item B, and its PORs are still unknown.   </a:t>
            </a:r>
          </a:p>
        </p:txBody>
      </p:sp>
      <p:sp>
        <p:nvSpPr>
          <p:cNvPr id="66565" name="Rectangle 4"/>
          <p:cNvSpPr>
            <a:spLocks noChangeArrowheads="1"/>
          </p:cNvSpPr>
          <p:nvPr/>
        </p:nvSpPr>
        <p:spPr bwMode="auto">
          <a:xfrm>
            <a:off x="2303463" y="1895475"/>
            <a:ext cx="2209800" cy="0"/>
          </a:xfrm>
          <a:prstGeom prst="rect">
            <a:avLst/>
          </a:prstGeom>
          <a:noFill/>
          <a:ln w="9525">
            <a:noFill/>
            <a:miter lim="800000"/>
            <a:headEnd/>
            <a:tailEnd/>
          </a:ln>
        </p:spPr>
        <p:txBody>
          <a:bodyPr wrap="none">
            <a:spAutoFit/>
          </a:bodyPr>
          <a:lstStyle/>
          <a:p>
            <a:endParaRPr lang="en-NZ"/>
          </a:p>
        </p:txBody>
      </p:sp>
      <p:sp>
        <p:nvSpPr>
          <p:cNvPr id="66566" name="Rectangle 5"/>
          <p:cNvSpPr>
            <a:spLocks noChangeArrowheads="1"/>
          </p:cNvSpPr>
          <p:nvPr/>
        </p:nvSpPr>
        <p:spPr bwMode="auto">
          <a:xfrm>
            <a:off x="2303463" y="1895475"/>
            <a:ext cx="2209800" cy="0"/>
          </a:xfrm>
          <a:prstGeom prst="rect">
            <a:avLst/>
          </a:prstGeom>
          <a:noFill/>
          <a:ln w="9525">
            <a:noFill/>
            <a:miter lim="800000"/>
            <a:headEnd/>
            <a:tailEnd/>
          </a:ln>
        </p:spPr>
        <p:txBody>
          <a:bodyPr wrap="none">
            <a:spAutoFit/>
          </a:bodyPr>
          <a:lstStyle/>
          <a:p>
            <a:endParaRPr lang="en-NZ"/>
          </a:p>
        </p:txBody>
      </p:sp>
      <p:graphicFrame>
        <p:nvGraphicFramePr>
          <p:cNvPr id="521301" name="Group 85"/>
          <p:cNvGraphicFramePr>
            <a:graphicFrameLocks noGrp="1"/>
          </p:cNvGraphicFramePr>
          <p:nvPr/>
        </p:nvGraphicFramePr>
        <p:xfrm>
          <a:off x="893763" y="3279775"/>
          <a:ext cx="7716837" cy="2715260"/>
        </p:xfrm>
        <a:graphic>
          <a:graphicData uri="http://schemas.openxmlformats.org/drawingml/2006/table">
            <a:tbl>
              <a:tblPr/>
              <a:tblGrid>
                <a:gridCol w="3094037">
                  <a:extLst>
                    <a:ext uri="{9D8B030D-6E8A-4147-A177-3AD203B41FA5}">
                      <a16:colId xmlns:a16="http://schemas.microsoft.com/office/drawing/2014/main" val="20000"/>
                    </a:ext>
                  </a:extLst>
                </a:gridCol>
                <a:gridCol w="577850">
                  <a:extLst>
                    <a:ext uri="{9D8B030D-6E8A-4147-A177-3AD203B41FA5}">
                      <a16:colId xmlns:a16="http://schemas.microsoft.com/office/drawing/2014/main" val="20001"/>
                    </a:ext>
                  </a:extLst>
                </a:gridCol>
                <a:gridCol w="577850">
                  <a:extLst>
                    <a:ext uri="{9D8B030D-6E8A-4147-A177-3AD203B41FA5}">
                      <a16:colId xmlns:a16="http://schemas.microsoft.com/office/drawing/2014/main" val="20002"/>
                    </a:ext>
                  </a:extLst>
                </a:gridCol>
                <a:gridCol w="577850">
                  <a:extLst>
                    <a:ext uri="{9D8B030D-6E8A-4147-A177-3AD203B41FA5}">
                      <a16:colId xmlns:a16="http://schemas.microsoft.com/office/drawing/2014/main" val="20003"/>
                    </a:ext>
                  </a:extLst>
                </a:gridCol>
                <a:gridCol w="577850">
                  <a:extLst>
                    <a:ext uri="{9D8B030D-6E8A-4147-A177-3AD203B41FA5}">
                      <a16:colId xmlns:a16="http://schemas.microsoft.com/office/drawing/2014/main" val="20004"/>
                    </a:ext>
                  </a:extLst>
                </a:gridCol>
                <a:gridCol w="577850">
                  <a:extLst>
                    <a:ext uri="{9D8B030D-6E8A-4147-A177-3AD203B41FA5}">
                      <a16:colId xmlns:a16="http://schemas.microsoft.com/office/drawing/2014/main" val="20005"/>
                    </a:ext>
                  </a:extLst>
                </a:gridCol>
                <a:gridCol w="577850">
                  <a:extLst>
                    <a:ext uri="{9D8B030D-6E8A-4147-A177-3AD203B41FA5}">
                      <a16:colId xmlns:a16="http://schemas.microsoft.com/office/drawing/2014/main" val="20006"/>
                    </a:ext>
                  </a:extLst>
                </a:gridCol>
                <a:gridCol w="577850">
                  <a:extLst>
                    <a:ext uri="{9D8B030D-6E8A-4147-A177-3AD203B41FA5}">
                      <a16:colId xmlns:a16="http://schemas.microsoft.com/office/drawing/2014/main" val="20007"/>
                    </a:ext>
                  </a:extLst>
                </a:gridCol>
                <a:gridCol w="577850">
                  <a:extLst>
                    <a:ext uri="{9D8B030D-6E8A-4147-A177-3AD203B41FA5}">
                      <a16:colId xmlns:a16="http://schemas.microsoft.com/office/drawing/2014/main" val="20008"/>
                    </a:ext>
                  </a:extLst>
                </a:gridCol>
              </a:tblGrid>
              <a:tr h="406400">
                <a:tc gridSpan="9">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Item:   B                                                                                                    Lot Size:  POQ = 5</a:t>
                      </a:r>
                      <a:endParaRPr kumimoji="0" lang="en-US" sz="1400" b="1" i="0" u="none" strike="noStrike" cap="none" normalizeH="0" baseline="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Description:                                                                                             Lead Time: 3 weeks</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solidFill>
                      <a:schemeClr val="accent2"/>
                    </a:solid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0000"/>
                  </a:ext>
                </a:extLst>
              </a:tr>
              <a:tr h="263525">
                <a:tc rowSpan="2">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Week</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0001"/>
                  </a:ext>
                </a:extLst>
              </a:tr>
              <a:tr h="207963">
                <a:tc vMerge="1">
                  <a:txBody>
                    <a:bodyPr/>
                    <a:lstStyle/>
                    <a:p>
                      <a:endParaRPr lang="en-NZ"/>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1</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2</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3</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4</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5</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6</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7</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8</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Gross requirements</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500</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250</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3"/>
                  </a:ext>
                </a:extLst>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Scheduled receipts</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Projected on-hand inventory      0     </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0</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0</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0</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0</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0</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0</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0</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0</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Planned receipts</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750</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Planned order releases</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750</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43260301"/>
      </p:ext>
    </p:extLst>
  </p:cSld>
  <p:clrMapOvr>
    <a:masterClrMapping/>
  </p:clrMapOvr>
  <p:transition>
    <p:strips dir="rd"/>
  </p:transition>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0194" name="Rectangle 2"/>
          <p:cNvSpPr>
            <a:spLocks noGrp="1" noChangeArrowheads="1"/>
          </p:cNvSpPr>
          <p:nvPr>
            <p:ph type="title"/>
          </p:nvPr>
        </p:nvSpPr>
        <p:spPr/>
        <p:txBody>
          <a:bodyPr/>
          <a:lstStyle/>
          <a:p>
            <a:pPr eaLnBrk="1" hangingPunct="1">
              <a:defRPr/>
            </a:pPr>
            <a:r>
              <a:rPr lang="en-US" sz="4000" dirty="0"/>
              <a:t>Application 15.5</a:t>
            </a:r>
          </a:p>
        </p:txBody>
      </p:sp>
      <p:sp>
        <p:nvSpPr>
          <p:cNvPr id="520195" name="Rectangle 3"/>
          <p:cNvSpPr>
            <a:spLocks noGrp="1" noChangeArrowheads="1"/>
          </p:cNvSpPr>
          <p:nvPr>
            <p:ph type="body" idx="1"/>
          </p:nvPr>
        </p:nvSpPr>
        <p:spPr>
          <a:xfrm>
            <a:off x="774700" y="1371600"/>
            <a:ext cx="7747000" cy="1122363"/>
          </a:xfrm>
        </p:spPr>
        <p:txBody>
          <a:bodyPr/>
          <a:lstStyle/>
          <a:p>
            <a:pPr marL="0" indent="0" eaLnBrk="1" hangingPunct="1">
              <a:buFont typeface="Wingdings" pitchFamily="2" charset="2"/>
              <a:buNone/>
            </a:pPr>
            <a:r>
              <a:rPr lang="en-US" sz="2000"/>
              <a:t>Finally we can do Item C, because we now know the planned “production quantities” of both of its immediate parents (A and B). Note that the usage quantity for its parent B is 2-for-1. </a:t>
            </a:r>
          </a:p>
        </p:txBody>
      </p:sp>
      <p:sp>
        <p:nvSpPr>
          <p:cNvPr id="67589" name="Rectangle 4"/>
          <p:cNvSpPr>
            <a:spLocks noChangeArrowheads="1"/>
          </p:cNvSpPr>
          <p:nvPr/>
        </p:nvSpPr>
        <p:spPr bwMode="auto">
          <a:xfrm>
            <a:off x="2303463" y="1895475"/>
            <a:ext cx="2209800" cy="0"/>
          </a:xfrm>
          <a:prstGeom prst="rect">
            <a:avLst/>
          </a:prstGeom>
          <a:noFill/>
          <a:ln w="9525">
            <a:noFill/>
            <a:miter lim="800000"/>
            <a:headEnd/>
            <a:tailEnd/>
          </a:ln>
        </p:spPr>
        <p:txBody>
          <a:bodyPr wrap="none">
            <a:spAutoFit/>
          </a:bodyPr>
          <a:lstStyle/>
          <a:p>
            <a:endParaRPr lang="en-NZ"/>
          </a:p>
        </p:txBody>
      </p:sp>
      <p:sp>
        <p:nvSpPr>
          <p:cNvPr id="67590" name="Rectangle 5"/>
          <p:cNvSpPr>
            <a:spLocks noChangeArrowheads="1"/>
          </p:cNvSpPr>
          <p:nvPr/>
        </p:nvSpPr>
        <p:spPr bwMode="auto">
          <a:xfrm>
            <a:off x="2303463" y="1895475"/>
            <a:ext cx="2209800" cy="0"/>
          </a:xfrm>
          <a:prstGeom prst="rect">
            <a:avLst/>
          </a:prstGeom>
          <a:noFill/>
          <a:ln w="9525">
            <a:noFill/>
            <a:miter lim="800000"/>
            <a:headEnd/>
            <a:tailEnd/>
          </a:ln>
        </p:spPr>
        <p:txBody>
          <a:bodyPr wrap="none">
            <a:spAutoFit/>
          </a:bodyPr>
          <a:lstStyle/>
          <a:p>
            <a:endParaRPr lang="en-NZ"/>
          </a:p>
        </p:txBody>
      </p:sp>
      <p:graphicFrame>
        <p:nvGraphicFramePr>
          <p:cNvPr id="520277" name="Group 85"/>
          <p:cNvGraphicFramePr>
            <a:graphicFrameLocks noGrp="1"/>
          </p:cNvGraphicFramePr>
          <p:nvPr/>
        </p:nvGraphicFramePr>
        <p:xfrm>
          <a:off x="893763" y="3279775"/>
          <a:ext cx="7716837" cy="2715260"/>
        </p:xfrm>
        <a:graphic>
          <a:graphicData uri="http://schemas.openxmlformats.org/drawingml/2006/table">
            <a:tbl>
              <a:tblPr/>
              <a:tblGrid>
                <a:gridCol w="3094037">
                  <a:extLst>
                    <a:ext uri="{9D8B030D-6E8A-4147-A177-3AD203B41FA5}">
                      <a16:colId xmlns:a16="http://schemas.microsoft.com/office/drawing/2014/main" val="20000"/>
                    </a:ext>
                  </a:extLst>
                </a:gridCol>
                <a:gridCol w="577850">
                  <a:extLst>
                    <a:ext uri="{9D8B030D-6E8A-4147-A177-3AD203B41FA5}">
                      <a16:colId xmlns:a16="http://schemas.microsoft.com/office/drawing/2014/main" val="20001"/>
                    </a:ext>
                  </a:extLst>
                </a:gridCol>
                <a:gridCol w="577850">
                  <a:extLst>
                    <a:ext uri="{9D8B030D-6E8A-4147-A177-3AD203B41FA5}">
                      <a16:colId xmlns:a16="http://schemas.microsoft.com/office/drawing/2014/main" val="20002"/>
                    </a:ext>
                  </a:extLst>
                </a:gridCol>
                <a:gridCol w="577850">
                  <a:extLst>
                    <a:ext uri="{9D8B030D-6E8A-4147-A177-3AD203B41FA5}">
                      <a16:colId xmlns:a16="http://schemas.microsoft.com/office/drawing/2014/main" val="20003"/>
                    </a:ext>
                  </a:extLst>
                </a:gridCol>
                <a:gridCol w="577850">
                  <a:extLst>
                    <a:ext uri="{9D8B030D-6E8A-4147-A177-3AD203B41FA5}">
                      <a16:colId xmlns:a16="http://schemas.microsoft.com/office/drawing/2014/main" val="20004"/>
                    </a:ext>
                  </a:extLst>
                </a:gridCol>
                <a:gridCol w="577850">
                  <a:extLst>
                    <a:ext uri="{9D8B030D-6E8A-4147-A177-3AD203B41FA5}">
                      <a16:colId xmlns:a16="http://schemas.microsoft.com/office/drawing/2014/main" val="20005"/>
                    </a:ext>
                  </a:extLst>
                </a:gridCol>
                <a:gridCol w="577850">
                  <a:extLst>
                    <a:ext uri="{9D8B030D-6E8A-4147-A177-3AD203B41FA5}">
                      <a16:colId xmlns:a16="http://schemas.microsoft.com/office/drawing/2014/main" val="20006"/>
                    </a:ext>
                  </a:extLst>
                </a:gridCol>
                <a:gridCol w="577850">
                  <a:extLst>
                    <a:ext uri="{9D8B030D-6E8A-4147-A177-3AD203B41FA5}">
                      <a16:colId xmlns:a16="http://schemas.microsoft.com/office/drawing/2014/main" val="20007"/>
                    </a:ext>
                  </a:extLst>
                </a:gridCol>
                <a:gridCol w="577850">
                  <a:extLst>
                    <a:ext uri="{9D8B030D-6E8A-4147-A177-3AD203B41FA5}">
                      <a16:colId xmlns:a16="http://schemas.microsoft.com/office/drawing/2014/main" val="20008"/>
                    </a:ext>
                  </a:extLst>
                </a:gridCol>
              </a:tblGrid>
              <a:tr h="406400">
                <a:tc gridSpan="9">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Item:   C                                                                                                    Lot Size: 1000</a:t>
                      </a:r>
                      <a:endParaRPr kumimoji="0" lang="en-US" sz="1400" b="1" i="0" u="none" strike="noStrike" cap="none" normalizeH="0" baseline="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Description:                                                                                             Lead Time: 1 week</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solidFill>
                      <a:schemeClr val="accent2"/>
                    </a:solid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0000"/>
                  </a:ext>
                </a:extLst>
              </a:tr>
              <a:tr h="263525">
                <a:tc rowSpan="2">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Week</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0001"/>
                  </a:ext>
                </a:extLst>
              </a:tr>
              <a:tr h="207963">
                <a:tc vMerge="1">
                  <a:txBody>
                    <a:bodyPr/>
                    <a:lstStyle/>
                    <a:p>
                      <a:endParaRPr lang="en-NZ"/>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1</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2</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3</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4</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5</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6</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7</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8</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Gross requirements</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1500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250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Scheduled receipts</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1000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Projected on-hand inventory    800     </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300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300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300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300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300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1050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1050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1050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Planned receipts</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1000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Planned order releases</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1000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358306665"/>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520195"/>
                                        </p:tgtEl>
                                        <p:attrNameLst>
                                          <p:attrName>style.visibility</p:attrName>
                                        </p:attrNameLst>
                                      </p:cBhvr>
                                      <p:to>
                                        <p:strVal val="visible"/>
                                      </p:to>
                                    </p:set>
                                    <p:animEffect transition="in" filter="strips(downRight)">
                                      <p:cBhvr>
                                        <p:cTn id="7" dur="1000"/>
                                        <p:tgtEl>
                                          <p:spTgt spid="520195"/>
                                        </p:tgtEl>
                                      </p:cBhvr>
                                    </p:animEffect>
                                  </p:childTnLst>
                                </p:cTn>
                              </p:par>
                            </p:childTnLst>
                          </p:cTn>
                        </p:par>
                        <p:par>
                          <p:cTn id="8" fill="hold">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520277"/>
                                        </p:tgtEl>
                                        <p:attrNameLst>
                                          <p:attrName>style.visibility</p:attrName>
                                        </p:attrNameLst>
                                      </p:cBhvr>
                                      <p:to>
                                        <p:strVal val="visible"/>
                                      </p:to>
                                    </p:set>
                                    <p:animEffect transition="in" filter="strips(downRight)">
                                      <p:cBhvr>
                                        <p:cTn id="11" dur="1000"/>
                                        <p:tgtEl>
                                          <p:spTgt spid="520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195" grpId="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3506" name="Rectangle 2"/>
          <p:cNvSpPr>
            <a:spLocks noGrp="1" noChangeArrowheads="1"/>
          </p:cNvSpPr>
          <p:nvPr>
            <p:ph type="title"/>
          </p:nvPr>
        </p:nvSpPr>
        <p:spPr/>
        <p:txBody>
          <a:bodyPr/>
          <a:lstStyle/>
          <a:p>
            <a:pPr eaLnBrk="1" hangingPunct="1">
              <a:defRPr/>
            </a:pPr>
            <a:r>
              <a:rPr lang="en-US" sz="4000" dirty="0"/>
              <a:t>Solved Problem 2</a:t>
            </a:r>
          </a:p>
        </p:txBody>
      </p:sp>
      <p:sp>
        <p:nvSpPr>
          <p:cNvPr id="533507" name="Rectangle 3"/>
          <p:cNvSpPr>
            <a:spLocks noGrp="1" noChangeArrowheads="1"/>
          </p:cNvSpPr>
          <p:nvPr>
            <p:ph type="body" idx="1"/>
          </p:nvPr>
        </p:nvSpPr>
        <p:spPr>
          <a:xfrm>
            <a:off x="774700" y="1371600"/>
            <a:ext cx="7912100" cy="2468563"/>
          </a:xfrm>
        </p:spPr>
        <p:txBody>
          <a:bodyPr/>
          <a:lstStyle/>
          <a:p>
            <a:pPr marL="0" indent="0" eaLnBrk="1" hangingPunct="1">
              <a:buFont typeface="Wingdings" pitchFamily="2" charset="2"/>
              <a:buNone/>
            </a:pPr>
            <a:r>
              <a:rPr lang="en-US" sz="2000"/>
              <a:t>The order policy is to produce end item A in lots of 50 units. Using the data shown in Figure 15.20 and the FOQ lot-sizing rule, complete the projected on-hand inventory and MPS quantity rows. Then complete the MPS start row by offsetting the MPS quantities for the final assembly lead time. Finally, compute the available-to-promise inventory for item A. If in week 1 a customer requests a new order for 30 units of item A, when is the earliest date the entire order could be shipped?</a:t>
            </a:r>
          </a:p>
        </p:txBody>
      </p:sp>
    </p:spTree>
    <p:extLst>
      <p:ext uri="{BB962C8B-B14F-4D97-AF65-F5344CB8AC3E}">
        <p14:creationId xmlns:p14="http://schemas.microsoft.com/office/powerpoint/2010/main" val="1395100477"/>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533507"/>
                                        </p:tgtEl>
                                        <p:attrNameLst>
                                          <p:attrName>style.visibility</p:attrName>
                                        </p:attrNameLst>
                                      </p:cBhvr>
                                      <p:to>
                                        <p:strVal val="visible"/>
                                      </p:to>
                                    </p:set>
                                    <p:animEffect transition="in" filter="strips(downRight)">
                                      <p:cBhvr>
                                        <p:cTn id="7" dur="1000"/>
                                        <p:tgtEl>
                                          <p:spTgt spid="533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50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9" name="Rectangle 7"/>
          <p:cNvSpPr>
            <a:spLocks noGrp="1" noChangeArrowheads="1"/>
          </p:cNvSpPr>
          <p:nvPr>
            <p:ph type="title"/>
          </p:nvPr>
        </p:nvSpPr>
        <p:spPr/>
        <p:txBody>
          <a:bodyPr/>
          <a:lstStyle/>
          <a:p>
            <a:pPr eaLnBrk="1" hangingPunct="1">
              <a:defRPr/>
            </a:pPr>
            <a:r>
              <a:rPr lang="en-US" sz="4000" dirty="0"/>
              <a:t>Demand Patterns</a:t>
            </a:r>
          </a:p>
        </p:txBody>
      </p:sp>
      <p:grpSp>
        <p:nvGrpSpPr>
          <p:cNvPr id="2" name="Group 73"/>
          <p:cNvGrpSpPr>
            <a:grpSpLocks/>
          </p:cNvGrpSpPr>
          <p:nvPr/>
        </p:nvGrpSpPr>
        <p:grpSpPr bwMode="auto">
          <a:xfrm>
            <a:off x="542925" y="692696"/>
            <a:ext cx="3954463" cy="5146675"/>
            <a:chOff x="326" y="638"/>
            <a:chExt cx="2491" cy="3242"/>
          </a:xfrm>
        </p:grpSpPr>
        <p:sp>
          <p:nvSpPr>
            <p:cNvPr id="8219" name="Freeform 30"/>
            <p:cNvSpPr>
              <a:spLocks/>
            </p:cNvSpPr>
            <p:nvPr/>
          </p:nvSpPr>
          <p:spPr bwMode="auto">
            <a:xfrm>
              <a:off x="890" y="928"/>
              <a:ext cx="1927" cy="2432"/>
            </a:xfrm>
            <a:custGeom>
              <a:avLst/>
              <a:gdLst>
                <a:gd name="T0" fmla="*/ 0 w 2015"/>
                <a:gd name="T1" fmla="*/ 0 h 2616"/>
                <a:gd name="T2" fmla="*/ 0 w 2015"/>
                <a:gd name="T3" fmla="*/ 2431 h 2616"/>
                <a:gd name="T4" fmla="*/ 1926 w 2015"/>
                <a:gd name="T5" fmla="*/ 2431 h 2616"/>
                <a:gd name="T6" fmla="*/ 0 60000 65536"/>
                <a:gd name="T7" fmla="*/ 0 60000 65536"/>
                <a:gd name="T8" fmla="*/ 0 60000 65536"/>
                <a:gd name="T9" fmla="*/ 0 w 2015"/>
                <a:gd name="T10" fmla="*/ 0 h 2616"/>
                <a:gd name="T11" fmla="*/ 2015 w 2015"/>
                <a:gd name="T12" fmla="*/ 2616 h 2616"/>
              </a:gdLst>
              <a:ahLst/>
              <a:cxnLst>
                <a:cxn ang="T6">
                  <a:pos x="T0" y="T1"/>
                </a:cxn>
                <a:cxn ang="T7">
                  <a:pos x="T2" y="T3"/>
                </a:cxn>
                <a:cxn ang="T8">
                  <a:pos x="T4" y="T5"/>
                </a:cxn>
              </a:cxnLst>
              <a:rect l="T9" t="T10" r="T11" b="T12"/>
              <a:pathLst>
                <a:path w="2015" h="2616">
                  <a:moveTo>
                    <a:pt x="0" y="0"/>
                  </a:moveTo>
                  <a:lnTo>
                    <a:pt x="0" y="2615"/>
                  </a:lnTo>
                  <a:lnTo>
                    <a:pt x="2014" y="2615"/>
                  </a:lnTo>
                </a:path>
              </a:pathLst>
            </a:custGeom>
            <a:noFill/>
            <a:ln w="25400" cap="rnd">
              <a:solidFill>
                <a:schemeClr val="tx1"/>
              </a:solidFill>
              <a:round/>
              <a:headEnd/>
              <a:tailEnd/>
            </a:ln>
          </p:spPr>
          <p:txBody>
            <a:bodyPr/>
            <a:lstStyle/>
            <a:p>
              <a:endParaRPr lang="en-NZ"/>
            </a:p>
          </p:txBody>
        </p:sp>
        <p:sp>
          <p:nvSpPr>
            <p:cNvPr id="8220" name="Rectangle 31"/>
            <p:cNvSpPr>
              <a:spLocks noChangeArrowheads="1"/>
            </p:cNvSpPr>
            <p:nvPr/>
          </p:nvSpPr>
          <p:spPr bwMode="auto">
            <a:xfrm>
              <a:off x="862" y="3244"/>
              <a:ext cx="1939" cy="420"/>
            </a:xfrm>
            <a:prstGeom prst="rect">
              <a:avLst/>
            </a:prstGeom>
            <a:noFill/>
            <a:ln w="12700">
              <a:noFill/>
              <a:miter lim="800000"/>
              <a:headEnd/>
              <a:tailEnd/>
            </a:ln>
          </p:spPr>
          <p:txBody>
            <a:bodyPr wrap="none" lIns="90487" tIns="44450" rIns="90487" bIns="44450">
              <a:spAutoFit/>
            </a:bodyPr>
            <a:lstStyle/>
            <a:p>
              <a:pPr defTabSz="762000" eaLnBrk="0" hangingPunct="0">
                <a:tabLst>
                  <a:tab pos="223838" algn="ctr"/>
                  <a:tab pos="517525" algn="ctr"/>
                  <a:tab pos="800100" algn="ctr"/>
                  <a:tab pos="1081088" algn="ctr"/>
                  <a:tab pos="1376363" algn="ctr"/>
                  <a:tab pos="1657350" algn="ctr"/>
                  <a:tab pos="1939925" algn="ctr"/>
                  <a:tab pos="2233613" algn="ctr"/>
                  <a:tab pos="2516188" algn="ctr"/>
                  <a:tab pos="2798763" algn="ctr"/>
                </a:tabLst>
              </a:pPr>
              <a:r>
                <a:rPr lang="en-US" sz="1000" b="1"/>
                <a:t>	|	|	|	|	|	|	|	|	|	|</a:t>
              </a:r>
            </a:p>
            <a:p>
              <a:pPr defTabSz="762000" eaLnBrk="0" hangingPunct="0">
                <a:tabLst>
                  <a:tab pos="223838" algn="ctr"/>
                  <a:tab pos="517525" algn="ctr"/>
                  <a:tab pos="800100" algn="ctr"/>
                  <a:tab pos="1081088" algn="ctr"/>
                  <a:tab pos="1376363" algn="ctr"/>
                  <a:tab pos="1657350" algn="ctr"/>
                  <a:tab pos="1939925" algn="ctr"/>
                  <a:tab pos="2233613" algn="ctr"/>
                  <a:tab pos="2516188" algn="ctr"/>
                  <a:tab pos="2798763" algn="ctr"/>
                </a:tabLst>
              </a:pPr>
              <a:r>
                <a:rPr lang="en-US" sz="1400" b="1"/>
                <a:t>	1				5					10</a:t>
              </a:r>
            </a:p>
            <a:p>
              <a:pPr defTabSz="762000" eaLnBrk="0" hangingPunct="0">
                <a:tabLst>
                  <a:tab pos="223838" algn="ctr"/>
                  <a:tab pos="517525" algn="ctr"/>
                  <a:tab pos="800100" algn="ctr"/>
                  <a:tab pos="1081088" algn="ctr"/>
                  <a:tab pos="1376363" algn="ctr"/>
                  <a:tab pos="1657350" algn="ctr"/>
                  <a:tab pos="1939925" algn="ctr"/>
                  <a:tab pos="2233613" algn="ctr"/>
                  <a:tab pos="2516188" algn="ctr"/>
                  <a:tab pos="2798763" algn="ctr"/>
                </a:tabLst>
              </a:pPr>
              <a:r>
                <a:rPr lang="en-US" sz="1400" b="1"/>
                <a:t>                      Day</a:t>
              </a:r>
            </a:p>
          </p:txBody>
        </p:sp>
        <p:sp>
          <p:nvSpPr>
            <p:cNvPr id="8221" name="Rectangle 32"/>
            <p:cNvSpPr>
              <a:spLocks noChangeArrowheads="1"/>
            </p:cNvSpPr>
            <p:nvPr/>
          </p:nvSpPr>
          <p:spPr bwMode="auto">
            <a:xfrm>
              <a:off x="544" y="638"/>
              <a:ext cx="455" cy="2891"/>
            </a:xfrm>
            <a:prstGeom prst="rect">
              <a:avLst/>
            </a:prstGeom>
            <a:noFill/>
            <a:ln w="12700">
              <a:noFill/>
              <a:miter lim="800000"/>
              <a:headEnd/>
              <a:tailEnd/>
            </a:ln>
          </p:spPr>
          <p:txBody>
            <a:bodyPr wrap="none" lIns="90487" tIns="44450" rIns="90487" bIns="44450">
              <a:spAutoFit/>
            </a:bodyPr>
            <a:lstStyle/>
            <a:p>
              <a:pPr algn="r" defTabSz="762000" eaLnBrk="0" hangingPunct="0">
                <a:lnSpc>
                  <a:spcPct val="423000"/>
                </a:lnSpc>
              </a:pPr>
              <a:r>
                <a:rPr lang="en-US" sz="1400" b="1"/>
                <a:t>2000 </a:t>
              </a:r>
              <a:r>
                <a:rPr lang="en-US" sz="1400" b="1">
                  <a:cs typeface="Arial" charset="0"/>
                </a:rPr>
                <a:t>–</a:t>
              </a:r>
            </a:p>
            <a:p>
              <a:pPr algn="r" defTabSz="762000" eaLnBrk="0" hangingPunct="0">
                <a:lnSpc>
                  <a:spcPct val="423000"/>
                </a:lnSpc>
              </a:pPr>
              <a:r>
                <a:rPr lang="en-US" sz="1400" b="1"/>
                <a:t>1500 </a:t>
              </a:r>
              <a:r>
                <a:rPr lang="en-US" sz="1400" b="1">
                  <a:cs typeface="Arial" charset="0"/>
                </a:rPr>
                <a:t>–</a:t>
              </a:r>
            </a:p>
            <a:p>
              <a:pPr algn="r" defTabSz="762000" eaLnBrk="0" hangingPunct="0">
                <a:lnSpc>
                  <a:spcPct val="423000"/>
                </a:lnSpc>
              </a:pPr>
              <a:r>
                <a:rPr lang="en-US" sz="1400" b="1"/>
                <a:t>1000 </a:t>
              </a:r>
              <a:r>
                <a:rPr lang="en-US" sz="1400" b="1">
                  <a:cs typeface="Arial" charset="0"/>
                </a:rPr>
                <a:t>–</a:t>
              </a:r>
            </a:p>
            <a:p>
              <a:pPr algn="r" defTabSz="762000" eaLnBrk="0" hangingPunct="0">
                <a:lnSpc>
                  <a:spcPct val="423000"/>
                </a:lnSpc>
              </a:pPr>
              <a:r>
                <a:rPr lang="en-US" sz="1400" b="1"/>
                <a:t>500 </a:t>
              </a:r>
              <a:r>
                <a:rPr lang="en-US" sz="1400" b="1">
                  <a:cs typeface="Arial" charset="0"/>
                </a:rPr>
                <a:t>–</a:t>
              </a:r>
            </a:p>
            <a:p>
              <a:pPr algn="r" defTabSz="762000" eaLnBrk="0" hangingPunct="0">
                <a:lnSpc>
                  <a:spcPct val="423000"/>
                </a:lnSpc>
              </a:pPr>
              <a:r>
                <a:rPr lang="en-US" sz="1400" b="1"/>
                <a:t>0    </a:t>
              </a:r>
            </a:p>
          </p:txBody>
        </p:sp>
        <p:sp>
          <p:nvSpPr>
            <p:cNvPr id="8222" name="Rectangle 33"/>
            <p:cNvSpPr>
              <a:spLocks noChangeArrowheads="1"/>
            </p:cNvSpPr>
            <p:nvPr/>
          </p:nvSpPr>
          <p:spPr bwMode="auto">
            <a:xfrm rot="-5400000">
              <a:off x="164" y="2107"/>
              <a:ext cx="567" cy="190"/>
            </a:xfrm>
            <a:prstGeom prst="rect">
              <a:avLst/>
            </a:prstGeom>
            <a:noFill/>
            <a:ln w="12700">
              <a:noFill/>
              <a:miter lim="800000"/>
              <a:headEnd/>
              <a:tailEnd/>
            </a:ln>
          </p:spPr>
          <p:txBody>
            <a:bodyPr wrap="none" lIns="90487" tIns="44450" rIns="90487" bIns="44450">
              <a:spAutoFit/>
            </a:bodyPr>
            <a:lstStyle/>
            <a:p>
              <a:pPr defTabSz="762000" eaLnBrk="0" hangingPunct="0"/>
              <a:r>
                <a:rPr lang="en-US" sz="1400" b="1"/>
                <a:t>Bicycles</a:t>
              </a:r>
            </a:p>
          </p:txBody>
        </p:sp>
        <p:sp>
          <p:nvSpPr>
            <p:cNvPr id="8223" name="Rectangle 37"/>
            <p:cNvSpPr>
              <a:spLocks noChangeArrowheads="1"/>
            </p:cNvSpPr>
            <p:nvPr/>
          </p:nvSpPr>
          <p:spPr bwMode="auto">
            <a:xfrm>
              <a:off x="326" y="3690"/>
              <a:ext cx="1162" cy="190"/>
            </a:xfrm>
            <a:prstGeom prst="rect">
              <a:avLst/>
            </a:prstGeom>
            <a:noFill/>
            <a:ln w="12700">
              <a:noFill/>
              <a:miter lim="800000"/>
              <a:headEnd/>
              <a:tailEnd/>
            </a:ln>
          </p:spPr>
          <p:txBody>
            <a:bodyPr wrap="none" lIns="90487" tIns="44450" rIns="90487" bIns="44450">
              <a:spAutoFit/>
            </a:bodyPr>
            <a:lstStyle/>
            <a:p>
              <a:pPr defTabSz="762000" eaLnBrk="0" hangingPunct="0"/>
              <a:r>
                <a:rPr lang="en-US" sz="1400" b="1"/>
                <a:t>(a) Parent inventory</a:t>
              </a:r>
            </a:p>
          </p:txBody>
        </p:sp>
      </p:grpSp>
      <p:sp>
        <p:nvSpPr>
          <p:cNvPr id="300072" name="Line 40"/>
          <p:cNvSpPr>
            <a:spLocks noChangeShapeType="1"/>
          </p:cNvSpPr>
          <p:nvPr/>
        </p:nvSpPr>
        <p:spPr bwMode="auto">
          <a:xfrm>
            <a:off x="1455738" y="4112171"/>
            <a:ext cx="3060700" cy="0"/>
          </a:xfrm>
          <a:prstGeom prst="line">
            <a:avLst/>
          </a:prstGeom>
          <a:noFill/>
          <a:ln w="50800">
            <a:solidFill>
              <a:srgbClr val="B20019"/>
            </a:solidFill>
            <a:round/>
            <a:headEnd/>
            <a:tailEnd/>
          </a:ln>
        </p:spPr>
        <p:txBody>
          <a:bodyPr wrap="none" anchor="ctr"/>
          <a:lstStyle/>
          <a:p>
            <a:endParaRPr lang="en-US"/>
          </a:p>
        </p:txBody>
      </p:sp>
      <p:grpSp>
        <p:nvGrpSpPr>
          <p:cNvPr id="3" name="Group 72"/>
          <p:cNvGrpSpPr>
            <a:grpSpLocks/>
          </p:cNvGrpSpPr>
          <p:nvPr/>
        </p:nvGrpSpPr>
        <p:grpSpPr bwMode="auto">
          <a:xfrm>
            <a:off x="1841500" y="4155034"/>
            <a:ext cx="1493838" cy="688975"/>
            <a:chOff x="1144" y="2819"/>
            <a:chExt cx="941" cy="434"/>
          </a:xfrm>
        </p:grpSpPr>
        <p:sp>
          <p:nvSpPr>
            <p:cNvPr id="8217" name="Text Box 41"/>
            <p:cNvSpPr txBox="1">
              <a:spLocks noChangeArrowheads="1"/>
            </p:cNvSpPr>
            <p:nvPr/>
          </p:nvSpPr>
          <p:spPr bwMode="auto">
            <a:xfrm>
              <a:off x="1237" y="3061"/>
              <a:ext cx="848" cy="192"/>
            </a:xfrm>
            <a:prstGeom prst="rect">
              <a:avLst/>
            </a:prstGeom>
            <a:noFill/>
            <a:ln w="12700">
              <a:noFill/>
              <a:miter lim="800000"/>
              <a:headEnd/>
              <a:tailEnd/>
            </a:ln>
          </p:spPr>
          <p:txBody>
            <a:bodyPr wrap="none">
              <a:spAutoFit/>
            </a:bodyPr>
            <a:lstStyle/>
            <a:p>
              <a:pPr defTabSz="762000" eaLnBrk="0" hangingPunct="0"/>
              <a:r>
                <a:rPr lang="en-US" sz="1400" b="1"/>
                <a:t>Reorder point</a:t>
              </a:r>
            </a:p>
          </p:txBody>
        </p:sp>
        <p:sp>
          <p:nvSpPr>
            <p:cNvPr id="8218" name="Line 42"/>
            <p:cNvSpPr>
              <a:spLocks noChangeShapeType="1"/>
            </p:cNvSpPr>
            <p:nvPr/>
          </p:nvSpPr>
          <p:spPr bwMode="auto">
            <a:xfrm>
              <a:off x="1144" y="2819"/>
              <a:ext cx="117" cy="288"/>
            </a:xfrm>
            <a:prstGeom prst="line">
              <a:avLst/>
            </a:prstGeom>
            <a:noFill/>
            <a:ln w="38100">
              <a:solidFill>
                <a:schemeClr val="tx1"/>
              </a:solidFill>
              <a:round/>
              <a:headEnd/>
              <a:tailEnd/>
            </a:ln>
          </p:spPr>
          <p:txBody>
            <a:bodyPr wrap="none" anchor="ctr"/>
            <a:lstStyle/>
            <a:p>
              <a:endParaRPr lang="en-US"/>
            </a:p>
          </p:txBody>
        </p:sp>
      </p:grpSp>
      <p:sp>
        <p:nvSpPr>
          <p:cNvPr id="300079" name="Freeform 47"/>
          <p:cNvSpPr>
            <a:spLocks/>
          </p:cNvSpPr>
          <p:nvPr/>
        </p:nvSpPr>
        <p:spPr bwMode="auto">
          <a:xfrm>
            <a:off x="1470025" y="3073946"/>
            <a:ext cx="846138" cy="996950"/>
          </a:xfrm>
          <a:custGeom>
            <a:avLst/>
            <a:gdLst>
              <a:gd name="T0" fmla="*/ 0 w 533"/>
              <a:gd name="T1" fmla="*/ 0 h 628"/>
              <a:gd name="T2" fmla="*/ 88900 w 533"/>
              <a:gd name="T3" fmla="*/ 58738 h 628"/>
              <a:gd name="T4" fmla="*/ 107950 w 533"/>
              <a:gd name="T5" fmla="*/ 134937 h 628"/>
              <a:gd name="T6" fmla="*/ 184150 w 533"/>
              <a:gd name="T7" fmla="*/ 188912 h 628"/>
              <a:gd name="T8" fmla="*/ 265113 w 533"/>
              <a:gd name="T9" fmla="*/ 249238 h 628"/>
              <a:gd name="T10" fmla="*/ 265113 w 533"/>
              <a:gd name="T11" fmla="*/ 387350 h 628"/>
              <a:gd name="T12" fmla="*/ 357188 w 533"/>
              <a:gd name="T13" fmla="*/ 457200 h 628"/>
              <a:gd name="T14" fmla="*/ 441325 w 533"/>
              <a:gd name="T15" fmla="*/ 515937 h 628"/>
              <a:gd name="T16" fmla="*/ 498475 w 533"/>
              <a:gd name="T17" fmla="*/ 620712 h 628"/>
              <a:gd name="T18" fmla="*/ 584200 w 533"/>
              <a:gd name="T19" fmla="*/ 715962 h 628"/>
              <a:gd name="T20" fmla="*/ 655638 w 533"/>
              <a:gd name="T21" fmla="*/ 706437 h 628"/>
              <a:gd name="T22" fmla="*/ 712788 w 533"/>
              <a:gd name="T23" fmla="*/ 782637 h 628"/>
              <a:gd name="T24" fmla="*/ 727075 w 533"/>
              <a:gd name="T25" fmla="*/ 877888 h 628"/>
              <a:gd name="T26" fmla="*/ 846138 w 533"/>
              <a:gd name="T27" fmla="*/ 996950 h 6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3"/>
              <a:gd name="T43" fmla="*/ 0 h 628"/>
              <a:gd name="T44" fmla="*/ 533 w 533"/>
              <a:gd name="T45" fmla="*/ 628 h 6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3" h="628">
                <a:moveTo>
                  <a:pt x="0" y="0"/>
                </a:moveTo>
                <a:lnTo>
                  <a:pt x="56" y="37"/>
                </a:lnTo>
                <a:lnTo>
                  <a:pt x="68" y="85"/>
                </a:lnTo>
                <a:lnTo>
                  <a:pt x="116" y="119"/>
                </a:lnTo>
                <a:lnTo>
                  <a:pt x="167" y="157"/>
                </a:lnTo>
                <a:lnTo>
                  <a:pt x="167" y="244"/>
                </a:lnTo>
                <a:lnTo>
                  <a:pt x="225" y="288"/>
                </a:lnTo>
                <a:lnTo>
                  <a:pt x="278" y="325"/>
                </a:lnTo>
                <a:lnTo>
                  <a:pt x="314" y="391"/>
                </a:lnTo>
                <a:lnTo>
                  <a:pt x="368" y="451"/>
                </a:lnTo>
                <a:lnTo>
                  <a:pt x="413" y="445"/>
                </a:lnTo>
                <a:lnTo>
                  <a:pt x="449" y="493"/>
                </a:lnTo>
                <a:lnTo>
                  <a:pt x="458" y="553"/>
                </a:lnTo>
                <a:lnTo>
                  <a:pt x="533" y="628"/>
                </a:lnTo>
              </a:path>
            </a:pathLst>
          </a:custGeom>
          <a:noFill/>
          <a:ln w="57150">
            <a:solidFill>
              <a:schemeClr val="tx2"/>
            </a:solidFill>
            <a:round/>
            <a:headEnd/>
            <a:tailEnd/>
          </a:ln>
        </p:spPr>
        <p:txBody>
          <a:bodyPr wrap="none" anchor="ctr"/>
          <a:lstStyle/>
          <a:p>
            <a:endParaRPr lang="en-NZ"/>
          </a:p>
        </p:txBody>
      </p:sp>
      <p:grpSp>
        <p:nvGrpSpPr>
          <p:cNvPr id="4" name="Group 76"/>
          <p:cNvGrpSpPr>
            <a:grpSpLocks/>
          </p:cNvGrpSpPr>
          <p:nvPr/>
        </p:nvGrpSpPr>
        <p:grpSpPr bwMode="auto">
          <a:xfrm>
            <a:off x="2360613" y="1938884"/>
            <a:ext cx="1020762" cy="2127250"/>
            <a:chOff x="1487" y="1343"/>
            <a:chExt cx="643" cy="1340"/>
          </a:xfrm>
        </p:grpSpPr>
        <p:sp>
          <p:nvSpPr>
            <p:cNvPr id="8215" name="Rectangle 44"/>
            <p:cNvSpPr>
              <a:spLocks noChangeArrowheads="1"/>
            </p:cNvSpPr>
            <p:nvPr/>
          </p:nvSpPr>
          <p:spPr bwMode="auto">
            <a:xfrm>
              <a:off x="1601" y="1343"/>
              <a:ext cx="529" cy="419"/>
            </a:xfrm>
            <a:prstGeom prst="rect">
              <a:avLst/>
            </a:prstGeom>
            <a:noFill/>
            <a:ln w="12700">
              <a:noFill/>
              <a:miter lim="800000"/>
              <a:headEnd/>
              <a:tailEnd/>
            </a:ln>
          </p:spPr>
          <p:txBody>
            <a:bodyPr wrap="none" lIns="90487" tIns="44450" rIns="90487" bIns="44450">
              <a:spAutoFit/>
            </a:bodyPr>
            <a:lstStyle/>
            <a:p>
              <a:pPr defTabSz="762000" eaLnBrk="0" hangingPunct="0">
                <a:lnSpc>
                  <a:spcPct val="90000"/>
                </a:lnSpc>
              </a:pPr>
              <a:r>
                <a:rPr lang="en-US" sz="1400" b="1"/>
                <a:t>Order</a:t>
              </a:r>
            </a:p>
            <a:p>
              <a:pPr defTabSz="762000" eaLnBrk="0" hangingPunct="0">
                <a:lnSpc>
                  <a:spcPct val="90000"/>
                </a:lnSpc>
              </a:pPr>
              <a:r>
                <a:rPr lang="en-US" sz="1400" b="1"/>
                <a:t>1000 on</a:t>
              </a:r>
            </a:p>
            <a:p>
              <a:pPr defTabSz="762000" eaLnBrk="0" hangingPunct="0">
                <a:lnSpc>
                  <a:spcPct val="90000"/>
                </a:lnSpc>
              </a:pPr>
              <a:r>
                <a:rPr lang="en-US" sz="1400" b="1"/>
                <a:t>day 3</a:t>
              </a:r>
            </a:p>
          </p:txBody>
        </p:sp>
        <p:sp>
          <p:nvSpPr>
            <p:cNvPr id="8216" name="Line 46"/>
            <p:cNvSpPr>
              <a:spLocks noChangeShapeType="1"/>
            </p:cNvSpPr>
            <p:nvPr/>
          </p:nvSpPr>
          <p:spPr bwMode="auto">
            <a:xfrm flipH="1">
              <a:off x="1487" y="1742"/>
              <a:ext cx="208" cy="941"/>
            </a:xfrm>
            <a:prstGeom prst="line">
              <a:avLst/>
            </a:prstGeom>
            <a:noFill/>
            <a:ln w="38100">
              <a:solidFill>
                <a:schemeClr val="tx1"/>
              </a:solidFill>
              <a:round/>
              <a:headEnd/>
              <a:tailEnd/>
            </a:ln>
          </p:spPr>
          <p:txBody>
            <a:bodyPr wrap="none" anchor="ctr"/>
            <a:lstStyle/>
            <a:p>
              <a:endParaRPr lang="en-US"/>
            </a:p>
          </p:txBody>
        </p:sp>
      </p:grpSp>
      <p:grpSp>
        <p:nvGrpSpPr>
          <p:cNvPr id="5" name="Group 77"/>
          <p:cNvGrpSpPr>
            <a:grpSpLocks/>
          </p:cNvGrpSpPr>
          <p:nvPr/>
        </p:nvGrpSpPr>
        <p:grpSpPr bwMode="auto">
          <a:xfrm>
            <a:off x="3657600" y="1949996"/>
            <a:ext cx="1028700" cy="2108200"/>
            <a:chOff x="2304" y="1350"/>
            <a:chExt cx="648" cy="1328"/>
          </a:xfrm>
        </p:grpSpPr>
        <p:sp>
          <p:nvSpPr>
            <p:cNvPr id="8213" name="Rectangle 50"/>
            <p:cNvSpPr>
              <a:spLocks noChangeArrowheads="1"/>
            </p:cNvSpPr>
            <p:nvPr/>
          </p:nvSpPr>
          <p:spPr bwMode="auto">
            <a:xfrm>
              <a:off x="2423" y="1350"/>
              <a:ext cx="529" cy="419"/>
            </a:xfrm>
            <a:prstGeom prst="rect">
              <a:avLst/>
            </a:prstGeom>
            <a:noFill/>
            <a:ln w="12700">
              <a:noFill/>
              <a:miter lim="800000"/>
              <a:headEnd/>
              <a:tailEnd/>
            </a:ln>
          </p:spPr>
          <p:txBody>
            <a:bodyPr wrap="none" lIns="90487" tIns="44450" rIns="90487" bIns="44450">
              <a:spAutoFit/>
            </a:bodyPr>
            <a:lstStyle/>
            <a:p>
              <a:pPr defTabSz="762000" eaLnBrk="0" hangingPunct="0">
                <a:lnSpc>
                  <a:spcPct val="90000"/>
                </a:lnSpc>
              </a:pPr>
              <a:r>
                <a:rPr lang="en-US" sz="1400" b="1"/>
                <a:t>Order</a:t>
              </a:r>
            </a:p>
            <a:p>
              <a:pPr defTabSz="762000" eaLnBrk="0" hangingPunct="0">
                <a:lnSpc>
                  <a:spcPct val="90000"/>
                </a:lnSpc>
              </a:pPr>
              <a:r>
                <a:rPr lang="en-US" sz="1400" b="1"/>
                <a:t>1000 on</a:t>
              </a:r>
            </a:p>
            <a:p>
              <a:pPr defTabSz="762000" eaLnBrk="0" hangingPunct="0">
                <a:lnSpc>
                  <a:spcPct val="90000"/>
                </a:lnSpc>
              </a:pPr>
              <a:r>
                <a:rPr lang="en-US" sz="1400" b="1"/>
                <a:t>day 8</a:t>
              </a:r>
            </a:p>
          </p:txBody>
        </p:sp>
        <p:sp>
          <p:nvSpPr>
            <p:cNvPr id="8214" name="Line 51"/>
            <p:cNvSpPr>
              <a:spLocks noChangeShapeType="1"/>
            </p:cNvSpPr>
            <p:nvPr/>
          </p:nvSpPr>
          <p:spPr bwMode="auto">
            <a:xfrm flipH="1">
              <a:off x="2304" y="1768"/>
              <a:ext cx="214" cy="910"/>
            </a:xfrm>
            <a:prstGeom prst="line">
              <a:avLst/>
            </a:prstGeom>
            <a:noFill/>
            <a:ln w="38100">
              <a:solidFill>
                <a:schemeClr val="tx1"/>
              </a:solidFill>
              <a:round/>
              <a:headEnd/>
              <a:tailEnd/>
            </a:ln>
          </p:spPr>
          <p:txBody>
            <a:bodyPr wrap="none" anchor="ctr"/>
            <a:lstStyle/>
            <a:p>
              <a:endParaRPr lang="en-US"/>
            </a:p>
          </p:txBody>
        </p:sp>
      </p:grpSp>
      <p:sp>
        <p:nvSpPr>
          <p:cNvPr id="300084" name="Freeform 52"/>
          <p:cNvSpPr>
            <a:spLocks/>
          </p:cNvSpPr>
          <p:nvPr/>
        </p:nvSpPr>
        <p:spPr bwMode="auto">
          <a:xfrm>
            <a:off x="2316163" y="2765971"/>
            <a:ext cx="1319212" cy="1724025"/>
          </a:xfrm>
          <a:custGeom>
            <a:avLst/>
            <a:gdLst>
              <a:gd name="T0" fmla="*/ 0 w 831"/>
              <a:gd name="T1" fmla="*/ 1319212 h 1086"/>
              <a:gd name="T2" fmla="*/ 114300 w 831"/>
              <a:gd name="T3" fmla="*/ 1390650 h 1086"/>
              <a:gd name="T4" fmla="*/ 161925 w 831"/>
              <a:gd name="T5" fmla="*/ 1471612 h 1086"/>
              <a:gd name="T6" fmla="*/ 209550 w 831"/>
              <a:gd name="T7" fmla="*/ 1562100 h 1086"/>
              <a:gd name="T8" fmla="*/ 295275 w 831"/>
              <a:gd name="T9" fmla="*/ 1547812 h 1086"/>
              <a:gd name="T10" fmla="*/ 342900 w 831"/>
              <a:gd name="T11" fmla="*/ 1604962 h 1086"/>
              <a:gd name="T12" fmla="*/ 366712 w 831"/>
              <a:gd name="T13" fmla="*/ 1671638 h 1086"/>
              <a:gd name="T14" fmla="*/ 523875 w 831"/>
              <a:gd name="T15" fmla="*/ 1724025 h 1086"/>
              <a:gd name="T16" fmla="*/ 523875 w 831"/>
              <a:gd name="T17" fmla="*/ 0 h 1086"/>
              <a:gd name="T18" fmla="*/ 658812 w 831"/>
              <a:gd name="T19" fmla="*/ 92075 h 1086"/>
              <a:gd name="T20" fmla="*/ 684212 w 831"/>
              <a:gd name="T21" fmla="*/ 206375 h 1086"/>
              <a:gd name="T22" fmla="*/ 752475 w 831"/>
              <a:gd name="T23" fmla="*/ 233362 h 1086"/>
              <a:gd name="T24" fmla="*/ 773112 w 831"/>
              <a:gd name="T25" fmla="*/ 331787 h 1086"/>
              <a:gd name="T26" fmla="*/ 885825 w 831"/>
              <a:gd name="T27" fmla="*/ 438150 h 1086"/>
              <a:gd name="T28" fmla="*/ 923925 w 831"/>
              <a:gd name="T29" fmla="*/ 538162 h 1086"/>
              <a:gd name="T30" fmla="*/ 938212 w 831"/>
              <a:gd name="T31" fmla="*/ 628650 h 1086"/>
              <a:gd name="T32" fmla="*/ 949325 w 831"/>
              <a:gd name="T33" fmla="*/ 668337 h 1086"/>
              <a:gd name="T34" fmla="*/ 977900 w 831"/>
              <a:gd name="T35" fmla="*/ 741362 h 1086"/>
              <a:gd name="T36" fmla="*/ 981075 w 831"/>
              <a:gd name="T37" fmla="*/ 838200 h 1086"/>
              <a:gd name="T38" fmla="*/ 1042987 w 831"/>
              <a:gd name="T39" fmla="*/ 904875 h 1086"/>
              <a:gd name="T40" fmla="*/ 1106487 w 831"/>
              <a:gd name="T41" fmla="*/ 1042987 h 1086"/>
              <a:gd name="T42" fmla="*/ 1157287 w 831"/>
              <a:gd name="T43" fmla="*/ 1128712 h 1086"/>
              <a:gd name="T44" fmla="*/ 1262062 w 831"/>
              <a:gd name="T45" fmla="*/ 1252537 h 1086"/>
              <a:gd name="T46" fmla="*/ 1319212 w 831"/>
              <a:gd name="T47" fmla="*/ 1314450 h 108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31"/>
              <a:gd name="T73" fmla="*/ 0 h 1086"/>
              <a:gd name="T74" fmla="*/ 831 w 831"/>
              <a:gd name="T75" fmla="*/ 1086 h 108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31" h="1086">
                <a:moveTo>
                  <a:pt x="0" y="831"/>
                </a:moveTo>
                <a:lnTo>
                  <a:pt x="72" y="876"/>
                </a:lnTo>
                <a:lnTo>
                  <a:pt x="102" y="927"/>
                </a:lnTo>
                <a:lnTo>
                  <a:pt x="132" y="984"/>
                </a:lnTo>
                <a:lnTo>
                  <a:pt x="186" y="975"/>
                </a:lnTo>
                <a:lnTo>
                  <a:pt x="216" y="1011"/>
                </a:lnTo>
                <a:lnTo>
                  <a:pt x="231" y="1053"/>
                </a:lnTo>
                <a:lnTo>
                  <a:pt x="330" y="1086"/>
                </a:lnTo>
                <a:lnTo>
                  <a:pt x="330" y="0"/>
                </a:lnTo>
                <a:lnTo>
                  <a:pt x="415" y="58"/>
                </a:lnTo>
                <a:lnTo>
                  <a:pt x="431" y="130"/>
                </a:lnTo>
                <a:lnTo>
                  <a:pt x="474" y="147"/>
                </a:lnTo>
                <a:lnTo>
                  <a:pt x="487" y="209"/>
                </a:lnTo>
                <a:lnTo>
                  <a:pt x="558" y="276"/>
                </a:lnTo>
                <a:lnTo>
                  <a:pt x="582" y="339"/>
                </a:lnTo>
                <a:lnTo>
                  <a:pt x="591" y="396"/>
                </a:lnTo>
                <a:lnTo>
                  <a:pt x="598" y="421"/>
                </a:lnTo>
                <a:lnTo>
                  <a:pt x="616" y="467"/>
                </a:lnTo>
                <a:lnTo>
                  <a:pt x="618" y="528"/>
                </a:lnTo>
                <a:lnTo>
                  <a:pt x="657" y="570"/>
                </a:lnTo>
                <a:lnTo>
                  <a:pt x="697" y="657"/>
                </a:lnTo>
                <a:lnTo>
                  <a:pt x="729" y="711"/>
                </a:lnTo>
                <a:lnTo>
                  <a:pt x="795" y="789"/>
                </a:lnTo>
                <a:lnTo>
                  <a:pt x="831" y="828"/>
                </a:lnTo>
              </a:path>
            </a:pathLst>
          </a:custGeom>
          <a:noFill/>
          <a:ln w="57150" cap="rnd">
            <a:solidFill>
              <a:schemeClr val="tx2"/>
            </a:solidFill>
            <a:round/>
            <a:headEnd/>
            <a:tailEnd/>
          </a:ln>
        </p:spPr>
        <p:txBody>
          <a:bodyPr/>
          <a:lstStyle/>
          <a:p>
            <a:endParaRPr lang="en-NZ"/>
          </a:p>
        </p:txBody>
      </p:sp>
      <p:sp>
        <p:nvSpPr>
          <p:cNvPr id="300098" name="Rectangle 66"/>
          <p:cNvSpPr>
            <a:spLocks noChangeArrowheads="1"/>
          </p:cNvSpPr>
          <p:nvPr/>
        </p:nvSpPr>
        <p:spPr bwMode="auto">
          <a:xfrm>
            <a:off x="6257925" y="1403896"/>
            <a:ext cx="384175" cy="3609975"/>
          </a:xfrm>
          <a:prstGeom prst="rect">
            <a:avLst/>
          </a:prstGeom>
          <a:solidFill>
            <a:srgbClr val="DCDEEE"/>
          </a:solidFill>
          <a:ln w="19050">
            <a:solidFill>
              <a:schemeClr val="tx1"/>
            </a:solidFill>
            <a:miter lim="800000"/>
            <a:headEnd/>
            <a:tailEnd/>
          </a:ln>
        </p:spPr>
        <p:txBody>
          <a:bodyPr wrap="none" anchor="ctr"/>
          <a:lstStyle/>
          <a:p>
            <a:endParaRPr lang="en-NZ"/>
          </a:p>
        </p:txBody>
      </p:sp>
      <p:sp>
        <p:nvSpPr>
          <p:cNvPr id="300099" name="Rectangle 67"/>
          <p:cNvSpPr>
            <a:spLocks noChangeArrowheads="1"/>
          </p:cNvSpPr>
          <p:nvPr/>
        </p:nvSpPr>
        <p:spPr bwMode="auto">
          <a:xfrm>
            <a:off x="7683500" y="1403896"/>
            <a:ext cx="384175" cy="3609975"/>
          </a:xfrm>
          <a:prstGeom prst="rect">
            <a:avLst/>
          </a:prstGeom>
          <a:solidFill>
            <a:srgbClr val="DCDEEE"/>
          </a:solidFill>
          <a:ln w="19050">
            <a:solidFill>
              <a:schemeClr val="tx1"/>
            </a:solidFill>
            <a:miter lim="800000"/>
            <a:headEnd/>
            <a:tailEnd/>
          </a:ln>
        </p:spPr>
        <p:txBody>
          <a:bodyPr wrap="none" anchor="ctr"/>
          <a:lstStyle/>
          <a:p>
            <a:endParaRPr lang="en-NZ"/>
          </a:p>
        </p:txBody>
      </p:sp>
      <p:sp>
        <p:nvSpPr>
          <p:cNvPr id="300101" name="Freeform 69"/>
          <p:cNvSpPr>
            <a:spLocks/>
          </p:cNvSpPr>
          <p:nvPr/>
        </p:nvSpPr>
        <p:spPr bwMode="auto">
          <a:xfrm>
            <a:off x="3630613" y="3037434"/>
            <a:ext cx="871537" cy="1704975"/>
          </a:xfrm>
          <a:custGeom>
            <a:avLst/>
            <a:gdLst>
              <a:gd name="T0" fmla="*/ 0 w 549"/>
              <a:gd name="T1" fmla="*/ 1066800 h 1074"/>
              <a:gd name="T2" fmla="*/ 28575 w 549"/>
              <a:gd name="T3" fmla="*/ 1171575 h 1074"/>
              <a:gd name="T4" fmla="*/ 38100 w 549"/>
              <a:gd name="T5" fmla="*/ 1257300 h 1074"/>
              <a:gd name="T6" fmla="*/ 104775 w 549"/>
              <a:gd name="T7" fmla="*/ 1304925 h 1074"/>
              <a:gd name="T8" fmla="*/ 228600 w 549"/>
              <a:gd name="T9" fmla="*/ 1323975 h 1074"/>
              <a:gd name="T10" fmla="*/ 295275 w 549"/>
              <a:gd name="T11" fmla="*/ 1385887 h 1074"/>
              <a:gd name="T12" fmla="*/ 304800 w 549"/>
              <a:gd name="T13" fmla="*/ 1476375 h 1074"/>
              <a:gd name="T14" fmla="*/ 371475 w 549"/>
              <a:gd name="T15" fmla="*/ 1533525 h 1074"/>
              <a:gd name="T16" fmla="*/ 438150 w 549"/>
              <a:gd name="T17" fmla="*/ 1538287 h 1074"/>
              <a:gd name="T18" fmla="*/ 471487 w 549"/>
              <a:gd name="T19" fmla="*/ 1600200 h 1074"/>
              <a:gd name="T20" fmla="*/ 561975 w 549"/>
              <a:gd name="T21" fmla="*/ 1676400 h 1074"/>
              <a:gd name="T22" fmla="*/ 623887 w 549"/>
              <a:gd name="T23" fmla="*/ 1704975 h 1074"/>
              <a:gd name="T24" fmla="*/ 623887 w 549"/>
              <a:gd name="T25" fmla="*/ 0 h 1074"/>
              <a:gd name="T26" fmla="*/ 647700 w 549"/>
              <a:gd name="T27" fmla="*/ 47625 h 1074"/>
              <a:gd name="T28" fmla="*/ 704849 w 549"/>
              <a:gd name="T29" fmla="*/ 85725 h 1074"/>
              <a:gd name="T30" fmla="*/ 723899 w 549"/>
              <a:gd name="T31" fmla="*/ 147637 h 1074"/>
              <a:gd name="T32" fmla="*/ 766762 w 549"/>
              <a:gd name="T33" fmla="*/ 200025 h 1074"/>
              <a:gd name="T34" fmla="*/ 823912 w 549"/>
              <a:gd name="T35" fmla="*/ 204788 h 1074"/>
              <a:gd name="T36" fmla="*/ 871537 w 549"/>
              <a:gd name="T37" fmla="*/ 280987 h 1074"/>
              <a:gd name="T38" fmla="*/ 871537 w 549"/>
              <a:gd name="T39" fmla="*/ 376237 h 10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49"/>
              <a:gd name="T61" fmla="*/ 0 h 1074"/>
              <a:gd name="T62" fmla="*/ 549 w 549"/>
              <a:gd name="T63" fmla="*/ 1074 h 10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49" h="1074">
                <a:moveTo>
                  <a:pt x="0" y="672"/>
                </a:moveTo>
                <a:lnTo>
                  <a:pt x="18" y="738"/>
                </a:lnTo>
                <a:lnTo>
                  <a:pt x="24" y="792"/>
                </a:lnTo>
                <a:lnTo>
                  <a:pt x="66" y="822"/>
                </a:lnTo>
                <a:lnTo>
                  <a:pt x="144" y="834"/>
                </a:lnTo>
                <a:lnTo>
                  <a:pt x="186" y="873"/>
                </a:lnTo>
                <a:lnTo>
                  <a:pt x="192" y="930"/>
                </a:lnTo>
                <a:lnTo>
                  <a:pt x="234" y="966"/>
                </a:lnTo>
                <a:lnTo>
                  <a:pt x="276" y="969"/>
                </a:lnTo>
                <a:lnTo>
                  <a:pt x="297" y="1008"/>
                </a:lnTo>
                <a:lnTo>
                  <a:pt x="354" y="1056"/>
                </a:lnTo>
                <a:lnTo>
                  <a:pt x="393" y="1074"/>
                </a:lnTo>
                <a:lnTo>
                  <a:pt x="393" y="0"/>
                </a:lnTo>
                <a:lnTo>
                  <a:pt x="408" y="30"/>
                </a:lnTo>
                <a:lnTo>
                  <a:pt x="444" y="54"/>
                </a:lnTo>
                <a:lnTo>
                  <a:pt x="456" y="93"/>
                </a:lnTo>
                <a:lnTo>
                  <a:pt x="483" y="126"/>
                </a:lnTo>
                <a:lnTo>
                  <a:pt x="519" y="129"/>
                </a:lnTo>
                <a:lnTo>
                  <a:pt x="549" y="177"/>
                </a:lnTo>
                <a:lnTo>
                  <a:pt x="549" y="237"/>
                </a:lnTo>
              </a:path>
            </a:pathLst>
          </a:custGeom>
          <a:noFill/>
          <a:ln w="57150">
            <a:solidFill>
              <a:schemeClr val="tx2"/>
            </a:solidFill>
            <a:round/>
            <a:headEnd/>
            <a:tailEnd/>
          </a:ln>
        </p:spPr>
        <p:txBody>
          <a:bodyPr/>
          <a:lstStyle/>
          <a:p>
            <a:endParaRPr lang="en-NZ"/>
          </a:p>
        </p:txBody>
      </p:sp>
      <p:grpSp>
        <p:nvGrpSpPr>
          <p:cNvPr id="6" name="Group 75"/>
          <p:cNvGrpSpPr>
            <a:grpSpLocks/>
          </p:cNvGrpSpPr>
          <p:nvPr/>
        </p:nvGrpSpPr>
        <p:grpSpPr bwMode="auto">
          <a:xfrm>
            <a:off x="4770438" y="694284"/>
            <a:ext cx="4038600" cy="5145087"/>
            <a:chOff x="3005" y="559"/>
            <a:chExt cx="2544" cy="3241"/>
          </a:xfrm>
        </p:grpSpPr>
        <p:sp>
          <p:nvSpPr>
            <p:cNvPr id="8208" name="Rectangle 38"/>
            <p:cNvSpPr>
              <a:spLocks noChangeArrowheads="1"/>
            </p:cNvSpPr>
            <p:nvPr/>
          </p:nvSpPr>
          <p:spPr bwMode="auto">
            <a:xfrm>
              <a:off x="3005" y="3610"/>
              <a:ext cx="1366" cy="190"/>
            </a:xfrm>
            <a:prstGeom prst="rect">
              <a:avLst/>
            </a:prstGeom>
            <a:noFill/>
            <a:ln w="12700">
              <a:noFill/>
              <a:miter lim="800000"/>
              <a:headEnd/>
              <a:tailEnd/>
            </a:ln>
          </p:spPr>
          <p:txBody>
            <a:bodyPr wrap="none" lIns="90487" tIns="44450" rIns="90487" bIns="44450">
              <a:spAutoFit/>
            </a:bodyPr>
            <a:lstStyle/>
            <a:p>
              <a:pPr defTabSz="762000" eaLnBrk="0" hangingPunct="0"/>
              <a:r>
                <a:rPr lang="en-US" sz="1400" b="1"/>
                <a:t>(b) Component demand</a:t>
              </a:r>
            </a:p>
          </p:txBody>
        </p:sp>
        <p:sp>
          <p:nvSpPr>
            <p:cNvPr id="8209" name="Freeform 55"/>
            <p:cNvSpPr>
              <a:spLocks/>
            </p:cNvSpPr>
            <p:nvPr/>
          </p:nvSpPr>
          <p:spPr bwMode="auto">
            <a:xfrm>
              <a:off x="3546" y="816"/>
              <a:ext cx="2003" cy="2465"/>
            </a:xfrm>
            <a:custGeom>
              <a:avLst/>
              <a:gdLst>
                <a:gd name="T0" fmla="*/ 0 w 1875"/>
                <a:gd name="T1" fmla="*/ 0 h 2601"/>
                <a:gd name="T2" fmla="*/ 0 w 1875"/>
                <a:gd name="T3" fmla="*/ 2464 h 2601"/>
                <a:gd name="T4" fmla="*/ 2002 w 1875"/>
                <a:gd name="T5" fmla="*/ 2464 h 2601"/>
                <a:gd name="T6" fmla="*/ 0 60000 65536"/>
                <a:gd name="T7" fmla="*/ 0 60000 65536"/>
                <a:gd name="T8" fmla="*/ 0 60000 65536"/>
                <a:gd name="T9" fmla="*/ 0 w 1875"/>
                <a:gd name="T10" fmla="*/ 0 h 2601"/>
                <a:gd name="T11" fmla="*/ 1875 w 1875"/>
                <a:gd name="T12" fmla="*/ 2601 h 2601"/>
              </a:gdLst>
              <a:ahLst/>
              <a:cxnLst>
                <a:cxn ang="T6">
                  <a:pos x="T0" y="T1"/>
                </a:cxn>
                <a:cxn ang="T7">
                  <a:pos x="T2" y="T3"/>
                </a:cxn>
                <a:cxn ang="T8">
                  <a:pos x="T4" y="T5"/>
                </a:cxn>
              </a:cxnLst>
              <a:rect l="T9" t="T10" r="T11" b="T12"/>
              <a:pathLst>
                <a:path w="1875" h="2601">
                  <a:moveTo>
                    <a:pt x="0" y="0"/>
                  </a:moveTo>
                  <a:lnTo>
                    <a:pt x="0" y="2600"/>
                  </a:lnTo>
                  <a:lnTo>
                    <a:pt x="1874" y="2600"/>
                  </a:lnTo>
                </a:path>
              </a:pathLst>
            </a:custGeom>
            <a:noFill/>
            <a:ln w="25400" cap="rnd">
              <a:solidFill>
                <a:schemeClr val="tx1"/>
              </a:solidFill>
              <a:round/>
              <a:headEnd/>
              <a:tailEnd/>
            </a:ln>
          </p:spPr>
          <p:txBody>
            <a:bodyPr/>
            <a:lstStyle/>
            <a:p>
              <a:endParaRPr lang="en-NZ"/>
            </a:p>
          </p:txBody>
        </p:sp>
        <p:sp>
          <p:nvSpPr>
            <p:cNvPr id="8210" name="Rectangle 60"/>
            <p:cNvSpPr>
              <a:spLocks noChangeArrowheads="1"/>
            </p:cNvSpPr>
            <p:nvPr/>
          </p:nvSpPr>
          <p:spPr bwMode="auto">
            <a:xfrm>
              <a:off x="3199" y="559"/>
              <a:ext cx="455" cy="2891"/>
            </a:xfrm>
            <a:prstGeom prst="rect">
              <a:avLst/>
            </a:prstGeom>
            <a:noFill/>
            <a:ln w="12700">
              <a:noFill/>
              <a:miter lim="800000"/>
              <a:headEnd/>
              <a:tailEnd/>
            </a:ln>
          </p:spPr>
          <p:txBody>
            <a:bodyPr wrap="none" lIns="90487" tIns="44450" rIns="90487" bIns="44450">
              <a:spAutoFit/>
            </a:bodyPr>
            <a:lstStyle/>
            <a:p>
              <a:pPr algn="r" defTabSz="762000" eaLnBrk="0" hangingPunct="0">
                <a:lnSpc>
                  <a:spcPct val="423000"/>
                </a:lnSpc>
              </a:pPr>
              <a:r>
                <a:rPr lang="en-US" sz="1400" b="1"/>
                <a:t>2000 </a:t>
              </a:r>
              <a:r>
                <a:rPr lang="en-US" sz="1400" b="1">
                  <a:cs typeface="Arial" charset="0"/>
                </a:rPr>
                <a:t>–</a:t>
              </a:r>
            </a:p>
            <a:p>
              <a:pPr algn="r" defTabSz="762000" eaLnBrk="0" hangingPunct="0">
                <a:lnSpc>
                  <a:spcPct val="423000"/>
                </a:lnSpc>
              </a:pPr>
              <a:r>
                <a:rPr lang="en-US" sz="1400" b="1"/>
                <a:t>1500 </a:t>
              </a:r>
              <a:r>
                <a:rPr lang="en-US" sz="1400" b="1">
                  <a:cs typeface="Arial" charset="0"/>
                </a:rPr>
                <a:t>–</a:t>
              </a:r>
            </a:p>
            <a:p>
              <a:pPr algn="r" defTabSz="762000" eaLnBrk="0" hangingPunct="0">
                <a:lnSpc>
                  <a:spcPct val="423000"/>
                </a:lnSpc>
              </a:pPr>
              <a:r>
                <a:rPr lang="en-US" sz="1400" b="1"/>
                <a:t>1000 </a:t>
              </a:r>
              <a:r>
                <a:rPr lang="en-US" sz="1400" b="1">
                  <a:cs typeface="Arial" charset="0"/>
                </a:rPr>
                <a:t>–</a:t>
              </a:r>
            </a:p>
            <a:p>
              <a:pPr algn="r" defTabSz="762000" eaLnBrk="0" hangingPunct="0">
                <a:lnSpc>
                  <a:spcPct val="423000"/>
                </a:lnSpc>
              </a:pPr>
              <a:r>
                <a:rPr lang="en-US" sz="1400" b="1"/>
                <a:t>500 </a:t>
              </a:r>
              <a:r>
                <a:rPr lang="en-US" sz="1400" b="1">
                  <a:cs typeface="Arial" charset="0"/>
                </a:rPr>
                <a:t>–</a:t>
              </a:r>
            </a:p>
            <a:p>
              <a:pPr algn="r" defTabSz="762000" eaLnBrk="0" hangingPunct="0">
                <a:lnSpc>
                  <a:spcPct val="423000"/>
                </a:lnSpc>
              </a:pPr>
              <a:r>
                <a:rPr lang="en-US" sz="1400" b="1"/>
                <a:t>0    </a:t>
              </a:r>
            </a:p>
          </p:txBody>
        </p:sp>
        <p:sp>
          <p:nvSpPr>
            <p:cNvPr id="8211" name="Rectangle 64"/>
            <p:cNvSpPr>
              <a:spLocks noChangeArrowheads="1"/>
            </p:cNvSpPr>
            <p:nvPr/>
          </p:nvSpPr>
          <p:spPr bwMode="auto">
            <a:xfrm rot="-5400000">
              <a:off x="2937" y="2006"/>
              <a:ext cx="388" cy="190"/>
            </a:xfrm>
            <a:prstGeom prst="rect">
              <a:avLst/>
            </a:prstGeom>
            <a:noFill/>
            <a:ln w="12700">
              <a:noFill/>
              <a:miter lim="800000"/>
              <a:headEnd/>
              <a:tailEnd/>
            </a:ln>
          </p:spPr>
          <p:txBody>
            <a:bodyPr wrap="none" lIns="90487" tIns="44450" rIns="90487" bIns="44450">
              <a:spAutoFit/>
            </a:bodyPr>
            <a:lstStyle/>
            <a:p>
              <a:pPr defTabSz="762000" eaLnBrk="0" hangingPunct="0"/>
              <a:r>
                <a:rPr lang="en-US" sz="1400" b="1"/>
                <a:t>Rims</a:t>
              </a:r>
            </a:p>
          </p:txBody>
        </p:sp>
        <p:sp>
          <p:nvSpPr>
            <p:cNvPr id="8212" name="Rectangle 65"/>
            <p:cNvSpPr>
              <a:spLocks noChangeArrowheads="1"/>
            </p:cNvSpPr>
            <p:nvPr/>
          </p:nvSpPr>
          <p:spPr bwMode="auto">
            <a:xfrm>
              <a:off x="3504" y="3132"/>
              <a:ext cx="1939" cy="458"/>
            </a:xfrm>
            <a:prstGeom prst="rect">
              <a:avLst/>
            </a:prstGeom>
            <a:noFill/>
            <a:ln w="12700">
              <a:noFill/>
              <a:miter lim="800000"/>
              <a:headEnd/>
              <a:tailEnd/>
            </a:ln>
          </p:spPr>
          <p:txBody>
            <a:bodyPr wrap="none" lIns="90487" tIns="44450" rIns="90487" bIns="44450">
              <a:spAutoFit/>
            </a:bodyPr>
            <a:lstStyle/>
            <a:p>
              <a:pPr defTabSz="762000" eaLnBrk="0" hangingPunct="0">
                <a:tabLst>
                  <a:tab pos="223838" algn="ctr"/>
                  <a:tab pos="517525" algn="ctr"/>
                  <a:tab pos="800100" algn="ctr"/>
                  <a:tab pos="1081088" algn="ctr"/>
                  <a:tab pos="1376363" algn="ctr"/>
                  <a:tab pos="1657350" algn="ctr"/>
                  <a:tab pos="1939925" algn="ctr"/>
                  <a:tab pos="2233613" algn="ctr"/>
                  <a:tab pos="2516188" algn="ctr"/>
                  <a:tab pos="2798763" algn="ctr"/>
                </a:tabLst>
              </a:pPr>
              <a:r>
                <a:rPr lang="en-US" sz="1400" b="1"/>
                <a:t>	</a:t>
              </a:r>
              <a:r>
                <a:rPr lang="en-US" sz="1000" b="1"/>
                <a:t>|	|	|	|	|	|	|	|	|	|</a:t>
              </a:r>
            </a:p>
            <a:p>
              <a:pPr defTabSz="762000" eaLnBrk="0" hangingPunct="0">
                <a:tabLst>
                  <a:tab pos="223838" algn="ctr"/>
                  <a:tab pos="517525" algn="ctr"/>
                  <a:tab pos="800100" algn="ctr"/>
                  <a:tab pos="1081088" algn="ctr"/>
                  <a:tab pos="1376363" algn="ctr"/>
                  <a:tab pos="1657350" algn="ctr"/>
                  <a:tab pos="1939925" algn="ctr"/>
                  <a:tab pos="2233613" algn="ctr"/>
                  <a:tab pos="2516188" algn="ctr"/>
                  <a:tab pos="2798763" algn="ctr"/>
                </a:tabLst>
              </a:pPr>
              <a:r>
                <a:rPr lang="en-US" sz="1400" b="1"/>
                <a:t>	1				5					10</a:t>
              </a:r>
            </a:p>
            <a:p>
              <a:pPr defTabSz="762000" eaLnBrk="0" hangingPunct="0">
                <a:tabLst>
                  <a:tab pos="223838" algn="ctr"/>
                  <a:tab pos="517525" algn="ctr"/>
                  <a:tab pos="800100" algn="ctr"/>
                  <a:tab pos="1081088" algn="ctr"/>
                  <a:tab pos="1376363" algn="ctr"/>
                  <a:tab pos="1657350" algn="ctr"/>
                  <a:tab pos="1939925" algn="ctr"/>
                  <a:tab pos="2233613" algn="ctr"/>
                  <a:tab pos="2516188" algn="ctr"/>
                  <a:tab pos="2798763" algn="ctr"/>
                </a:tabLst>
              </a:pPr>
              <a:r>
                <a:rPr lang="en-US" sz="1400" b="1"/>
                <a:t>                      Day</a:t>
              </a:r>
            </a:p>
          </p:txBody>
        </p:sp>
      </p:grpSp>
      <p:sp>
        <p:nvSpPr>
          <p:cNvPr id="300106" name="Rectangle 74"/>
          <p:cNvSpPr>
            <a:spLocks noChangeArrowheads="1"/>
          </p:cNvSpPr>
          <p:nvPr/>
        </p:nvSpPr>
        <p:spPr bwMode="auto">
          <a:xfrm>
            <a:off x="673100" y="5991771"/>
            <a:ext cx="7937500" cy="317500"/>
          </a:xfrm>
          <a:prstGeom prst="rect">
            <a:avLst/>
          </a:prstGeom>
          <a:noFill/>
          <a:ln w="9525">
            <a:noFill/>
            <a:miter lim="800000"/>
            <a:headEnd/>
            <a:tailEnd/>
          </a:ln>
        </p:spPr>
        <p:txBody>
          <a:bodyPr/>
          <a:lstStyle/>
          <a:p>
            <a:pPr marL="342900" indent="-342900" algn="ctr">
              <a:lnSpc>
                <a:spcPct val="90000"/>
              </a:lnSpc>
              <a:spcBef>
                <a:spcPct val="40000"/>
              </a:spcBef>
              <a:buClr>
                <a:srgbClr val="B20019"/>
              </a:buClr>
              <a:buFont typeface="Wingdings" pitchFamily="2" charset="2"/>
              <a:buNone/>
            </a:pPr>
            <a:r>
              <a:rPr lang="en-US" sz="1400" b="1" dirty="0">
                <a:solidFill>
                  <a:schemeClr val="tx2"/>
                </a:solidFill>
                <a:cs typeface="Arial" charset="0"/>
              </a:rPr>
              <a:t>Lumpy Dependent Demand Resulting from Continuous Independent Demand</a:t>
            </a:r>
          </a:p>
        </p:txBody>
      </p:sp>
    </p:spTree>
    <p:extLst>
      <p:ext uri="{BB962C8B-B14F-4D97-AF65-F5344CB8AC3E}">
        <p14:creationId xmlns:p14="http://schemas.microsoft.com/office/powerpoint/2010/main" val="120619965"/>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1000"/>
                                        <p:tgtEl>
                                          <p:spTgt spid="2"/>
                                        </p:tgtEl>
                                      </p:cBhvr>
                                    </p:animEffect>
                                  </p:childTnLst>
                                </p:cTn>
                              </p:par>
                            </p:childTnLst>
                          </p:cTn>
                        </p:par>
                        <p:par>
                          <p:cTn id="8" fill="hold">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300072"/>
                                        </p:tgtEl>
                                        <p:attrNameLst>
                                          <p:attrName>style.visibility</p:attrName>
                                        </p:attrNameLst>
                                      </p:cBhvr>
                                      <p:to>
                                        <p:strVal val="visible"/>
                                      </p:to>
                                    </p:set>
                                    <p:animEffect transition="in" filter="strips(downRight)">
                                      <p:cBhvr>
                                        <p:cTn id="11" dur="1000"/>
                                        <p:tgtEl>
                                          <p:spTgt spid="300072"/>
                                        </p:tgtEl>
                                      </p:cBhvr>
                                    </p:animEffect>
                                  </p:childTnLst>
                                </p:cTn>
                              </p:par>
                            </p:childTnLst>
                          </p:cTn>
                        </p:par>
                        <p:par>
                          <p:cTn id="12" fill="hold">
                            <p:stCondLst>
                              <p:cond delay="4000"/>
                            </p:stCondLst>
                            <p:childTnLst>
                              <p:par>
                                <p:cTn id="13" presetID="18" presetClass="entr" presetSubtype="6" fill="hold" nodeType="after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strips(downRight)">
                                      <p:cBhvr>
                                        <p:cTn id="15" dur="1000"/>
                                        <p:tgtEl>
                                          <p:spTgt spid="3"/>
                                        </p:tgtEl>
                                      </p:cBhvr>
                                    </p:animEffect>
                                  </p:childTnLst>
                                </p:cTn>
                              </p:par>
                            </p:childTnLst>
                          </p:cTn>
                        </p:par>
                        <p:par>
                          <p:cTn id="16" fill="hold">
                            <p:stCondLst>
                              <p:cond delay="6000"/>
                            </p:stCondLst>
                            <p:childTnLst>
                              <p:par>
                                <p:cTn id="17" presetID="18" presetClass="entr" presetSubtype="6" fill="hold" grpId="0" nodeType="afterEffect">
                                  <p:stCondLst>
                                    <p:cond delay="1000"/>
                                  </p:stCondLst>
                                  <p:childTnLst>
                                    <p:set>
                                      <p:cBhvr>
                                        <p:cTn id="18" dur="1" fill="hold">
                                          <p:stCondLst>
                                            <p:cond delay="0"/>
                                          </p:stCondLst>
                                        </p:cTn>
                                        <p:tgtEl>
                                          <p:spTgt spid="300079"/>
                                        </p:tgtEl>
                                        <p:attrNameLst>
                                          <p:attrName>style.visibility</p:attrName>
                                        </p:attrNameLst>
                                      </p:cBhvr>
                                      <p:to>
                                        <p:strVal val="visible"/>
                                      </p:to>
                                    </p:set>
                                    <p:animEffect transition="in" filter="strips(downRight)">
                                      <p:cBhvr>
                                        <p:cTn id="19" dur="1000"/>
                                        <p:tgtEl>
                                          <p:spTgt spid="300079"/>
                                        </p:tgtEl>
                                      </p:cBhvr>
                                    </p:animEffect>
                                  </p:childTnLst>
                                </p:cTn>
                              </p:par>
                            </p:childTnLst>
                          </p:cTn>
                        </p:par>
                        <p:par>
                          <p:cTn id="20" fill="hold">
                            <p:stCondLst>
                              <p:cond delay="8000"/>
                            </p:stCondLst>
                            <p:childTnLst>
                              <p:par>
                                <p:cTn id="21" presetID="18" presetClass="entr" presetSubtype="6" fill="hold" nodeType="afterEffect">
                                  <p:stCondLst>
                                    <p:cond delay="1000"/>
                                  </p:stCondLst>
                                  <p:childTnLst>
                                    <p:set>
                                      <p:cBhvr>
                                        <p:cTn id="22" dur="1" fill="hold">
                                          <p:stCondLst>
                                            <p:cond delay="0"/>
                                          </p:stCondLst>
                                        </p:cTn>
                                        <p:tgtEl>
                                          <p:spTgt spid="4"/>
                                        </p:tgtEl>
                                        <p:attrNameLst>
                                          <p:attrName>style.visibility</p:attrName>
                                        </p:attrNameLst>
                                      </p:cBhvr>
                                      <p:to>
                                        <p:strVal val="visible"/>
                                      </p:to>
                                    </p:set>
                                    <p:animEffect transition="in" filter="strips(downRight)">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00084"/>
                                        </p:tgtEl>
                                        <p:attrNameLst>
                                          <p:attrName>style.visibility</p:attrName>
                                        </p:attrNameLst>
                                      </p:cBhvr>
                                      <p:to>
                                        <p:strVal val="visible"/>
                                      </p:to>
                                    </p:set>
                                    <p:animEffect transition="in" filter="wipe(left)">
                                      <p:cBhvr>
                                        <p:cTn id="28" dur="1000"/>
                                        <p:tgtEl>
                                          <p:spTgt spid="300084"/>
                                        </p:tgtEl>
                                      </p:cBhvr>
                                    </p:animEffect>
                                  </p:childTnLst>
                                </p:cTn>
                              </p:par>
                            </p:childTnLst>
                          </p:cTn>
                        </p:par>
                        <p:par>
                          <p:cTn id="29" fill="hold">
                            <p:stCondLst>
                              <p:cond delay="1000"/>
                            </p:stCondLst>
                            <p:childTnLst>
                              <p:par>
                                <p:cTn id="30" presetID="18" presetClass="entr" presetSubtype="6" fill="hold" nodeType="afterEffect">
                                  <p:stCondLst>
                                    <p:cond delay="1000"/>
                                  </p:stCondLst>
                                  <p:childTnLst>
                                    <p:set>
                                      <p:cBhvr>
                                        <p:cTn id="31" dur="1" fill="hold">
                                          <p:stCondLst>
                                            <p:cond delay="0"/>
                                          </p:stCondLst>
                                        </p:cTn>
                                        <p:tgtEl>
                                          <p:spTgt spid="5"/>
                                        </p:tgtEl>
                                        <p:attrNameLst>
                                          <p:attrName>style.visibility</p:attrName>
                                        </p:attrNameLst>
                                      </p:cBhvr>
                                      <p:to>
                                        <p:strVal val="visible"/>
                                      </p:to>
                                    </p:set>
                                    <p:animEffect transition="in" filter="strips(downRight)">
                                      <p:cBhvr>
                                        <p:cTn id="32" dur="1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grpId="0" nodeType="clickEffect">
                                  <p:stCondLst>
                                    <p:cond delay="0"/>
                                  </p:stCondLst>
                                  <p:childTnLst>
                                    <p:set>
                                      <p:cBhvr>
                                        <p:cTn id="36" dur="1" fill="hold">
                                          <p:stCondLst>
                                            <p:cond delay="0"/>
                                          </p:stCondLst>
                                        </p:cTn>
                                        <p:tgtEl>
                                          <p:spTgt spid="300101"/>
                                        </p:tgtEl>
                                        <p:attrNameLst>
                                          <p:attrName>style.visibility</p:attrName>
                                        </p:attrNameLst>
                                      </p:cBhvr>
                                      <p:to>
                                        <p:strVal val="visible"/>
                                      </p:to>
                                    </p:set>
                                    <p:animEffect transition="in" filter="strips(upRight)">
                                      <p:cBhvr>
                                        <p:cTn id="37" dur="1000"/>
                                        <p:tgtEl>
                                          <p:spTgt spid="300101"/>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strips(downRight)">
                                      <p:cBhvr>
                                        <p:cTn id="42" dur="1000"/>
                                        <p:tgtEl>
                                          <p:spTgt spid="6"/>
                                        </p:tgtEl>
                                      </p:cBhvr>
                                    </p:animEffect>
                                  </p:childTnLst>
                                </p:cTn>
                              </p:par>
                            </p:childTnLst>
                          </p:cTn>
                        </p:par>
                        <p:par>
                          <p:cTn id="43" fill="hold">
                            <p:stCondLst>
                              <p:cond delay="1000"/>
                            </p:stCondLst>
                            <p:childTnLst>
                              <p:par>
                                <p:cTn id="44" presetID="22" presetClass="entr" presetSubtype="4" fill="hold" grpId="0" nodeType="afterEffect">
                                  <p:stCondLst>
                                    <p:cond delay="1000"/>
                                  </p:stCondLst>
                                  <p:childTnLst>
                                    <p:set>
                                      <p:cBhvr>
                                        <p:cTn id="45" dur="1" fill="hold">
                                          <p:stCondLst>
                                            <p:cond delay="0"/>
                                          </p:stCondLst>
                                        </p:cTn>
                                        <p:tgtEl>
                                          <p:spTgt spid="300098"/>
                                        </p:tgtEl>
                                        <p:attrNameLst>
                                          <p:attrName>style.visibility</p:attrName>
                                        </p:attrNameLst>
                                      </p:cBhvr>
                                      <p:to>
                                        <p:strVal val="visible"/>
                                      </p:to>
                                    </p:set>
                                    <p:animEffect transition="in" filter="wipe(down)">
                                      <p:cBhvr>
                                        <p:cTn id="46" dur="1000"/>
                                        <p:tgtEl>
                                          <p:spTgt spid="300098"/>
                                        </p:tgtEl>
                                      </p:cBhvr>
                                    </p:animEffect>
                                  </p:childTnLst>
                                </p:cTn>
                              </p:par>
                            </p:childTnLst>
                          </p:cTn>
                        </p:par>
                        <p:par>
                          <p:cTn id="47" fill="hold">
                            <p:stCondLst>
                              <p:cond delay="3000"/>
                            </p:stCondLst>
                            <p:childTnLst>
                              <p:par>
                                <p:cTn id="48" presetID="22" presetClass="entr" presetSubtype="4" fill="hold" grpId="0" nodeType="afterEffect">
                                  <p:stCondLst>
                                    <p:cond delay="1000"/>
                                  </p:stCondLst>
                                  <p:childTnLst>
                                    <p:set>
                                      <p:cBhvr>
                                        <p:cTn id="49" dur="1" fill="hold">
                                          <p:stCondLst>
                                            <p:cond delay="0"/>
                                          </p:stCondLst>
                                        </p:cTn>
                                        <p:tgtEl>
                                          <p:spTgt spid="300099"/>
                                        </p:tgtEl>
                                        <p:attrNameLst>
                                          <p:attrName>style.visibility</p:attrName>
                                        </p:attrNameLst>
                                      </p:cBhvr>
                                      <p:to>
                                        <p:strVal val="visible"/>
                                      </p:to>
                                    </p:set>
                                    <p:animEffect transition="in" filter="wipe(down)">
                                      <p:cBhvr>
                                        <p:cTn id="50" dur="1000"/>
                                        <p:tgtEl>
                                          <p:spTgt spid="300099"/>
                                        </p:tgtEl>
                                      </p:cBhvr>
                                    </p:animEffect>
                                  </p:childTnLst>
                                </p:cTn>
                              </p:par>
                            </p:childTnLst>
                          </p:cTn>
                        </p:par>
                        <p:par>
                          <p:cTn id="51" fill="hold">
                            <p:stCondLst>
                              <p:cond delay="5000"/>
                            </p:stCondLst>
                            <p:childTnLst>
                              <p:par>
                                <p:cTn id="52" presetID="18" presetClass="entr" presetSubtype="6" fill="hold" grpId="0" nodeType="afterEffect">
                                  <p:stCondLst>
                                    <p:cond delay="1000"/>
                                  </p:stCondLst>
                                  <p:childTnLst>
                                    <p:set>
                                      <p:cBhvr>
                                        <p:cTn id="53" dur="1" fill="hold">
                                          <p:stCondLst>
                                            <p:cond delay="0"/>
                                          </p:stCondLst>
                                        </p:cTn>
                                        <p:tgtEl>
                                          <p:spTgt spid="300106"/>
                                        </p:tgtEl>
                                        <p:attrNameLst>
                                          <p:attrName>style.visibility</p:attrName>
                                        </p:attrNameLst>
                                      </p:cBhvr>
                                      <p:to>
                                        <p:strVal val="visible"/>
                                      </p:to>
                                    </p:set>
                                    <p:animEffect transition="in" filter="strips(downRight)">
                                      <p:cBhvr>
                                        <p:cTn id="54" dur="1000"/>
                                        <p:tgtEl>
                                          <p:spTgt spid="300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72" grpId="0" animBg="1"/>
      <p:bldP spid="300079" grpId="0" animBg="1"/>
      <p:bldP spid="300084" grpId="0" animBg="1"/>
      <p:bldP spid="300098" grpId="0" animBg="1"/>
      <p:bldP spid="300099" grpId="0" animBg="1"/>
      <p:bldP spid="300101" grpId="0" animBg="1"/>
      <p:bldP spid="30010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ChangeArrowheads="1"/>
          </p:cNvSpPr>
          <p:nvPr>
            <p:ph type="title"/>
          </p:nvPr>
        </p:nvSpPr>
        <p:spPr/>
        <p:txBody>
          <a:bodyPr/>
          <a:lstStyle/>
          <a:p>
            <a:pPr eaLnBrk="1" hangingPunct="1">
              <a:defRPr/>
            </a:pPr>
            <a:r>
              <a:rPr lang="en-US" sz="4000" dirty="0"/>
              <a:t>Solved Problem 2</a:t>
            </a:r>
          </a:p>
        </p:txBody>
      </p:sp>
      <p:graphicFrame>
        <p:nvGraphicFramePr>
          <p:cNvPr id="535692" name="Group 140"/>
          <p:cNvGraphicFramePr>
            <a:graphicFrameLocks noGrp="1"/>
          </p:cNvGraphicFramePr>
          <p:nvPr/>
        </p:nvGraphicFramePr>
        <p:xfrm>
          <a:off x="812800" y="1447800"/>
          <a:ext cx="8001000" cy="4380676"/>
        </p:xfrm>
        <a:graphic>
          <a:graphicData uri="http://schemas.openxmlformats.org/drawingml/2006/table">
            <a:tbl>
              <a:tblPr/>
              <a:tblGrid>
                <a:gridCol w="133350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gridCol w="666750">
                  <a:extLst>
                    <a:ext uri="{9D8B030D-6E8A-4147-A177-3AD203B41FA5}">
                      <a16:colId xmlns:a16="http://schemas.microsoft.com/office/drawing/2014/main" val="20003"/>
                    </a:ext>
                  </a:extLst>
                </a:gridCol>
                <a:gridCol w="666750">
                  <a:extLst>
                    <a:ext uri="{9D8B030D-6E8A-4147-A177-3AD203B41FA5}">
                      <a16:colId xmlns:a16="http://schemas.microsoft.com/office/drawing/2014/main" val="20004"/>
                    </a:ext>
                  </a:extLst>
                </a:gridCol>
                <a:gridCol w="666750">
                  <a:extLst>
                    <a:ext uri="{9D8B030D-6E8A-4147-A177-3AD203B41FA5}">
                      <a16:colId xmlns:a16="http://schemas.microsoft.com/office/drawing/2014/main" val="20005"/>
                    </a:ext>
                  </a:extLst>
                </a:gridCol>
                <a:gridCol w="666750">
                  <a:extLst>
                    <a:ext uri="{9D8B030D-6E8A-4147-A177-3AD203B41FA5}">
                      <a16:colId xmlns:a16="http://schemas.microsoft.com/office/drawing/2014/main" val="20006"/>
                    </a:ext>
                  </a:extLst>
                </a:gridCol>
                <a:gridCol w="666750">
                  <a:extLst>
                    <a:ext uri="{9D8B030D-6E8A-4147-A177-3AD203B41FA5}">
                      <a16:colId xmlns:a16="http://schemas.microsoft.com/office/drawing/2014/main" val="20007"/>
                    </a:ext>
                  </a:extLst>
                </a:gridCol>
                <a:gridCol w="666750">
                  <a:extLst>
                    <a:ext uri="{9D8B030D-6E8A-4147-A177-3AD203B41FA5}">
                      <a16:colId xmlns:a16="http://schemas.microsoft.com/office/drawing/2014/main" val="20008"/>
                    </a:ext>
                  </a:extLst>
                </a:gridCol>
                <a:gridCol w="666750">
                  <a:extLst>
                    <a:ext uri="{9D8B030D-6E8A-4147-A177-3AD203B41FA5}">
                      <a16:colId xmlns:a16="http://schemas.microsoft.com/office/drawing/2014/main" val="20009"/>
                    </a:ext>
                  </a:extLst>
                </a:gridCol>
                <a:gridCol w="666750">
                  <a:extLst>
                    <a:ext uri="{9D8B030D-6E8A-4147-A177-3AD203B41FA5}">
                      <a16:colId xmlns:a16="http://schemas.microsoft.com/office/drawing/2014/main" val="20010"/>
                    </a:ext>
                  </a:extLst>
                </a:gridCol>
              </a:tblGrid>
              <a:tr h="508000">
                <a:tc gridSpan="7">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Item: A</a:t>
                      </a:r>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rgbClr val="E1C687"/>
                    </a:solid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gridSpan="4">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tab pos="723900" algn="l"/>
                        </a:tabLst>
                      </a:pPr>
                      <a:r>
                        <a:rPr kumimoji="0" lang="en-US" sz="1200" b="1" i="0" u="none" strike="noStrike" cap="none" normalizeH="0" baseline="0">
                          <a:ln>
                            <a:noFill/>
                          </a:ln>
                          <a:solidFill>
                            <a:schemeClr val="tx1"/>
                          </a:solidFill>
                          <a:effectLst/>
                          <a:latin typeface="Arial" charset="0"/>
                        </a:rPr>
                        <a:t>	Order Policy: 50 units</a:t>
                      </a:r>
                    </a:p>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tab pos="723900" algn="l"/>
                        </a:tabLst>
                      </a:pPr>
                      <a:r>
                        <a:rPr kumimoji="0" lang="en-US" sz="1200" b="1" i="0" u="none" strike="noStrike" cap="none" normalizeH="0" baseline="0">
                          <a:ln>
                            <a:noFill/>
                          </a:ln>
                          <a:solidFill>
                            <a:schemeClr val="tx1"/>
                          </a:solidFill>
                          <a:effectLst/>
                          <a:latin typeface="Arial" charset="0"/>
                        </a:rPr>
                        <a:t>	Lead Time: 1 week</a:t>
                      </a:r>
                    </a:p>
                  </a:txBody>
                  <a:tcPr anchor="ct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0000"/>
                  </a:ext>
                </a:extLst>
              </a:tr>
              <a:tr h="254000">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E1C687"/>
                    </a:solidFill>
                  </a:tcPr>
                </a:tc>
                <a:tc gridSpan="10">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Week</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0001"/>
                  </a:ext>
                </a:extLst>
              </a:tr>
              <a:tr h="201613">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3</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4</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6</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7</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8</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9</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10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extLst>
                  <a:ext uri="{0D108BD9-81ED-4DB2-BD59-A6C34878D82A}">
                    <a16:rowId xmlns:a16="http://schemas.microsoft.com/office/drawing/2014/main" val="10002"/>
                  </a:ext>
                </a:extLst>
              </a:tr>
              <a:tr h="534988">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Forecast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20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10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40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10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30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20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40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20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534988">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Customer orders (booked)</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30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20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8</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534988">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Projected</a:t>
                      </a:r>
                      <a:br>
                        <a:rPr kumimoji="0" lang="en-US" sz="1200" b="1" i="0" u="none" strike="noStrike" cap="none" normalizeH="0" baseline="0">
                          <a:ln>
                            <a:noFill/>
                          </a:ln>
                          <a:solidFill>
                            <a:schemeClr val="tx1"/>
                          </a:solidFill>
                          <a:effectLst/>
                          <a:latin typeface="Arial" charset="0"/>
                        </a:rPr>
                      </a:br>
                      <a:r>
                        <a:rPr kumimoji="0" lang="en-US" sz="1200" b="1" i="0" u="none" strike="noStrike" cap="none" normalizeH="0" baseline="0">
                          <a:ln>
                            <a:noFill/>
                          </a:ln>
                          <a:solidFill>
                            <a:schemeClr val="tx1"/>
                          </a:solidFill>
                          <a:effectLst/>
                          <a:latin typeface="Arial" charset="0"/>
                        </a:rPr>
                        <a:t>on-hand</a:t>
                      </a:r>
                      <a:br>
                        <a:rPr kumimoji="0" lang="en-US" sz="1200" b="1" i="0" u="none" strike="noStrike" cap="none" normalizeH="0" baseline="0">
                          <a:ln>
                            <a:noFill/>
                          </a:ln>
                          <a:solidFill>
                            <a:schemeClr val="tx1"/>
                          </a:solidFill>
                          <a:effectLst/>
                          <a:latin typeface="Arial" charset="0"/>
                        </a:rPr>
                      </a:br>
                      <a:r>
                        <a:rPr kumimoji="0" lang="en-US" sz="1200" b="1" i="0" u="none" strike="noStrike" cap="none" normalizeH="0" baseline="0">
                          <a:ln>
                            <a:noFill/>
                          </a:ln>
                          <a:solidFill>
                            <a:schemeClr val="tx1"/>
                          </a:solidFill>
                          <a:effectLst/>
                          <a:latin typeface="Arial" charset="0"/>
                        </a:rPr>
                        <a:t>inventory</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25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534988">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MPS quantity</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50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534988">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MPS start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534988">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Available-to-promise (ATP) inventory</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bl>
          </a:graphicData>
        </a:graphic>
      </p:graphicFrame>
      <p:sp>
        <p:nvSpPr>
          <p:cNvPr id="535786" name="Rectangle 234"/>
          <p:cNvSpPr>
            <a:spLocks noChangeArrowheads="1"/>
          </p:cNvSpPr>
          <p:nvPr/>
        </p:nvSpPr>
        <p:spPr bwMode="auto">
          <a:xfrm>
            <a:off x="825500" y="6083300"/>
            <a:ext cx="3911600" cy="292100"/>
          </a:xfrm>
          <a:prstGeom prst="rect">
            <a:avLst/>
          </a:prstGeom>
          <a:noFill/>
          <a:ln w="9525">
            <a:noFill/>
            <a:miter lim="800000"/>
            <a:headEnd/>
            <a:tailEnd/>
          </a:ln>
        </p:spPr>
        <p:txBody>
          <a:bodyPr/>
          <a:lstStyle/>
          <a:p>
            <a:pPr marL="1257300" indent="-1257300">
              <a:lnSpc>
                <a:spcPct val="90000"/>
              </a:lnSpc>
              <a:spcBef>
                <a:spcPct val="40000"/>
              </a:spcBef>
              <a:buClr>
                <a:srgbClr val="B20019"/>
              </a:buClr>
              <a:buFont typeface="Wingdings" pitchFamily="2" charset="2"/>
              <a:buNone/>
            </a:pPr>
            <a:r>
              <a:rPr lang="en-US" sz="1400" b="1" dirty="0">
                <a:solidFill>
                  <a:schemeClr val="tx2"/>
                </a:solidFill>
                <a:cs typeface="Arial" charset="0"/>
              </a:rPr>
              <a:t>	MPS Record for End Item A</a:t>
            </a:r>
          </a:p>
        </p:txBody>
      </p:sp>
    </p:spTree>
    <p:extLst>
      <p:ext uri="{BB962C8B-B14F-4D97-AF65-F5344CB8AC3E}">
        <p14:creationId xmlns:p14="http://schemas.microsoft.com/office/powerpoint/2010/main" val="627257077"/>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535692"/>
                                        </p:tgtEl>
                                        <p:attrNameLst>
                                          <p:attrName>style.visibility</p:attrName>
                                        </p:attrNameLst>
                                      </p:cBhvr>
                                      <p:to>
                                        <p:strVal val="visible"/>
                                      </p:to>
                                    </p:set>
                                    <p:animEffect transition="in" filter="strips(downRight)">
                                      <p:cBhvr>
                                        <p:cTn id="7" dur="1000"/>
                                        <p:tgtEl>
                                          <p:spTgt spid="535692"/>
                                        </p:tgtEl>
                                      </p:cBhvr>
                                    </p:animEffect>
                                  </p:childTnLst>
                                </p:cTn>
                              </p:par>
                            </p:childTnLst>
                          </p:cTn>
                        </p:par>
                        <p:par>
                          <p:cTn id="8" fill="hold">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535786"/>
                                        </p:tgtEl>
                                        <p:attrNameLst>
                                          <p:attrName>style.visibility</p:attrName>
                                        </p:attrNameLst>
                                      </p:cBhvr>
                                      <p:to>
                                        <p:strVal val="visible"/>
                                      </p:to>
                                    </p:set>
                                    <p:animEffect transition="in" filter="strips(downRight)">
                                      <p:cBhvr>
                                        <p:cTn id="11" dur="1000"/>
                                        <p:tgtEl>
                                          <p:spTgt spid="535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5786" grpId="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p:txBody>
          <a:bodyPr/>
          <a:lstStyle/>
          <a:p>
            <a:pPr eaLnBrk="1" hangingPunct="1">
              <a:defRPr/>
            </a:pPr>
            <a:r>
              <a:rPr lang="en-US" sz="4000" dirty="0"/>
              <a:t>Solved Problem 2</a:t>
            </a:r>
          </a:p>
        </p:txBody>
      </p:sp>
      <p:sp>
        <p:nvSpPr>
          <p:cNvPr id="534531" name="Rectangle 3"/>
          <p:cNvSpPr>
            <a:spLocks noGrp="1" noChangeArrowheads="1"/>
          </p:cNvSpPr>
          <p:nvPr>
            <p:ph type="body" idx="1"/>
          </p:nvPr>
        </p:nvSpPr>
        <p:spPr>
          <a:xfrm>
            <a:off x="774700" y="980728"/>
            <a:ext cx="7912100" cy="944563"/>
          </a:xfrm>
        </p:spPr>
        <p:txBody>
          <a:bodyPr/>
          <a:lstStyle/>
          <a:p>
            <a:pPr eaLnBrk="1" hangingPunct="1">
              <a:buFont typeface="Wingdings" pitchFamily="2" charset="2"/>
              <a:buNone/>
            </a:pPr>
            <a:r>
              <a:rPr lang="en-US" sz="2000">
                <a:solidFill>
                  <a:srgbClr val="B20019"/>
                </a:solidFill>
              </a:rPr>
              <a:t>SOLUTION</a:t>
            </a:r>
          </a:p>
          <a:p>
            <a:pPr eaLnBrk="1" hangingPunct="1">
              <a:buFont typeface="Wingdings" pitchFamily="2" charset="2"/>
              <a:buNone/>
            </a:pPr>
            <a:r>
              <a:rPr lang="en-US" sz="2000"/>
              <a:t>The projected on-hand inventory for the second week is</a:t>
            </a:r>
          </a:p>
        </p:txBody>
      </p:sp>
      <p:grpSp>
        <p:nvGrpSpPr>
          <p:cNvPr id="2" name="Group 21"/>
          <p:cNvGrpSpPr>
            <a:grpSpLocks/>
          </p:cNvGrpSpPr>
          <p:nvPr/>
        </p:nvGrpSpPr>
        <p:grpSpPr bwMode="auto">
          <a:xfrm>
            <a:off x="635000" y="1976091"/>
            <a:ext cx="8255000" cy="839787"/>
            <a:chOff x="400" y="1587"/>
            <a:chExt cx="5200" cy="529"/>
          </a:xfrm>
        </p:grpSpPr>
        <p:sp>
          <p:nvSpPr>
            <p:cNvPr id="74761" name="Text Box 6"/>
            <p:cNvSpPr txBox="1">
              <a:spLocks noChangeArrowheads="1"/>
            </p:cNvSpPr>
            <p:nvPr/>
          </p:nvSpPr>
          <p:spPr bwMode="auto">
            <a:xfrm>
              <a:off x="1771" y="1736"/>
              <a:ext cx="200" cy="231"/>
            </a:xfrm>
            <a:prstGeom prst="rect">
              <a:avLst/>
            </a:prstGeom>
            <a:noFill/>
            <a:ln w="9525">
              <a:noFill/>
              <a:miter lim="800000"/>
              <a:headEnd/>
              <a:tailEnd/>
            </a:ln>
          </p:spPr>
          <p:txBody>
            <a:bodyPr wrap="none">
              <a:spAutoFit/>
            </a:bodyPr>
            <a:lstStyle/>
            <a:p>
              <a:r>
                <a:rPr lang="en-US" b="1"/>
                <a:t>=</a:t>
              </a:r>
            </a:p>
          </p:txBody>
        </p:sp>
        <p:sp>
          <p:nvSpPr>
            <p:cNvPr id="74762" name="Text Box 7"/>
            <p:cNvSpPr txBox="1">
              <a:spLocks noChangeArrowheads="1"/>
            </p:cNvSpPr>
            <p:nvPr/>
          </p:nvSpPr>
          <p:spPr bwMode="auto">
            <a:xfrm>
              <a:off x="3168" y="1736"/>
              <a:ext cx="200" cy="231"/>
            </a:xfrm>
            <a:prstGeom prst="rect">
              <a:avLst/>
            </a:prstGeom>
            <a:noFill/>
            <a:ln w="9525">
              <a:noFill/>
              <a:miter lim="800000"/>
              <a:headEnd/>
              <a:tailEnd/>
            </a:ln>
          </p:spPr>
          <p:txBody>
            <a:bodyPr wrap="none">
              <a:spAutoFit/>
            </a:bodyPr>
            <a:lstStyle/>
            <a:p>
              <a:r>
                <a:rPr lang="en-US" b="1"/>
                <a:t>+</a:t>
              </a:r>
            </a:p>
          </p:txBody>
        </p:sp>
        <p:sp>
          <p:nvSpPr>
            <p:cNvPr id="74763" name="Text Box 8"/>
            <p:cNvSpPr txBox="1">
              <a:spLocks noChangeArrowheads="1"/>
            </p:cNvSpPr>
            <p:nvPr/>
          </p:nvSpPr>
          <p:spPr bwMode="auto">
            <a:xfrm>
              <a:off x="4374" y="1736"/>
              <a:ext cx="196" cy="231"/>
            </a:xfrm>
            <a:prstGeom prst="rect">
              <a:avLst/>
            </a:prstGeom>
            <a:noFill/>
            <a:ln w="9525">
              <a:noFill/>
              <a:miter lim="800000"/>
              <a:headEnd/>
              <a:tailEnd/>
            </a:ln>
          </p:spPr>
          <p:txBody>
            <a:bodyPr wrap="none">
              <a:spAutoFit/>
            </a:bodyPr>
            <a:lstStyle/>
            <a:p>
              <a:r>
                <a:rPr lang="en-US" b="1">
                  <a:cs typeface="Arial" charset="0"/>
                </a:rPr>
                <a:t>–</a:t>
              </a:r>
            </a:p>
          </p:txBody>
        </p:sp>
        <p:sp>
          <p:nvSpPr>
            <p:cNvPr id="74764" name="Text Box 10"/>
            <p:cNvSpPr txBox="1">
              <a:spLocks noChangeArrowheads="1"/>
            </p:cNvSpPr>
            <p:nvPr/>
          </p:nvSpPr>
          <p:spPr bwMode="auto">
            <a:xfrm>
              <a:off x="406" y="1588"/>
              <a:ext cx="1380" cy="526"/>
            </a:xfrm>
            <a:prstGeom prst="rect">
              <a:avLst/>
            </a:prstGeom>
            <a:noFill/>
            <a:ln w="9525">
              <a:noFill/>
              <a:miter lim="800000"/>
              <a:headEnd/>
              <a:tailEnd/>
            </a:ln>
          </p:spPr>
          <p:txBody>
            <a:bodyPr wrap="none">
              <a:spAutoFit/>
            </a:bodyPr>
            <a:lstStyle/>
            <a:p>
              <a:pPr algn="ctr">
                <a:lnSpc>
                  <a:spcPct val="90000"/>
                </a:lnSpc>
                <a:spcBef>
                  <a:spcPct val="40000"/>
                </a:spcBef>
              </a:pPr>
              <a:r>
                <a:rPr lang="en-US" sz="1800" b="1" dirty="0"/>
                <a:t>Projected on-hand</a:t>
              </a:r>
              <a:br>
                <a:rPr lang="en-US" sz="1800" b="1" dirty="0"/>
              </a:br>
              <a:r>
                <a:rPr lang="en-US" sz="1800" b="1" dirty="0"/>
                <a:t>inventory at end</a:t>
              </a:r>
              <a:br>
                <a:rPr lang="en-US" sz="1800" b="1" dirty="0"/>
              </a:br>
              <a:r>
                <a:rPr lang="en-US" sz="1800" b="1" dirty="0"/>
                <a:t>of week 2</a:t>
              </a:r>
            </a:p>
          </p:txBody>
        </p:sp>
        <p:sp>
          <p:nvSpPr>
            <p:cNvPr id="74765" name="AutoShape 11"/>
            <p:cNvSpPr>
              <a:spLocks noChangeArrowheads="1"/>
            </p:cNvSpPr>
            <p:nvPr/>
          </p:nvSpPr>
          <p:spPr bwMode="auto">
            <a:xfrm>
              <a:off x="400" y="1587"/>
              <a:ext cx="1392" cy="528"/>
            </a:xfrm>
            <a:prstGeom prst="bracketPair">
              <a:avLst>
                <a:gd name="adj" fmla="val 16667"/>
              </a:avLst>
            </a:prstGeom>
            <a:noFill/>
            <a:ln w="28575">
              <a:solidFill>
                <a:schemeClr val="tx1"/>
              </a:solidFill>
              <a:round/>
              <a:headEnd/>
              <a:tailEnd/>
            </a:ln>
          </p:spPr>
          <p:txBody>
            <a:bodyPr wrap="none" anchor="ctr"/>
            <a:lstStyle/>
            <a:p>
              <a:endParaRPr lang="en-NZ"/>
            </a:p>
          </p:txBody>
        </p:sp>
        <p:sp>
          <p:nvSpPr>
            <p:cNvPr id="74766" name="Text Box 13"/>
            <p:cNvSpPr txBox="1">
              <a:spLocks noChangeArrowheads="1"/>
            </p:cNvSpPr>
            <p:nvPr/>
          </p:nvSpPr>
          <p:spPr bwMode="auto">
            <a:xfrm>
              <a:off x="2104" y="1589"/>
              <a:ext cx="932" cy="526"/>
            </a:xfrm>
            <a:prstGeom prst="rect">
              <a:avLst/>
            </a:prstGeom>
            <a:noFill/>
            <a:ln w="9525">
              <a:noFill/>
              <a:miter lim="800000"/>
              <a:headEnd/>
              <a:tailEnd/>
            </a:ln>
          </p:spPr>
          <p:txBody>
            <a:bodyPr wrap="none">
              <a:spAutoFit/>
            </a:bodyPr>
            <a:lstStyle/>
            <a:p>
              <a:pPr algn="ctr">
                <a:lnSpc>
                  <a:spcPct val="90000"/>
                </a:lnSpc>
                <a:spcBef>
                  <a:spcPct val="40000"/>
                </a:spcBef>
              </a:pPr>
              <a:r>
                <a:rPr lang="en-US" sz="1800" b="1"/>
                <a:t>On-hand</a:t>
              </a:r>
              <a:br>
                <a:rPr lang="en-US" sz="1800" b="1"/>
              </a:br>
              <a:r>
                <a:rPr lang="en-US" sz="1800" b="1"/>
                <a:t>inventory in</a:t>
              </a:r>
              <a:br>
                <a:rPr lang="en-US" sz="1800" b="1"/>
              </a:br>
              <a:r>
                <a:rPr lang="en-US" sz="1800" b="1"/>
                <a:t>week 1</a:t>
              </a:r>
            </a:p>
          </p:txBody>
        </p:sp>
        <p:sp>
          <p:nvSpPr>
            <p:cNvPr id="74767" name="AutoShape 14"/>
            <p:cNvSpPr>
              <a:spLocks noChangeArrowheads="1"/>
            </p:cNvSpPr>
            <p:nvPr/>
          </p:nvSpPr>
          <p:spPr bwMode="auto">
            <a:xfrm>
              <a:off x="1950" y="1588"/>
              <a:ext cx="1240" cy="528"/>
            </a:xfrm>
            <a:prstGeom prst="bracketPair">
              <a:avLst>
                <a:gd name="adj" fmla="val 16667"/>
              </a:avLst>
            </a:prstGeom>
            <a:noFill/>
            <a:ln w="28575">
              <a:solidFill>
                <a:schemeClr val="tx1"/>
              </a:solidFill>
              <a:round/>
              <a:headEnd/>
              <a:tailEnd/>
            </a:ln>
          </p:spPr>
          <p:txBody>
            <a:bodyPr wrap="none" anchor="ctr"/>
            <a:lstStyle/>
            <a:p>
              <a:endParaRPr lang="en-NZ"/>
            </a:p>
          </p:txBody>
        </p:sp>
        <p:sp>
          <p:nvSpPr>
            <p:cNvPr id="74768" name="Text Box 16"/>
            <p:cNvSpPr txBox="1">
              <a:spLocks noChangeArrowheads="1"/>
            </p:cNvSpPr>
            <p:nvPr/>
          </p:nvSpPr>
          <p:spPr bwMode="auto">
            <a:xfrm>
              <a:off x="3345" y="1666"/>
              <a:ext cx="1052" cy="370"/>
            </a:xfrm>
            <a:prstGeom prst="rect">
              <a:avLst/>
            </a:prstGeom>
            <a:noFill/>
            <a:ln w="9525">
              <a:noFill/>
              <a:miter lim="800000"/>
              <a:headEnd/>
              <a:tailEnd/>
            </a:ln>
          </p:spPr>
          <p:txBody>
            <a:bodyPr wrap="none">
              <a:spAutoFit/>
            </a:bodyPr>
            <a:lstStyle/>
            <a:p>
              <a:pPr algn="ctr">
                <a:lnSpc>
                  <a:spcPct val="90000"/>
                </a:lnSpc>
                <a:spcBef>
                  <a:spcPct val="40000"/>
                </a:spcBef>
              </a:pPr>
              <a:r>
                <a:rPr lang="en-US" sz="1800" b="1"/>
                <a:t>MPS quantity</a:t>
              </a:r>
              <a:br>
                <a:rPr lang="en-US" sz="1800" b="1"/>
              </a:br>
              <a:r>
                <a:rPr lang="en-US" sz="1800" b="1"/>
                <a:t>due in week 2</a:t>
              </a:r>
            </a:p>
          </p:txBody>
        </p:sp>
        <p:sp>
          <p:nvSpPr>
            <p:cNvPr id="74769" name="AutoShape 17"/>
            <p:cNvSpPr>
              <a:spLocks noChangeArrowheads="1"/>
            </p:cNvSpPr>
            <p:nvPr/>
          </p:nvSpPr>
          <p:spPr bwMode="auto">
            <a:xfrm>
              <a:off x="3347" y="1587"/>
              <a:ext cx="1048" cy="528"/>
            </a:xfrm>
            <a:prstGeom prst="bracketPair">
              <a:avLst>
                <a:gd name="adj" fmla="val 16667"/>
              </a:avLst>
            </a:prstGeom>
            <a:noFill/>
            <a:ln w="28575">
              <a:solidFill>
                <a:schemeClr val="tx1"/>
              </a:solidFill>
              <a:round/>
              <a:headEnd/>
              <a:tailEnd/>
            </a:ln>
          </p:spPr>
          <p:txBody>
            <a:bodyPr wrap="none" anchor="ctr"/>
            <a:lstStyle/>
            <a:p>
              <a:endParaRPr lang="en-NZ"/>
            </a:p>
          </p:txBody>
        </p:sp>
        <p:sp>
          <p:nvSpPr>
            <p:cNvPr id="74770" name="Text Box 19"/>
            <p:cNvSpPr txBox="1">
              <a:spLocks noChangeArrowheads="1"/>
            </p:cNvSpPr>
            <p:nvPr/>
          </p:nvSpPr>
          <p:spPr bwMode="auto">
            <a:xfrm>
              <a:off x="4524" y="1666"/>
              <a:ext cx="1076" cy="370"/>
            </a:xfrm>
            <a:prstGeom prst="rect">
              <a:avLst/>
            </a:prstGeom>
            <a:noFill/>
            <a:ln w="9525">
              <a:noFill/>
              <a:miter lim="800000"/>
              <a:headEnd/>
              <a:tailEnd/>
            </a:ln>
          </p:spPr>
          <p:txBody>
            <a:bodyPr wrap="none">
              <a:spAutoFit/>
            </a:bodyPr>
            <a:lstStyle/>
            <a:p>
              <a:pPr algn="ctr">
                <a:lnSpc>
                  <a:spcPct val="90000"/>
                </a:lnSpc>
                <a:spcBef>
                  <a:spcPct val="40000"/>
                </a:spcBef>
              </a:pPr>
              <a:r>
                <a:rPr lang="en-US" sz="1800" b="1"/>
                <a:t>Requirements</a:t>
              </a:r>
              <a:br>
                <a:rPr lang="en-US" sz="1800" b="1"/>
              </a:br>
              <a:r>
                <a:rPr lang="en-US" sz="1800" b="1"/>
                <a:t>in week 2</a:t>
              </a:r>
            </a:p>
          </p:txBody>
        </p:sp>
        <p:sp>
          <p:nvSpPr>
            <p:cNvPr id="74771" name="AutoShape 20"/>
            <p:cNvSpPr>
              <a:spLocks noChangeArrowheads="1"/>
            </p:cNvSpPr>
            <p:nvPr/>
          </p:nvSpPr>
          <p:spPr bwMode="auto">
            <a:xfrm>
              <a:off x="4558" y="1587"/>
              <a:ext cx="1008" cy="528"/>
            </a:xfrm>
            <a:prstGeom prst="bracketPair">
              <a:avLst>
                <a:gd name="adj" fmla="val 16667"/>
              </a:avLst>
            </a:prstGeom>
            <a:noFill/>
            <a:ln w="28575">
              <a:solidFill>
                <a:schemeClr val="tx1"/>
              </a:solidFill>
              <a:round/>
              <a:headEnd/>
              <a:tailEnd/>
            </a:ln>
          </p:spPr>
          <p:txBody>
            <a:bodyPr wrap="none" anchor="ctr"/>
            <a:lstStyle/>
            <a:p>
              <a:endParaRPr lang="en-NZ"/>
            </a:p>
          </p:txBody>
        </p:sp>
      </p:grpSp>
      <p:sp>
        <p:nvSpPr>
          <p:cNvPr id="534550" name="Text Box 22"/>
          <p:cNvSpPr txBox="1">
            <a:spLocks noChangeArrowheads="1"/>
          </p:cNvSpPr>
          <p:nvPr/>
        </p:nvSpPr>
        <p:spPr bwMode="auto">
          <a:xfrm>
            <a:off x="3146425" y="3100041"/>
            <a:ext cx="2781300" cy="396875"/>
          </a:xfrm>
          <a:prstGeom prst="rect">
            <a:avLst/>
          </a:prstGeom>
          <a:noFill/>
          <a:ln w="9525">
            <a:noFill/>
            <a:miter lim="800000"/>
            <a:headEnd/>
            <a:tailEnd/>
          </a:ln>
        </p:spPr>
        <p:txBody>
          <a:bodyPr wrap="none">
            <a:spAutoFit/>
          </a:bodyPr>
          <a:lstStyle/>
          <a:p>
            <a:r>
              <a:rPr lang="en-US" sz="2000" dirty="0"/>
              <a:t>= 25 + 0 </a:t>
            </a:r>
            <a:r>
              <a:rPr lang="en-US" sz="2000" dirty="0">
                <a:cs typeface="Arial" charset="0"/>
              </a:rPr>
              <a:t>– 20 = 5 units</a:t>
            </a:r>
          </a:p>
        </p:txBody>
      </p:sp>
      <p:sp>
        <p:nvSpPr>
          <p:cNvPr id="534551" name="Text Box 23"/>
          <p:cNvSpPr txBox="1">
            <a:spLocks noChangeArrowheads="1"/>
          </p:cNvSpPr>
          <p:nvPr/>
        </p:nvSpPr>
        <p:spPr bwMode="auto">
          <a:xfrm>
            <a:off x="774700" y="3696941"/>
            <a:ext cx="7951788" cy="915987"/>
          </a:xfrm>
          <a:prstGeom prst="rect">
            <a:avLst/>
          </a:prstGeom>
          <a:noFill/>
          <a:ln w="9525">
            <a:noFill/>
            <a:miter lim="800000"/>
            <a:headEnd/>
            <a:tailEnd/>
          </a:ln>
        </p:spPr>
        <p:txBody>
          <a:bodyPr>
            <a:spAutoFit/>
          </a:bodyPr>
          <a:lstStyle/>
          <a:p>
            <a:pPr>
              <a:lnSpc>
                <a:spcPct val="90000"/>
              </a:lnSpc>
              <a:spcBef>
                <a:spcPct val="40000"/>
              </a:spcBef>
            </a:pPr>
            <a:r>
              <a:rPr lang="en-US" sz="2000"/>
              <a:t>where requirements are the larger of the forecast or actual customer orders booked for shipment during this period. No MPS quantity is required. </a:t>
            </a:r>
          </a:p>
        </p:txBody>
      </p:sp>
      <p:sp>
        <p:nvSpPr>
          <p:cNvPr id="534552" name="Text Box 24"/>
          <p:cNvSpPr txBox="1">
            <a:spLocks noChangeArrowheads="1"/>
          </p:cNvSpPr>
          <p:nvPr/>
        </p:nvSpPr>
        <p:spPr bwMode="auto">
          <a:xfrm>
            <a:off x="774700" y="4649441"/>
            <a:ext cx="7951788" cy="1465262"/>
          </a:xfrm>
          <a:prstGeom prst="rect">
            <a:avLst/>
          </a:prstGeom>
          <a:noFill/>
          <a:ln w="9525">
            <a:noFill/>
            <a:miter lim="800000"/>
            <a:headEnd/>
            <a:tailEnd/>
          </a:ln>
        </p:spPr>
        <p:txBody>
          <a:bodyPr>
            <a:spAutoFit/>
          </a:bodyPr>
          <a:lstStyle/>
          <a:p>
            <a:pPr>
              <a:lnSpc>
                <a:spcPct val="90000"/>
              </a:lnSpc>
              <a:spcBef>
                <a:spcPct val="40000"/>
              </a:spcBef>
            </a:pPr>
            <a:r>
              <a:rPr lang="en-US" sz="2000"/>
              <a:t>Without an MPS quantity in the third period, a shortage of item A will occur: 5 + 0 – 40 = </a:t>
            </a:r>
            <a:r>
              <a:rPr lang="en-US" sz="2000">
                <a:cs typeface="Arial" charset="0"/>
              </a:rPr>
              <a:t>–</a:t>
            </a:r>
            <a:r>
              <a:rPr lang="en-US" sz="2000"/>
              <a:t>35. Therefore, an MPS quantity equal to the lot size of 50 must be scheduled for completion in the third period. Then the projected on-hand inventory for the third week will be 5 + 50 – 40 = 15.</a:t>
            </a:r>
          </a:p>
        </p:txBody>
      </p:sp>
    </p:spTree>
    <p:extLst>
      <p:ext uri="{BB962C8B-B14F-4D97-AF65-F5344CB8AC3E}">
        <p14:creationId xmlns:p14="http://schemas.microsoft.com/office/powerpoint/2010/main" val="2799895061"/>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534531"/>
                                        </p:tgtEl>
                                        <p:attrNameLst>
                                          <p:attrName>style.visibility</p:attrName>
                                        </p:attrNameLst>
                                      </p:cBhvr>
                                      <p:to>
                                        <p:strVal val="visible"/>
                                      </p:to>
                                    </p:set>
                                    <p:animEffect transition="in" filter="strips(downRight)">
                                      <p:cBhvr>
                                        <p:cTn id="7" dur="1000"/>
                                        <p:tgtEl>
                                          <p:spTgt spid="534531"/>
                                        </p:tgtEl>
                                      </p:cBhvr>
                                    </p:animEffect>
                                  </p:childTnLst>
                                </p:cTn>
                              </p:par>
                            </p:childTnLst>
                          </p:cTn>
                        </p:par>
                        <p:par>
                          <p:cTn id="8" fill="hold">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strips(downRight)">
                                      <p:cBhvr>
                                        <p:cTn id="11" dur="1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534550"/>
                                        </p:tgtEl>
                                        <p:attrNameLst>
                                          <p:attrName>style.visibility</p:attrName>
                                        </p:attrNameLst>
                                      </p:cBhvr>
                                      <p:to>
                                        <p:strVal val="visible"/>
                                      </p:to>
                                    </p:set>
                                    <p:animEffect transition="in" filter="strips(downRight)">
                                      <p:cBhvr>
                                        <p:cTn id="16" dur="1000"/>
                                        <p:tgtEl>
                                          <p:spTgt spid="534550"/>
                                        </p:tgtEl>
                                      </p:cBhvr>
                                    </p:animEffect>
                                  </p:childTnLst>
                                </p:cTn>
                              </p:par>
                            </p:childTnLst>
                          </p:cTn>
                        </p:par>
                        <p:par>
                          <p:cTn id="17" fill="hold">
                            <p:stCondLst>
                              <p:cond delay="1000"/>
                            </p:stCondLst>
                            <p:childTnLst>
                              <p:par>
                                <p:cTn id="18" presetID="18" presetClass="entr" presetSubtype="6" fill="hold" grpId="0" nodeType="afterEffect">
                                  <p:stCondLst>
                                    <p:cond delay="1000"/>
                                  </p:stCondLst>
                                  <p:childTnLst>
                                    <p:set>
                                      <p:cBhvr>
                                        <p:cTn id="19" dur="1" fill="hold">
                                          <p:stCondLst>
                                            <p:cond delay="0"/>
                                          </p:stCondLst>
                                        </p:cTn>
                                        <p:tgtEl>
                                          <p:spTgt spid="534551"/>
                                        </p:tgtEl>
                                        <p:attrNameLst>
                                          <p:attrName>style.visibility</p:attrName>
                                        </p:attrNameLst>
                                      </p:cBhvr>
                                      <p:to>
                                        <p:strVal val="visible"/>
                                      </p:to>
                                    </p:set>
                                    <p:animEffect transition="in" filter="strips(downRight)">
                                      <p:cBhvr>
                                        <p:cTn id="20" dur="1000"/>
                                        <p:tgtEl>
                                          <p:spTgt spid="534551"/>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534552"/>
                                        </p:tgtEl>
                                        <p:attrNameLst>
                                          <p:attrName>style.visibility</p:attrName>
                                        </p:attrNameLst>
                                      </p:cBhvr>
                                      <p:to>
                                        <p:strVal val="visible"/>
                                      </p:to>
                                    </p:set>
                                    <p:animEffect transition="in" filter="strips(downRight)">
                                      <p:cBhvr>
                                        <p:cTn id="25" dur="1000"/>
                                        <p:tgtEl>
                                          <p:spTgt spid="534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31" grpId="0"/>
      <p:bldP spid="534550" grpId="0"/>
      <p:bldP spid="534551" grpId="0"/>
      <p:bldP spid="534552" grpId="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p:txBody>
          <a:bodyPr/>
          <a:lstStyle/>
          <a:p>
            <a:pPr eaLnBrk="1" hangingPunct="1">
              <a:defRPr/>
            </a:pPr>
            <a:r>
              <a:rPr lang="en-US" sz="4000" dirty="0"/>
              <a:t>Solved Problem 2</a:t>
            </a:r>
          </a:p>
        </p:txBody>
      </p:sp>
      <p:sp>
        <p:nvSpPr>
          <p:cNvPr id="537603" name="Rectangle 3"/>
          <p:cNvSpPr>
            <a:spLocks noGrp="1" noChangeArrowheads="1"/>
          </p:cNvSpPr>
          <p:nvPr>
            <p:ph type="body" idx="1"/>
          </p:nvPr>
        </p:nvSpPr>
        <p:spPr>
          <a:xfrm>
            <a:off x="774700" y="1371600"/>
            <a:ext cx="7912100" cy="1909763"/>
          </a:xfrm>
        </p:spPr>
        <p:txBody>
          <a:bodyPr/>
          <a:lstStyle/>
          <a:p>
            <a:pPr marL="0" indent="0" eaLnBrk="1" hangingPunct="1">
              <a:buFont typeface="Wingdings" pitchFamily="2" charset="2"/>
              <a:buNone/>
            </a:pPr>
            <a:r>
              <a:rPr lang="en-US" sz="2000"/>
              <a:t>Figure 15.21 shows the projected on-hand inventories and MPS quantities that would result from completing the MPS calculations. The MPS start row is completed by simply shifting a copy of the MPS quantity row to the left by one column to account for the 1-week final assembly lead time. Also shown are the available-to-promise quantities. In week 1, the ATP is</a:t>
            </a:r>
          </a:p>
        </p:txBody>
      </p:sp>
      <p:grpSp>
        <p:nvGrpSpPr>
          <p:cNvPr id="2" name="Group 20"/>
          <p:cNvGrpSpPr>
            <a:grpSpLocks/>
          </p:cNvGrpSpPr>
          <p:nvPr/>
        </p:nvGrpSpPr>
        <p:grpSpPr bwMode="auto">
          <a:xfrm>
            <a:off x="746125" y="3463929"/>
            <a:ext cx="8139113" cy="927101"/>
            <a:chOff x="470" y="2182"/>
            <a:chExt cx="5127" cy="584"/>
          </a:xfrm>
        </p:grpSpPr>
        <p:sp>
          <p:nvSpPr>
            <p:cNvPr id="75783" name="Text Box 5"/>
            <p:cNvSpPr txBox="1">
              <a:spLocks noChangeArrowheads="1"/>
            </p:cNvSpPr>
            <p:nvPr/>
          </p:nvSpPr>
          <p:spPr bwMode="auto">
            <a:xfrm>
              <a:off x="1510" y="2330"/>
              <a:ext cx="229" cy="291"/>
            </a:xfrm>
            <a:prstGeom prst="rect">
              <a:avLst/>
            </a:prstGeom>
            <a:noFill/>
            <a:ln w="9525">
              <a:noFill/>
              <a:miter lim="800000"/>
              <a:headEnd/>
              <a:tailEnd/>
            </a:ln>
          </p:spPr>
          <p:txBody>
            <a:bodyPr wrap="none">
              <a:spAutoFit/>
            </a:bodyPr>
            <a:lstStyle/>
            <a:p>
              <a:r>
                <a:rPr lang="en-US"/>
                <a:t>=</a:t>
              </a:r>
            </a:p>
          </p:txBody>
        </p:sp>
        <p:sp>
          <p:nvSpPr>
            <p:cNvPr id="75784" name="Text Box 6"/>
            <p:cNvSpPr txBox="1">
              <a:spLocks noChangeArrowheads="1"/>
            </p:cNvSpPr>
            <p:nvPr/>
          </p:nvSpPr>
          <p:spPr bwMode="auto">
            <a:xfrm>
              <a:off x="2611" y="2330"/>
              <a:ext cx="229" cy="291"/>
            </a:xfrm>
            <a:prstGeom prst="rect">
              <a:avLst/>
            </a:prstGeom>
            <a:noFill/>
            <a:ln w="9525">
              <a:noFill/>
              <a:miter lim="800000"/>
              <a:headEnd/>
              <a:tailEnd/>
            </a:ln>
          </p:spPr>
          <p:txBody>
            <a:bodyPr wrap="none">
              <a:spAutoFit/>
            </a:bodyPr>
            <a:lstStyle/>
            <a:p>
              <a:r>
                <a:rPr lang="en-US"/>
                <a:t>+</a:t>
              </a:r>
            </a:p>
          </p:txBody>
        </p:sp>
        <p:sp>
          <p:nvSpPr>
            <p:cNvPr id="75785" name="Text Box 7"/>
            <p:cNvSpPr txBox="1">
              <a:spLocks noChangeArrowheads="1"/>
            </p:cNvSpPr>
            <p:nvPr/>
          </p:nvSpPr>
          <p:spPr bwMode="auto">
            <a:xfrm>
              <a:off x="3888" y="2330"/>
              <a:ext cx="224" cy="291"/>
            </a:xfrm>
            <a:prstGeom prst="rect">
              <a:avLst/>
            </a:prstGeom>
            <a:noFill/>
            <a:ln w="9525">
              <a:noFill/>
              <a:miter lim="800000"/>
              <a:headEnd/>
              <a:tailEnd/>
            </a:ln>
          </p:spPr>
          <p:txBody>
            <a:bodyPr wrap="none">
              <a:spAutoFit/>
            </a:bodyPr>
            <a:lstStyle/>
            <a:p>
              <a:r>
                <a:rPr lang="en-US">
                  <a:cs typeface="Arial" charset="0"/>
                </a:rPr>
                <a:t>–</a:t>
              </a:r>
            </a:p>
          </p:txBody>
        </p:sp>
        <p:grpSp>
          <p:nvGrpSpPr>
            <p:cNvPr id="75786" name="Group 19"/>
            <p:cNvGrpSpPr>
              <a:grpSpLocks/>
            </p:cNvGrpSpPr>
            <p:nvPr/>
          </p:nvGrpSpPr>
          <p:grpSpPr bwMode="auto">
            <a:xfrm>
              <a:off x="470" y="2182"/>
              <a:ext cx="1026" cy="583"/>
              <a:chOff x="382" y="2163"/>
              <a:chExt cx="1026" cy="583"/>
            </a:xfrm>
          </p:grpSpPr>
          <p:sp>
            <p:nvSpPr>
              <p:cNvPr id="75796" name="Text Box 8"/>
              <p:cNvSpPr txBox="1">
                <a:spLocks noChangeArrowheads="1"/>
              </p:cNvSpPr>
              <p:nvPr/>
            </p:nvSpPr>
            <p:spPr bwMode="auto">
              <a:xfrm>
                <a:off x="382" y="2164"/>
                <a:ext cx="1012" cy="582"/>
              </a:xfrm>
              <a:prstGeom prst="rect">
                <a:avLst/>
              </a:prstGeom>
              <a:noFill/>
              <a:ln w="9525">
                <a:noFill/>
                <a:miter lim="800000"/>
                <a:headEnd/>
                <a:tailEnd/>
              </a:ln>
            </p:spPr>
            <p:txBody>
              <a:bodyPr wrap="none">
                <a:spAutoFit/>
              </a:bodyPr>
              <a:lstStyle/>
              <a:p>
                <a:pPr algn="ctr">
                  <a:lnSpc>
                    <a:spcPct val="90000"/>
                  </a:lnSpc>
                  <a:spcBef>
                    <a:spcPct val="40000"/>
                  </a:spcBef>
                </a:pPr>
                <a:r>
                  <a:rPr lang="en-US" sz="2000" dirty="0"/>
                  <a:t>Available-to-</a:t>
                </a:r>
                <a:br>
                  <a:rPr lang="en-US" sz="2000" dirty="0"/>
                </a:br>
                <a:r>
                  <a:rPr lang="en-US" sz="2000" dirty="0"/>
                  <a:t>promise in</a:t>
                </a:r>
                <a:br>
                  <a:rPr lang="en-US" sz="2000" dirty="0"/>
                </a:br>
                <a:r>
                  <a:rPr lang="en-US" sz="2000" dirty="0"/>
                  <a:t>week 1</a:t>
                </a:r>
              </a:p>
            </p:txBody>
          </p:sp>
          <p:sp>
            <p:nvSpPr>
              <p:cNvPr id="75797" name="AutoShape 9"/>
              <p:cNvSpPr>
                <a:spLocks noChangeArrowheads="1"/>
              </p:cNvSpPr>
              <p:nvPr/>
            </p:nvSpPr>
            <p:spPr bwMode="auto">
              <a:xfrm>
                <a:off x="400" y="2163"/>
                <a:ext cx="1008" cy="528"/>
              </a:xfrm>
              <a:prstGeom prst="bracketPair">
                <a:avLst>
                  <a:gd name="adj" fmla="val 16667"/>
                </a:avLst>
              </a:prstGeom>
              <a:noFill/>
              <a:ln w="28575">
                <a:solidFill>
                  <a:schemeClr val="tx1"/>
                </a:solidFill>
                <a:round/>
                <a:headEnd/>
                <a:tailEnd/>
              </a:ln>
            </p:spPr>
            <p:txBody>
              <a:bodyPr wrap="none" anchor="ctr"/>
              <a:lstStyle/>
              <a:p>
                <a:endParaRPr lang="en-NZ"/>
              </a:p>
            </p:txBody>
          </p:sp>
        </p:grpSp>
        <p:grpSp>
          <p:nvGrpSpPr>
            <p:cNvPr id="75787" name="Group 18"/>
            <p:cNvGrpSpPr>
              <a:grpSpLocks/>
            </p:cNvGrpSpPr>
            <p:nvPr/>
          </p:nvGrpSpPr>
          <p:grpSpPr bwMode="auto">
            <a:xfrm>
              <a:off x="1725" y="2182"/>
              <a:ext cx="872" cy="583"/>
              <a:chOff x="1649" y="2164"/>
              <a:chExt cx="872" cy="583"/>
            </a:xfrm>
          </p:grpSpPr>
          <p:sp>
            <p:nvSpPr>
              <p:cNvPr id="75794" name="Text Box 10"/>
              <p:cNvSpPr txBox="1">
                <a:spLocks noChangeArrowheads="1"/>
              </p:cNvSpPr>
              <p:nvPr/>
            </p:nvSpPr>
            <p:spPr bwMode="auto">
              <a:xfrm>
                <a:off x="1659" y="2165"/>
                <a:ext cx="852" cy="582"/>
              </a:xfrm>
              <a:prstGeom prst="rect">
                <a:avLst/>
              </a:prstGeom>
              <a:noFill/>
              <a:ln w="9525">
                <a:noFill/>
                <a:miter lim="800000"/>
                <a:headEnd/>
                <a:tailEnd/>
              </a:ln>
            </p:spPr>
            <p:txBody>
              <a:bodyPr wrap="none">
                <a:spAutoFit/>
              </a:bodyPr>
              <a:lstStyle/>
              <a:p>
                <a:pPr algn="ctr">
                  <a:lnSpc>
                    <a:spcPct val="90000"/>
                  </a:lnSpc>
                  <a:spcBef>
                    <a:spcPct val="40000"/>
                  </a:spcBef>
                </a:pPr>
                <a:r>
                  <a:rPr lang="en-US" sz="2000"/>
                  <a:t>On-hand</a:t>
                </a:r>
                <a:br>
                  <a:rPr lang="en-US" sz="2000"/>
                </a:br>
                <a:r>
                  <a:rPr lang="en-US" sz="2000"/>
                  <a:t>quantity in</a:t>
                </a:r>
                <a:br>
                  <a:rPr lang="en-US" sz="2000"/>
                </a:br>
                <a:r>
                  <a:rPr lang="en-US" sz="2000"/>
                  <a:t>week 1</a:t>
                </a:r>
              </a:p>
            </p:txBody>
          </p:sp>
          <p:sp>
            <p:nvSpPr>
              <p:cNvPr id="75795" name="AutoShape 11"/>
              <p:cNvSpPr>
                <a:spLocks noChangeArrowheads="1"/>
              </p:cNvSpPr>
              <p:nvPr/>
            </p:nvSpPr>
            <p:spPr bwMode="auto">
              <a:xfrm>
                <a:off x="1649" y="2164"/>
                <a:ext cx="872" cy="528"/>
              </a:xfrm>
              <a:prstGeom prst="bracketPair">
                <a:avLst>
                  <a:gd name="adj" fmla="val 16667"/>
                </a:avLst>
              </a:prstGeom>
              <a:noFill/>
              <a:ln w="28575">
                <a:solidFill>
                  <a:schemeClr val="tx1"/>
                </a:solidFill>
                <a:round/>
                <a:headEnd/>
                <a:tailEnd/>
              </a:ln>
            </p:spPr>
            <p:txBody>
              <a:bodyPr wrap="none" anchor="ctr"/>
              <a:lstStyle/>
              <a:p>
                <a:endParaRPr lang="en-NZ"/>
              </a:p>
            </p:txBody>
          </p:sp>
        </p:grpSp>
        <p:grpSp>
          <p:nvGrpSpPr>
            <p:cNvPr id="75788" name="Group 17"/>
            <p:cNvGrpSpPr>
              <a:grpSpLocks/>
            </p:cNvGrpSpPr>
            <p:nvPr/>
          </p:nvGrpSpPr>
          <p:grpSpPr bwMode="auto">
            <a:xfrm>
              <a:off x="2811" y="2182"/>
              <a:ext cx="1077" cy="528"/>
              <a:chOff x="2692" y="2163"/>
              <a:chExt cx="1077" cy="528"/>
            </a:xfrm>
          </p:grpSpPr>
          <p:sp>
            <p:nvSpPr>
              <p:cNvPr id="75792" name="Text Box 12"/>
              <p:cNvSpPr txBox="1">
                <a:spLocks noChangeArrowheads="1"/>
              </p:cNvSpPr>
              <p:nvPr/>
            </p:nvSpPr>
            <p:spPr bwMode="auto">
              <a:xfrm>
                <a:off x="2692" y="2242"/>
                <a:ext cx="1077" cy="407"/>
              </a:xfrm>
              <a:prstGeom prst="rect">
                <a:avLst/>
              </a:prstGeom>
              <a:noFill/>
              <a:ln w="9525">
                <a:noFill/>
                <a:miter lim="800000"/>
                <a:headEnd/>
                <a:tailEnd/>
              </a:ln>
            </p:spPr>
            <p:txBody>
              <a:bodyPr wrap="none">
                <a:spAutoFit/>
              </a:bodyPr>
              <a:lstStyle/>
              <a:p>
                <a:pPr algn="ctr">
                  <a:lnSpc>
                    <a:spcPct val="90000"/>
                  </a:lnSpc>
                  <a:spcBef>
                    <a:spcPct val="40000"/>
                  </a:spcBef>
                </a:pPr>
                <a:r>
                  <a:rPr lang="en-US" sz="2000"/>
                  <a:t>MPS quantity</a:t>
                </a:r>
                <a:br>
                  <a:rPr lang="en-US" sz="2000"/>
                </a:br>
                <a:r>
                  <a:rPr lang="en-US" sz="2000"/>
                  <a:t>in week 1</a:t>
                </a:r>
              </a:p>
            </p:txBody>
          </p:sp>
          <p:sp>
            <p:nvSpPr>
              <p:cNvPr id="75793" name="AutoShape 13"/>
              <p:cNvSpPr>
                <a:spLocks noChangeArrowheads="1"/>
              </p:cNvSpPr>
              <p:nvPr/>
            </p:nvSpPr>
            <p:spPr bwMode="auto">
              <a:xfrm>
                <a:off x="2707" y="2163"/>
                <a:ext cx="1048" cy="528"/>
              </a:xfrm>
              <a:prstGeom prst="bracketPair">
                <a:avLst>
                  <a:gd name="adj" fmla="val 16667"/>
                </a:avLst>
              </a:prstGeom>
              <a:noFill/>
              <a:ln w="28575">
                <a:solidFill>
                  <a:schemeClr val="tx1"/>
                </a:solidFill>
                <a:round/>
                <a:headEnd/>
                <a:tailEnd/>
              </a:ln>
            </p:spPr>
            <p:txBody>
              <a:bodyPr wrap="none" anchor="ctr"/>
              <a:lstStyle/>
              <a:p>
                <a:endParaRPr lang="en-NZ"/>
              </a:p>
            </p:txBody>
          </p:sp>
        </p:grpSp>
        <p:grpSp>
          <p:nvGrpSpPr>
            <p:cNvPr id="75789" name="Group 16"/>
            <p:cNvGrpSpPr>
              <a:grpSpLocks/>
            </p:cNvGrpSpPr>
            <p:nvPr/>
          </p:nvGrpSpPr>
          <p:grpSpPr bwMode="auto">
            <a:xfrm>
              <a:off x="4090" y="2182"/>
              <a:ext cx="1507" cy="584"/>
              <a:chOff x="4266" y="2201"/>
              <a:chExt cx="1507" cy="584"/>
            </a:xfrm>
          </p:grpSpPr>
          <p:sp>
            <p:nvSpPr>
              <p:cNvPr id="75790" name="Text Box 14"/>
              <p:cNvSpPr txBox="1">
                <a:spLocks noChangeArrowheads="1"/>
              </p:cNvSpPr>
              <p:nvPr/>
            </p:nvSpPr>
            <p:spPr bwMode="auto">
              <a:xfrm>
                <a:off x="4266" y="2203"/>
                <a:ext cx="1507" cy="582"/>
              </a:xfrm>
              <a:prstGeom prst="rect">
                <a:avLst/>
              </a:prstGeom>
              <a:noFill/>
              <a:ln w="9525">
                <a:noFill/>
                <a:miter lim="800000"/>
                <a:headEnd/>
                <a:tailEnd/>
              </a:ln>
            </p:spPr>
            <p:txBody>
              <a:bodyPr wrap="none">
                <a:spAutoFit/>
              </a:bodyPr>
              <a:lstStyle/>
              <a:p>
                <a:pPr algn="ctr">
                  <a:lnSpc>
                    <a:spcPct val="90000"/>
                  </a:lnSpc>
                  <a:spcBef>
                    <a:spcPct val="40000"/>
                  </a:spcBef>
                </a:pPr>
                <a:r>
                  <a:rPr lang="en-US" sz="2000"/>
                  <a:t>Orders booked up</a:t>
                </a:r>
                <a:br>
                  <a:rPr lang="en-US" sz="2000"/>
                </a:br>
                <a:r>
                  <a:rPr lang="en-US" sz="2000"/>
                  <a:t>to week 3 when the</a:t>
                </a:r>
                <a:br>
                  <a:rPr lang="en-US" sz="2000"/>
                </a:br>
                <a:r>
                  <a:rPr lang="en-US" sz="2000"/>
                  <a:t>next MPS arrives</a:t>
                </a:r>
              </a:p>
            </p:txBody>
          </p:sp>
          <p:sp>
            <p:nvSpPr>
              <p:cNvPr id="75791" name="AutoShape 15"/>
              <p:cNvSpPr>
                <a:spLocks noChangeArrowheads="1"/>
              </p:cNvSpPr>
              <p:nvPr/>
            </p:nvSpPr>
            <p:spPr bwMode="auto">
              <a:xfrm>
                <a:off x="4275" y="2201"/>
                <a:ext cx="1488" cy="528"/>
              </a:xfrm>
              <a:prstGeom prst="bracketPair">
                <a:avLst>
                  <a:gd name="adj" fmla="val 16667"/>
                </a:avLst>
              </a:prstGeom>
              <a:noFill/>
              <a:ln w="28575">
                <a:solidFill>
                  <a:schemeClr val="tx1"/>
                </a:solidFill>
                <a:round/>
                <a:headEnd/>
                <a:tailEnd/>
              </a:ln>
            </p:spPr>
            <p:txBody>
              <a:bodyPr wrap="none" anchor="ctr"/>
              <a:lstStyle/>
              <a:p>
                <a:endParaRPr lang="en-NZ"/>
              </a:p>
            </p:txBody>
          </p:sp>
        </p:grpSp>
      </p:grpSp>
      <p:sp>
        <p:nvSpPr>
          <p:cNvPr id="537621" name="Text Box 21"/>
          <p:cNvSpPr txBox="1">
            <a:spLocks noChangeArrowheads="1"/>
          </p:cNvSpPr>
          <p:nvPr/>
        </p:nvSpPr>
        <p:spPr bwMode="auto">
          <a:xfrm>
            <a:off x="2828925" y="4722813"/>
            <a:ext cx="3519488" cy="396875"/>
          </a:xfrm>
          <a:prstGeom prst="rect">
            <a:avLst/>
          </a:prstGeom>
          <a:noFill/>
          <a:ln w="9525">
            <a:noFill/>
            <a:miter lim="800000"/>
            <a:headEnd/>
            <a:tailEnd/>
          </a:ln>
        </p:spPr>
        <p:txBody>
          <a:bodyPr wrap="none">
            <a:spAutoFit/>
          </a:bodyPr>
          <a:lstStyle/>
          <a:p>
            <a:r>
              <a:rPr lang="en-US" sz="2000"/>
              <a:t>= 5 + 50 </a:t>
            </a:r>
            <a:r>
              <a:rPr lang="en-US" sz="2000">
                <a:cs typeface="Arial" charset="0"/>
              </a:rPr>
              <a:t>– (30 + 20) = 5 units</a:t>
            </a:r>
          </a:p>
        </p:txBody>
      </p:sp>
    </p:spTree>
    <p:extLst>
      <p:ext uri="{BB962C8B-B14F-4D97-AF65-F5344CB8AC3E}">
        <p14:creationId xmlns:p14="http://schemas.microsoft.com/office/powerpoint/2010/main" val="2767885996"/>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537603"/>
                                        </p:tgtEl>
                                        <p:attrNameLst>
                                          <p:attrName>style.visibility</p:attrName>
                                        </p:attrNameLst>
                                      </p:cBhvr>
                                      <p:to>
                                        <p:strVal val="visible"/>
                                      </p:to>
                                    </p:set>
                                    <p:animEffect transition="in" filter="strips(downRight)">
                                      <p:cBhvr>
                                        <p:cTn id="7" dur="1000"/>
                                        <p:tgtEl>
                                          <p:spTgt spid="537603"/>
                                        </p:tgtEl>
                                      </p:cBhvr>
                                    </p:animEffect>
                                  </p:childTnLst>
                                </p:cTn>
                              </p:par>
                            </p:childTnLst>
                          </p:cTn>
                        </p:par>
                        <p:par>
                          <p:cTn id="8" fill="hold">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strips(downRight)">
                                      <p:cBhvr>
                                        <p:cTn id="11" dur="1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537621"/>
                                        </p:tgtEl>
                                        <p:attrNameLst>
                                          <p:attrName>style.visibility</p:attrName>
                                        </p:attrNameLst>
                                      </p:cBhvr>
                                      <p:to>
                                        <p:strVal val="visible"/>
                                      </p:to>
                                    </p:set>
                                    <p:animEffect transition="in" filter="strips(downRight)">
                                      <p:cBhvr>
                                        <p:cTn id="16" dur="1000"/>
                                        <p:tgtEl>
                                          <p:spTgt spid="537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603" grpId="0"/>
      <p:bldP spid="537621" grpId="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p:txBody>
          <a:bodyPr/>
          <a:lstStyle/>
          <a:p>
            <a:pPr eaLnBrk="1" hangingPunct="1">
              <a:defRPr/>
            </a:pPr>
            <a:r>
              <a:rPr lang="en-US" sz="4000" dirty="0"/>
              <a:t>Solved Problem 2</a:t>
            </a:r>
          </a:p>
        </p:txBody>
      </p:sp>
      <p:sp>
        <p:nvSpPr>
          <p:cNvPr id="538627" name="Rectangle 3"/>
          <p:cNvSpPr>
            <a:spLocks noGrp="1" noChangeArrowheads="1"/>
          </p:cNvSpPr>
          <p:nvPr>
            <p:ph type="body" idx="1"/>
          </p:nvPr>
        </p:nvSpPr>
        <p:spPr>
          <a:xfrm>
            <a:off x="774700" y="980728"/>
            <a:ext cx="7912100" cy="474663"/>
          </a:xfrm>
        </p:spPr>
        <p:txBody>
          <a:bodyPr/>
          <a:lstStyle/>
          <a:p>
            <a:pPr marL="0" indent="0" eaLnBrk="1" hangingPunct="1">
              <a:buFont typeface="Wingdings" pitchFamily="2" charset="2"/>
              <a:buNone/>
            </a:pPr>
            <a:r>
              <a:rPr lang="en-US" sz="2000" dirty="0"/>
              <a:t>The ATP for the MPS quantity in week 3 is</a:t>
            </a:r>
          </a:p>
        </p:txBody>
      </p:sp>
      <p:grpSp>
        <p:nvGrpSpPr>
          <p:cNvPr id="2" name="Group 21"/>
          <p:cNvGrpSpPr>
            <a:grpSpLocks/>
          </p:cNvGrpSpPr>
          <p:nvPr/>
        </p:nvGrpSpPr>
        <p:grpSpPr bwMode="auto">
          <a:xfrm>
            <a:off x="1355725" y="1498258"/>
            <a:ext cx="6664326" cy="927101"/>
            <a:chOff x="470" y="2182"/>
            <a:chExt cx="4198" cy="584"/>
          </a:xfrm>
        </p:grpSpPr>
        <p:sp>
          <p:nvSpPr>
            <p:cNvPr id="76808" name="Text Box 5"/>
            <p:cNvSpPr txBox="1">
              <a:spLocks noChangeArrowheads="1"/>
            </p:cNvSpPr>
            <p:nvPr/>
          </p:nvSpPr>
          <p:spPr bwMode="auto">
            <a:xfrm>
              <a:off x="1553" y="2330"/>
              <a:ext cx="200" cy="231"/>
            </a:xfrm>
            <a:prstGeom prst="rect">
              <a:avLst/>
            </a:prstGeom>
            <a:noFill/>
            <a:ln w="9525">
              <a:noFill/>
              <a:miter lim="800000"/>
              <a:headEnd/>
              <a:tailEnd/>
            </a:ln>
          </p:spPr>
          <p:txBody>
            <a:bodyPr wrap="none">
              <a:spAutoFit/>
            </a:bodyPr>
            <a:lstStyle/>
            <a:p>
              <a:r>
                <a:rPr lang="en-US" b="1"/>
                <a:t>=</a:t>
              </a:r>
            </a:p>
          </p:txBody>
        </p:sp>
        <p:sp>
          <p:nvSpPr>
            <p:cNvPr id="76809" name="Text Box 7"/>
            <p:cNvSpPr txBox="1">
              <a:spLocks noChangeArrowheads="1"/>
            </p:cNvSpPr>
            <p:nvPr/>
          </p:nvSpPr>
          <p:spPr bwMode="auto">
            <a:xfrm>
              <a:off x="2917" y="2330"/>
              <a:ext cx="196" cy="231"/>
            </a:xfrm>
            <a:prstGeom prst="rect">
              <a:avLst/>
            </a:prstGeom>
            <a:noFill/>
            <a:ln w="9525">
              <a:noFill/>
              <a:miter lim="800000"/>
              <a:headEnd/>
              <a:tailEnd/>
            </a:ln>
          </p:spPr>
          <p:txBody>
            <a:bodyPr wrap="none">
              <a:spAutoFit/>
            </a:bodyPr>
            <a:lstStyle/>
            <a:p>
              <a:r>
                <a:rPr lang="en-US" b="1">
                  <a:cs typeface="Arial" charset="0"/>
                </a:rPr>
                <a:t>–</a:t>
              </a:r>
            </a:p>
          </p:txBody>
        </p:sp>
        <p:grpSp>
          <p:nvGrpSpPr>
            <p:cNvPr id="76810" name="Group 8"/>
            <p:cNvGrpSpPr>
              <a:grpSpLocks/>
            </p:cNvGrpSpPr>
            <p:nvPr/>
          </p:nvGrpSpPr>
          <p:grpSpPr bwMode="auto">
            <a:xfrm>
              <a:off x="470" y="2182"/>
              <a:ext cx="1026" cy="583"/>
              <a:chOff x="382" y="2163"/>
              <a:chExt cx="1026" cy="583"/>
            </a:xfrm>
          </p:grpSpPr>
          <p:sp>
            <p:nvSpPr>
              <p:cNvPr id="76817" name="Text Box 9"/>
              <p:cNvSpPr txBox="1">
                <a:spLocks noChangeArrowheads="1"/>
              </p:cNvSpPr>
              <p:nvPr/>
            </p:nvSpPr>
            <p:spPr bwMode="auto">
              <a:xfrm>
                <a:off x="382" y="2164"/>
                <a:ext cx="1012" cy="582"/>
              </a:xfrm>
              <a:prstGeom prst="rect">
                <a:avLst/>
              </a:prstGeom>
              <a:noFill/>
              <a:ln w="9525">
                <a:noFill/>
                <a:miter lim="800000"/>
                <a:headEnd/>
                <a:tailEnd/>
              </a:ln>
            </p:spPr>
            <p:txBody>
              <a:bodyPr wrap="none">
                <a:spAutoFit/>
              </a:bodyPr>
              <a:lstStyle/>
              <a:p>
                <a:pPr algn="ctr">
                  <a:lnSpc>
                    <a:spcPct val="90000"/>
                  </a:lnSpc>
                  <a:spcBef>
                    <a:spcPct val="40000"/>
                  </a:spcBef>
                </a:pPr>
                <a:r>
                  <a:rPr lang="en-US" sz="2000" dirty="0"/>
                  <a:t>Available-to-</a:t>
                </a:r>
                <a:br>
                  <a:rPr lang="en-US" sz="2000" dirty="0"/>
                </a:br>
                <a:r>
                  <a:rPr lang="en-US" sz="2000" dirty="0"/>
                  <a:t>promise in</a:t>
                </a:r>
                <a:br>
                  <a:rPr lang="en-US" sz="2000" dirty="0"/>
                </a:br>
                <a:r>
                  <a:rPr lang="en-US" sz="2000" dirty="0"/>
                  <a:t>week 3</a:t>
                </a:r>
              </a:p>
            </p:txBody>
          </p:sp>
          <p:sp>
            <p:nvSpPr>
              <p:cNvPr id="76818" name="AutoShape 10"/>
              <p:cNvSpPr>
                <a:spLocks noChangeArrowheads="1"/>
              </p:cNvSpPr>
              <p:nvPr/>
            </p:nvSpPr>
            <p:spPr bwMode="auto">
              <a:xfrm>
                <a:off x="400" y="2163"/>
                <a:ext cx="1008" cy="528"/>
              </a:xfrm>
              <a:prstGeom prst="bracketPair">
                <a:avLst>
                  <a:gd name="adj" fmla="val 16667"/>
                </a:avLst>
              </a:prstGeom>
              <a:noFill/>
              <a:ln w="28575">
                <a:solidFill>
                  <a:schemeClr val="tx1"/>
                </a:solidFill>
                <a:round/>
                <a:headEnd/>
                <a:tailEnd/>
              </a:ln>
            </p:spPr>
            <p:txBody>
              <a:bodyPr wrap="none" anchor="ctr"/>
              <a:lstStyle/>
              <a:p>
                <a:endParaRPr lang="en-NZ"/>
              </a:p>
            </p:txBody>
          </p:sp>
        </p:grpSp>
        <p:grpSp>
          <p:nvGrpSpPr>
            <p:cNvPr id="76811" name="Group 14"/>
            <p:cNvGrpSpPr>
              <a:grpSpLocks/>
            </p:cNvGrpSpPr>
            <p:nvPr/>
          </p:nvGrpSpPr>
          <p:grpSpPr bwMode="auto">
            <a:xfrm>
              <a:off x="1796" y="2182"/>
              <a:ext cx="1077" cy="528"/>
              <a:chOff x="2692" y="2163"/>
              <a:chExt cx="1077" cy="528"/>
            </a:xfrm>
          </p:grpSpPr>
          <p:sp>
            <p:nvSpPr>
              <p:cNvPr id="76815" name="Text Box 15"/>
              <p:cNvSpPr txBox="1">
                <a:spLocks noChangeArrowheads="1"/>
              </p:cNvSpPr>
              <p:nvPr/>
            </p:nvSpPr>
            <p:spPr bwMode="auto">
              <a:xfrm>
                <a:off x="2692" y="2242"/>
                <a:ext cx="1077" cy="407"/>
              </a:xfrm>
              <a:prstGeom prst="rect">
                <a:avLst/>
              </a:prstGeom>
              <a:noFill/>
              <a:ln w="9525">
                <a:noFill/>
                <a:miter lim="800000"/>
                <a:headEnd/>
                <a:tailEnd/>
              </a:ln>
            </p:spPr>
            <p:txBody>
              <a:bodyPr wrap="none">
                <a:spAutoFit/>
              </a:bodyPr>
              <a:lstStyle/>
              <a:p>
                <a:pPr algn="ctr">
                  <a:lnSpc>
                    <a:spcPct val="90000"/>
                  </a:lnSpc>
                  <a:spcBef>
                    <a:spcPct val="40000"/>
                  </a:spcBef>
                </a:pPr>
                <a:r>
                  <a:rPr lang="en-US" sz="2000"/>
                  <a:t>MPS quantity</a:t>
                </a:r>
                <a:br>
                  <a:rPr lang="en-US" sz="2000"/>
                </a:br>
                <a:r>
                  <a:rPr lang="en-US" sz="2000"/>
                  <a:t>in week 3</a:t>
                </a:r>
              </a:p>
            </p:txBody>
          </p:sp>
          <p:sp>
            <p:nvSpPr>
              <p:cNvPr id="76816" name="AutoShape 16"/>
              <p:cNvSpPr>
                <a:spLocks noChangeArrowheads="1"/>
              </p:cNvSpPr>
              <p:nvPr/>
            </p:nvSpPr>
            <p:spPr bwMode="auto">
              <a:xfrm>
                <a:off x="2707" y="2163"/>
                <a:ext cx="1048" cy="528"/>
              </a:xfrm>
              <a:prstGeom prst="bracketPair">
                <a:avLst>
                  <a:gd name="adj" fmla="val 16667"/>
                </a:avLst>
              </a:prstGeom>
              <a:noFill/>
              <a:ln w="28575">
                <a:solidFill>
                  <a:schemeClr val="tx1"/>
                </a:solidFill>
                <a:round/>
                <a:headEnd/>
                <a:tailEnd/>
              </a:ln>
            </p:spPr>
            <p:txBody>
              <a:bodyPr wrap="none" anchor="ctr"/>
              <a:lstStyle/>
              <a:p>
                <a:endParaRPr lang="en-NZ"/>
              </a:p>
            </p:txBody>
          </p:sp>
        </p:grpSp>
        <p:grpSp>
          <p:nvGrpSpPr>
            <p:cNvPr id="76812" name="Group 17"/>
            <p:cNvGrpSpPr>
              <a:grpSpLocks/>
            </p:cNvGrpSpPr>
            <p:nvPr/>
          </p:nvGrpSpPr>
          <p:grpSpPr bwMode="auto">
            <a:xfrm>
              <a:off x="3161" y="2182"/>
              <a:ext cx="1507" cy="584"/>
              <a:chOff x="4265" y="2201"/>
              <a:chExt cx="1507" cy="584"/>
            </a:xfrm>
          </p:grpSpPr>
          <p:sp>
            <p:nvSpPr>
              <p:cNvPr id="76813" name="Text Box 18"/>
              <p:cNvSpPr txBox="1">
                <a:spLocks noChangeArrowheads="1"/>
              </p:cNvSpPr>
              <p:nvPr/>
            </p:nvSpPr>
            <p:spPr bwMode="auto">
              <a:xfrm>
                <a:off x="4265" y="2203"/>
                <a:ext cx="1507" cy="582"/>
              </a:xfrm>
              <a:prstGeom prst="rect">
                <a:avLst/>
              </a:prstGeom>
              <a:noFill/>
              <a:ln w="9525">
                <a:noFill/>
                <a:miter lim="800000"/>
                <a:headEnd/>
                <a:tailEnd/>
              </a:ln>
            </p:spPr>
            <p:txBody>
              <a:bodyPr wrap="none">
                <a:spAutoFit/>
              </a:bodyPr>
              <a:lstStyle/>
              <a:p>
                <a:pPr algn="ctr">
                  <a:lnSpc>
                    <a:spcPct val="90000"/>
                  </a:lnSpc>
                  <a:spcBef>
                    <a:spcPct val="40000"/>
                  </a:spcBef>
                </a:pPr>
                <a:r>
                  <a:rPr lang="en-US" sz="2000"/>
                  <a:t>Orders booked up</a:t>
                </a:r>
                <a:br>
                  <a:rPr lang="en-US" sz="2000"/>
                </a:br>
                <a:r>
                  <a:rPr lang="en-US" sz="2000"/>
                  <a:t>to week 7 when the</a:t>
                </a:r>
                <a:br>
                  <a:rPr lang="en-US" sz="2000"/>
                </a:br>
                <a:r>
                  <a:rPr lang="en-US" sz="2000"/>
                  <a:t>next MPS arrives</a:t>
                </a:r>
              </a:p>
            </p:txBody>
          </p:sp>
          <p:sp>
            <p:nvSpPr>
              <p:cNvPr id="76814" name="AutoShape 19"/>
              <p:cNvSpPr>
                <a:spLocks noChangeArrowheads="1"/>
              </p:cNvSpPr>
              <p:nvPr/>
            </p:nvSpPr>
            <p:spPr bwMode="auto">
              <a:xfrm>
                <a:off x="4275" y="2201"/>
                <a:ext cx="1488" cy="528"/>
              </a:xfrm>
              <a:prstGeom prst="bracketPair">
                <a:avLst>
                  <a:gd name="adj" fmla="val 16667"/>
                </a:avLst>
              </a:prstGeom>
              <a:noFill/>
              <a:ln w="28575">
                <a:solidFill>
                  <a:schemeClr val="tx1"/>
                </a:solidFill>
                <a:round/>
                <a:headEnd/>
                <a:tailEnd/>
              </a:ln>
            </p:spPr>
            <p:txBody>
              <a:bodyPr wrap="none" anchor="ctr"/>
              <a:lstStyle/>
              <a:p>
                <a:endParaRPr lang="en-NZ"/>
              </a:p>
            </p:txBody>
          </p:sp>
        </p:grpSp>
      </p:grpSp>
      <p:sp>
        <p:nvSpPr>
          <p:cNvPr id="538644" name="Text Box 20"/>
          <p:cNvSpPr txBox="1">
            <a:spLocks noChangeArrowheads="1"/>
          </p:cNvSpPr>
          <p:nvPr/>
        </p:nvSpPr>
        <p:spPr bwMode="auto">
          <a:xfrm>
            <a:off x="2727325" y="2528541"/>
            <a:ext cx="3806825" cy="396875"/>
          </a:xfrm>
          <a:prstGeom prst="rect">
            <a:avLst/>
          </a:prstGeom>
          <a:noFill/>
          <a:ln w="9525">
            <a:noFill/>
            <a:miter lim="800000"/>
            <a:headEnd/>
            <a:tailEnd/>
          </a:ln>
        </p:spPr>
        <p:txBody>
          <a:bodyPr wrap="none">
            <a:spAutoFit/>
          </a:bodyPr>
          <a:lstStyle/>
          <a:p>
            <a:r>
              <a:rPr lang="en-US" sz="2000"/>
              <a:t>= 50 </a:t>
            </a:r>
            <a:r>
              <a:rPr lang="en-US" sz="2000">
                <a:cs typeface="Arial" charset="0"/>
              </a:rPr>
              <a:t>– (5 + 8 + 0 + 2) = 35 units</a:t>
            </a:r>
          </a:p>
        </p:txBody>
      </p:sp>
      <p:sp>
        <p:nvSpPr>
          <p:cNvPr id="538646" name="Text Box 22"/>
          <p:cNvSpPr txBox="1">
            <a:spLocks noChangeArrowheads="1"/>
          </p:cNvSpPr>
          <p:nvPr/>
        </p:nvSpPr>
        <p:spPr bwMode="auto">
          <a:xfrm>
            <a:off x="774700" y="3036541"/>
            <a:ext cx="7875588" cy="2862322"/>
          </a:xfrm>
          <a:prstGeom prst="rect">
            <a:avLst/>
          </a:prstGeom>
          <a:noFill/>
          <a:ln w="9525">
            <a:noFill/>
            <a:miter lim="800000"/>
            <a:headEnd/>
            <a:tailEnd/>
          </a:ln>
        </p:spPr>
        <p:txBody>
          <a:bodyPr>
            <a:spAutoFit/>
          </a:bodyPr>
          <a:lstStyle/>
          <a:p>
            <a:pPr>
              <a:lnSpc>
                <a:spcPct val="90000"/>
              </a:lnSpc>
              <a:spcBef>
                <a:spcPct val="40000"/>
              </a:spcBef>
            </a:pPr>
            <a:r>
              <a:rPr lang="en-US" sz="2000" dirty="0"/>
              <a:t>The other ATPs equal their respective MPS quantities because no orders are booked for those weeks. As for the new order for 30 units in week 1, the earliest it can be shipped is week 3 because the ATP for week 1 is insufficient. If the customer accepts the delivery date of week 3, the ATP for week 1 will stay at 5 units and the ATP for week 3 will be reduced to 5 units. This acceptance allows the firm the flexibility to immediately satisfy an order for 5 units or less, if one comes in. When the MPS is updated next, the customer orders booked for week 3 would be increased to 35 to reflect the new order’s shipping date.</a:t>
            </a:r>
          </a:p>
        </p:txBody>
      </p:sp>
    </p:spTree>
    <p:extLst>
      <p:ext uri="{BB962C8B-B14F-4D97-AF65-F5344CB8AC3E}">
        <p14:creationId xmlns:p14="http://schemas.microsoft.com/office/powerpoint/2010/main" val="1486605056"/>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538627"/>
                                        </p:tgtEl>
                                        <p:attrNameLst>
                                          <p:attrName>style.visibility</p:attrName>
                                        </p:attrNameLst>
                                      </p:cBhvr>
                                      <p:to>
                                        <p:strVal val="visible"/>
                                      </p:to>
                                    </p:set>
                                    <p:animEffect transition="in" filter="strips(downRight)">
                                      <p:cBhvr>
                                        <p:cTn id="7" dur="1000"/>
                                        <p:tgtEl>
                                          <p:spTgt spid="538627"/>
                                        </p:tgtEl>
                                      </p:cBhvr>
                                    </p:animEffect>
                                  </p:childTnLst>
                                </p:cTn>
                              </p:par>
                            </p:childTnLst>
                          </p:cTn>
                        </p:par>
                        <p:par>
                          <p:cTn id="8" fill="hold">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strips(downRight)">
                                      <p:cBhvr>
                                        <p:cTn id="11" dur="1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538644"/>
                                        </p:tgtEl>
                                        <p:attrNameLst>
                                          <p:attrName>style.visibility</p:attrName>
                                        </p:attrNameLst>
                                      </p:cBhvr>
                                      <p:to>
                                        <p:strVal val="visible"/>
                                      </p:to>
                                    </p:set>
                                    <p:animEffect transition="in" filter="strips(downRight)">
                                      <p:cBhvr>
                                        <p:cTn id="16" dur="1000"/>
                                        <p:tgtEl>
                                          <p:spTgt spid="538644"/>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538646"/>
                                        </p:tgtEl>
                                        <p:attrNameLst>
                                          <p:attrName>style.visibility</p:attrName>
                                        </p:attrNameLst>
                                      </p:cBhvr>
                                      <p:to>
                                        <p:strVal val="visible"/>
                                      </p:to>
                                    </p:set>
                                    <p:animEffect transition="in" filter="strips(downRight)">
                                      <p:cBhvr>
                                        <p:cTn id="21" dur="1000"/>
                                        <p:tgtEl>
                                          <p:spTgt spid="538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627" grpId="0"/>
      <p:bldP spid="538644" grpId="0"/>
      <p:bldP spid="53864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Grp="1" noChangeArrowheads="1"/>
          </p:cNvSpPr>
          <p:nvPr>
            <p:ph type="title"/>
          </p:nvPr>
        </p:nvSpPr>
        <p:spPr/>
        <p:txBody>
          <a:bodyPr/>
          <a:lstStyle/>
          <a:p>
            <a:pPr eaLnBrk="1" hangingPunct="1">
              <a:defRPr/>
            </a:pPr>
            <a:r>
              <a:rPr lang="en-US" sz="4000" dirty="0"/>
              <a:t>Solved Problem 2</a:t>
            </a:r>
          </a:p>
        </p:txBody>
      </p:sp>
      <p:pic>
        <p:nvPicPr>
          <p:cNvPr id="539652" name="Picture 4"/>
          <p:cNvPicPr>
            <a:picLocks noChangeAspect="1" noChangeArrowheads="1"/>
          </p:cNvPicPr>
          <p:nvPr/>
        </p:nvPicPr>
        <p:blipFill>
          <a:blip r:embed="rId2" cstate="print"/>
          <a:srcRect/>
          <a:stretch>
            <a:fillRect/>
          </a:stretch>
        </p:blipFill>
        <p:spPr bwMode="auto">
          <a:xfrm>
            <a:off x="708025" y="1965325"/>
            <a:ext cx="8050213" cy="3128963"/>
          </a:xfrm>
          <a:prstGeom prst="rect">
            <a:avLst/>
          </a:prstGeom>
          <a:noFill/>
          <a:ln w="9525">
            <a:noFill/>
            <a:miter lim="800000"/>
            <a:headEnd/>
            <a:tailEnd/>
          </a:ln>
        </p:spPr>
      </p:pic>
      <p:sp>
        <p:nvSpPr>
          <p:cNvPr id="539653" name="Rectangle 5"/>
          <p:cNvSpPr>
            <a:spLocks noChangeArrowheads="1"/>
          </p:cNvSpPr>
          <p:nvPr/>
        </p:nvSpPr>
        <p:spPr bwMode="auto">
          <a:xfrm>
            <a:off x="812800" y="5575300"/>
            <a:ext cx="5549900" cy="292100"/>
          </a:xfrm>
          <a:prstGeom prst="rect">
            <a:avLst/>
          </a:prstGeom>
          <a:noFill/>
          <a:ln w="9525">
            <a:noFill/>
            <a:miter lim="800000"/>
            <a:headEnd/>
            <a:tailEnd/>
          </a:ln>
        </p:spPr>
        <p:txBody>
          <a:bodyPr/>
          <a:lstStyle/>
          <a:p>
            <a:pPr marL="1257300" indent="-1257300">
              <a:lnSpc>
                <a:spcPct val="90000"/>
              </a:lnSpc>
              <a:spcBef>
                <a:spcPct val="40000"/>
              </a:spcBef>
              <a:buClr>
                <a:srgbClr val="B20019"/>
              </a:buClr>
              <a:buFont typeface="Wingdings" pitchFamily="2" charset="2"/>
              <a:buNone/>
            </a:pPr>
            <a:r>
              <a:rPr lang="en-US" sz="1400" b="1" dirty="0">
                <a:solidFill>
                  <a:schemeClr val="tx2"/>
                </a:solidFill>
                <a:cs typeface="Arial" charset="0"/>
              </a:rPr>
              <a:t>	Completed MPS Record for End Item A</a:t>
            </a:r>
          </a:p>
        </p:txBody>
      </p:sp>
    </p:spTree>
    <p:extLst>
      <p:ext uri="{BB962C8B-B14F-4D97-AF65-F5344CB8AC3E}">
        <p14:creationId xmlns:p14="http://schemas.microsoft.com/office/powerpoint/2010/main" val="342285003"/>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1000"/>
                                  </p:stCondLst>
                                  <p:childTnLst>
                                    <p:set>
                                      <p:cBhvr>
                                        <p:cTn id="6" dur="1" fill="hold">
                                          <p:stCondLst>
                                            <p:cond delay="0"/>
                                          </p:stCondLst>
                                        </p:cTn>
                                        <p:tgtEl>
                                          <p:spTgt spid="539652"/>
                                        </p:tgtEl>
                                        <p:attrNameLst>
                                          <p:attrName>style.visibility</p:attrName>
                                        </p:attrNameLst>
                                      </p:cBhvr>
                                      <p:to>
                                        <p:strVal val="visible"/>
                                      </p:to>
                                    </p:set>
                                    <p:anim calcmode="lin" valueType="num">
                                      <p:cBhvr>
                                        <p:cTn id="7" dur="1000" fill="hold"/>
                                        <p:tgtEl>
                                          <p:spTgt spid="539652"/>
                                        </p:tgtEl>
                                        <p:attrNameLst>
                                          <p:attrName>ppt_w</p:attrName>
                                        </p:attrNameLst>
                                      </p:cBhvr>
                                      <p:tavLst>
                                        <p:tav tm="0">
                                          <p:val>
                                            <p:strVal val="2/3*#ppt_w"/>
                                          </p:val>
                                        </p:tav>
                                        <p:tav tm="100000">
                                          <p:val>
                                            <p:strVal val="#ppt_w"/>
                                          </p:val>
                                        </p:tav>
                                      </p:tavLst>
                                    </p:anim>
                                    <p:anim calcmode="lin" valueType="num">
                                      <p:cBhvr>
                                        <p:cTn id="8" dur="1000" fill="hold"/>
                                        <p:tgtEl>
                                          <p:spTgt spid="539652"/>
                                        </p:tgtEl>
                                        <p:attrNameLst>
                                          <p:attrName>ppt_h</p:attrName>
                                        </p:attrNameLst>
                                      </p:cBhvr>
                                      <p:tavLst>
                                        <p:tav tm="0">
                                          <p:val>
                                            <p:strVal val="2/3*#ppt_h"/>
                                          </p:val>
                                        </p:tav>
                                        <p:tav tm="100000">
                                          <p:val>
                                            <p:strVal val="#ppt_h"/>
                                          </p:val>
                                        </p:tav>
                                      </p:tavLst>
                                    </p:anim>
                                  </p:childTnLst>
                                </p:cTn>
                              </p:par>
                            </p:childTnLst>
                          </p:cTn>
                        </p:par>
                        <p:par>
                          <p:cTn id="9" fill="hold">
                            <p:stCondLst>
                              <p:cond delay="2000"/>
                            </p:stCondLst>
                            <p:childTnLst>
                              <p:par>
                                <p:cTn id="10" presetID="18" presetClass="entr" presetSubtype="6" fill="hold" grpId="0" nodeType="afterEffect">
                                  <p:stCondLst>
                                    <p:cond delay="1000"/>
                                  </p:stCondLst>
                                  <p:childTnLst>
                                    <p:set>
                                      <p:cBhvr>
                                        <p:cTn id="11" dur="1" fill="hold">
                                          <p:stCondLst>
                                            <p:cond delay="0"/>
                                          </p:stCondLst>
                                        </p:cTn>
                                        <p:tgtEl>
                                          <p:spTgt spid="539653"/>
                                        </p:tgtEl>
                                        <p:attrNameLst>
                                          <p:attrName>style.visibility</p:attrName>
                                        </p:attrNameLst>
                                      </p:cBhvr>
                                      <p:to>
                                        <p:strVal val="visible"/>
                                      </p:to>
                                    </p:set>
                                    <p:animEffect transition="in" filter="strips(downRight)">
                                      <p:cBhvr>
                                        <p:cTn id="12" dur="1000"/>
                                        <p:tgtEl>
                                          <p:spTgt spid="539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653" grpId="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35"/>
          <p:cNvGrpSpPr>
            <a:grpSpLocks/>
          </p:cNvGrpSpPr>
          <p:nvPr/>
        </p:nvGrpSpPr>
        <p:grpSpPr bwMode="auto">
          <a:xfrm>
            <a:off x="5992813" y="1787525"/>
            <a:ext cx="2417762" cy="3521075"/>
            <a:chOff x="3735" y="1118"/>
            <a:chExt cx="1523" cy="2218"/>
          </a:xfrm>
        </p:grpSpPr>
        <p:sp>
          <p:nvSpPr>
            <p:cNvPr id="78855" name="Freeform 4"/>
            <p:cNvSpPr>
              <a:spLocks/>
            </p:cNvSpPr>
            <p:nvPr/>
          </p:nvSpPr>
          <p:spPr bwMode="auto">
            <a:xfrm>
              <a:off x="3985" y="1711"/>
              <a:ext cx="1027" cy="1064"/>
            </a:xfrm>
            <a:custGeom>
              <a:avLst/>
              <a:gdLst>
                <a:gd name="T0" fmla="*/ 0 w 1083"/>
                <a:gd name="T1" fmla="*/ 166 h 1064"/>
                <a:gd name="T2" fmla="*/ 0 w 1083"/>
                <a:gd name="T3" fmla="*/ 0 h 1064"/>
                <a:gd name="T4" fmla="*/ 1027 w 1083"/>
                <a:gd name="T5" fmla="*/ 0 h 1064"/>
                <a:gd name="T6" fmla="*/ 1027 w 1083"/>
                <a:gd name="T7" fmla="*/ 1064 h 1064"/>
                <a:gd name="T8" fmla="*/ 0 60000 65536"/>
                <a:gd name="T9" fmla="*/ 0 60000 65536"/>
                <a:gd name="T10" fmla="*/ 0 60000 65536"/>
                <a:gd name="T11" fmla="*/ 0 60000 65536"/>
                <a:gd name="T12" fmla="*/ 0 w 1083"/>
                <a:gd name="T13" fmla="*/ 0 h 1064"/>
                <a:gd name="T14" fmla="*/ 1083 w 1083"/>
                <a:gd name="T15" fmla="*/ 1064 h 1064"/>
              </a:gdLst>
              <a:ahLst/>
              <a:cxnLst>
                <a:cxn ang="T8">
                  <a:pos x="T0" y="T1"/>
                </a:cxn>
                <a:cxn ang="T9">
                  <a:pos x="T2" y="T3"/>
                </a:cxn>
                <a:cxn ang="T10">
                  <a:pos x="T4" y="T5"/>
                </a:cxn>
                <a:cxn ang="T11">
                  <a:pos x="T6" y="T7"/>
                </a:cxn>
              </a:cxnLst>
              <a:rect l="T12" t="T13" r="T14" b="T15"/>
              <a:pathLst>
                <a:path w="1083" h="1064">
                  <a:moveTo>
                    <a:pt x="0" y="166"/>
                  </a:moveTo>
                  <a:lnTo>
                    <a:pt x="0" y="0"/>
                  </a:lnTo>
                  <a:lnTo>
                    <a:pt x="1083" y="0"/>
                  </a:lnTo>
                  <a:lnTo>
                    <a:pt x="1083" y="1064"/>
                  </a:lnTo>
                </a:path>
              </a:pathLst>
            </a:custGeom>
            <a:noFill/>
            <a:ln w="28575">
              <a:solidFill>
                <a:schemeClr val="tx1"/>
              </a:solidFill>
              <a:round/>
              <a:headEnd/>
              <a:tailEnd/>
            </a:ln>
          </p:spPr>
          <p:txBody>
            <a:bodyPr wrap="none" anchor="ctr"/>
            <a:lstStyle/>
            <a:p>
              <a:endParaRPr lang="en-NZ"/>
            </a:p>
          </p:txBody>
        </p:sp>
        <p:grpSp>
          <p:nvGrpSpPr>
            <p:cNvPr id="78856" name="Group 31"/>
            <p:cNvGrpSpPr>
              <a:grpSpLocks/>
            </p:cNvGrpSpPr>
            <p:nvPr/>
          </p:nvGrpSpPr>
          <p:grpSpPr bwMode="auto">
            <a:xfrm>
              <a:off x="4318" y="1118"/>
              <a:ext cx="367" cy="367"/>
              <a:chOff x="4318" y="1118"/>
              <a:chExt cx="367" cy="367"/>
            </a:xfrm>
          </p:grpSpPr>
          <p:sp>
            <p:nvSpPr>
              <p:cNvPr id="78871" name="Oval 6"/>
              <p:cNvSpPr>
                <a:spLocks noChangeAspect="1" noChangeArrowheads="1"/>
              </p:cNvSpPr>
              <p:nvPr/>
            </p:nvSpPr>
            <p:spPr bwMode="auto">
              <a:xfrm>
                <a:off x="4318" y="1118"/>
                <a:ext cx="367" cy="367"/>
              </a:xfrm>
              <a:prstGeom prst="ellipse">
                <a:avLst/>
              </a:prstGeom>
              <a:solidFill>
                <a:schemeClr val="hlink"/>
              </a:solidFill>
              <a:ln w="12700">
                <a:solidFill>
                  <a:schemeClr val="tx1"/>
                </a:solidFill>
                <a:round/>
                <a:headEnd/>
                <a:tailEnd/>
              </a:ln>
            </p:spPr>
            <p:txBody>
              <a:bodyPr wrap="none" anchor="ctr"/>
              <a:lstStyle/>
              <a:p>
                <a:endParaRPr lang="en-NZ"/>
              </a:p>
            </p:txBody>
          </p:sp>
          <p:sp>
            <p:nvSpPr>
              <p:cNvPr id="78872" name="Rectangle 7"/>
              <p:cNvSpPr>
                <a:spLocks noChangeArrowheads="1"/>
              </p:cNvSpPr>
              <p:nvPr/>
            </p:nvSpPr>
            <p:spPr bwMode="auto">
              <a:xfrm>
                <a:off x="4398" y="1196"/>
                <a:ext cx="208" cy="212"/>
              </a:xfrm>
              <a:prstGeom prst="rect">
                <a:avLst/>
              </a:prstGeom>
              <a:noFill/>
              <a:ln w="12700">
                <a:noFill/>
                <a:miter lim="800000"/>
                <a:headEnd/>
                <a:tailEnd/>
              </a:ln>
            </p:spPr>
            <p:txBody>
              <a:bodyPr wrap="none">
                <a:spAutoFit/>
              </a:bodyPr>
              <a:lstStyle/>
              <a:p>
                <a:pPr defTabSz="762000" eaLnBrk="0" hangingPunct="0"/>
                <a:r>
                  <a:rPr lang="en-US" sz="1600" b="1">
                    <a:solidFill>
                      <a:srgbClr val="070707"/>
                    </a:solidFill>
                  </a:rPr>
                  <a:t>A</a:t>
                </a:r>
              </a:p>
            </p:txBody>
          </p:sp>
        </p:grpSp>
        <p:grpSp>
          <p:nvGrpSpPr>
            <p:cNvPr id="78857" name="Group 32"/>
            <p:cNvGrpSpPr>
              <a:grpSpLocks/>
            </p:cNvGrpSpPr>
            <p:nvPr/>
          </p:nvGrpSpPr>
          <p:grpSpPr bwMode="auto">
            <a:xfrm>
              <a:off x="3779" y="1882"/>
              <a:ext cx="401" cy="367"/>
              <a:chOff x="3764" y="1970"/>
              <a:chExt cx="401" cy="367"/>
            </a:xfrm>
          </p:grpSpPr>
          <p:sp>
            <p:nvSpPr>
              <p:cNvPr id="78869" name="Oval 9"/>
              <p:cNvSpPr>
                <a:spLocks noChangeAspect="1" noChangeArrowheads="1"/>
              </p:cNvSpPr>
              <p:nvPr/>
            </p:nvSpPr>
            <p:spPr bwMode="auto">
              <a:xfrm>
                <a:off x="3781" y="1970"/>
                <a:ext cx="367" cy="367"/>
              </a:xfrm>
              <a:prstGeom prst="ellipse">
                <a:avLst/>
              </a:prstGeom>
              <a:solidFill>
                <a:srgbClr val="EBCCD4"/>
              </a:solidFill>
              <a:ln w="12700">
                <a:solidFill>
                  <a:schemeClr val="tx1"/>
                </a:solidFill>
                <a:round/>
                <a:headEnd/>
                <a:tailEnd/>
              </a:ln>
            </p:spPr>
            <p:txBody>
              <a:bodyPr wrap="none" anchor="ctr"/>
              <a:lstStyle/>
              <a:p>
                <a:endParaRPr lang="en-NZ"/>
              </a:p>
            </p:txBody>
          </p:sp>
          <p:sp>
            <p:nvSpPr>
              <p:cNvPr id="78870" name="Rectangle 10"/>
              <p:cNvSpPr>
                <a:spLocks noChangeArrowheads="1"/>
              </p:cNvSpPr>
              <p:nvPr/>
            </p:nvSpPr>
            <p:spPr bwMode="auto">
              <a:xfrm>
                <a:off x="3764" y="2048"/>
                <a:ext cx="401" cy="212"/>
              </a:xfrm>
              <a:prstGeom prst="rect">
                <a:avLst/>
              </a:prstGeom>
              <a:noFill/>
              <a:ln w="12700">
                <a:noFill/>
                <a:miter lim="800000"/>
                <a:headEnd/>
                <a:tailEnd/>
              </a:ln>
            </p:spPr>
            <p:txBody>
              <a:bodyPr wrap="none">
                <a:spAutoFit/>
              </a:bodyPr>
              <a:lstStyle/>
              <a:p>
                <a:pPr defTabSz="762000" eaLnBrk="0" hangingPunct="0"/>
                <a:r>
                  <a:rPr lang="en-US" sz="1600" b="1">
                    <a:solidFill>
                      <a:srgbClr val="070707"/>
                    </a:solidFill>
                  </a:rPr>
                  <a:t>B (1)</a:t>
                </a:r>
              </a:p>
            </p:txBody>
          </p:sp>
        </p:grpSp>
        <p:grpSp>
          <p:nvGrpSpPr>
            <p:cNvPr id="78858" name="Group 33"/>
            <p:cNvGrpSpPr>
              <a:grpSpLocks/>
            </p:cNvGrpSpPr>
            <p:nvPr/>
          </p:nvGrpSpPr>
          <p:grpSpPr bwMode="auto">
            <a:xfrm>
              <a:off x="4813" y="1882"/>
              <a:ext cx="401" cy="367"/>
              <a:chOff x="4839" y="1970"/>
              <a:chExt cx="401" cy="367"/>
            </a:xfrm>
          </p:grpSpPr>
          <p:sp>
            <p:nvSpPr>
              <p:cNvPr id="78867" name="Oval 12"/>
              <p:cNvSpPr>
                <a:spLocks noChangeAspect="1" noChangeArrowheads="1"/>
              </p:cNvSpPr>
              <p:nvPr/>
            </p:nvSpPr>
            <p:spPr bwMode="auto">
              <a:xfrm>
                <a:off x="4856" y="1970"/>
                <a:ext cx="367" cy="367"/>
              </a:xfrm>
              <a:prstGeom prst="ellipse">
                <a:avLst/>
              </a:prstGeom>
              <a:solidFill>
                <a:schemeClr val="folHlink"/>
              </a:solidFill>
              <a:ln w="12700">
                <a:solidFill>
                  <a:schemeClr val="tx1"/>
                </a:solidFill>
                <a:round/>
                <a:headEnd/>
                <a:tailEnd/>
              </a:ln>
            </p:spPr>
            <p:txBody>
              <a:bodyPr wrap="none" anchor="ctr"/>
              <a:lstStyle/>
              <a:p>
                <a:endParaRPr lang="en-NZ"/>
              </a:p>
            </p:txBody>
          </p:sp>
          <p:sp>
            <p:nvSpPr>
              <p:cNvPr id="78868" name="Rectangle 13"/>
              <p:cNvSpPr>
                <a:spLocks noChangeArrowheads="1"/>
              </p:cNvSpPr>
              <p:nvPr/>
            </p:nvSpPr>
            <p:spPr bwMode="auto">
              <a:xfrm>
                <a:off x="4839" y="2048"/>
                <a:ext cx="401" cy="212"/>
              </a:xfrm>
              <a:prstGeom prst="rect">
                <a:avLst/>
              </a:prstGeom>
              <a:noFill/>
              <a:ln w="12700">
                <a:noFill/>
                <a:miter lim="800000"/>
                <a:headEnd/>
                <a:tailEnd/>
              </a:ln>
            </p:spPr>
            <p:txBody>
              <a:bodyPr wrap="none">
                <a:spAutoFit/>
              </a:bodyPr>
              <a:lstStyle/>
              <a:p>
                <a:pPr defTabSz="762000" eaLnBrk="0" hangingPunct="0"/>
                <a:r>
                  <a:rPr lang="en-US" sz="1600" b="1">
                    <a:solidFill>
                      <a:srgbClr val="070707"/>
                    </a:solidFill>
                  </a:rPr>
                  <a:t>C (2)</a:t>
                </a:r>
              </a:p>
            </p:txBody>
          </p:sp>
        </p:grpSp>
        <p:grpSp>
          <p:nvGrpSpPr>
            <p:cNvPr id="78859" name="Group 34"/>
            <p:cNvGrpSpPr>
              <a:grpSpLocks/>
            </p:cNvGrpSpPr>
            <p:nvPr/>
          </p:nvGrpSpPr>
          <p:grpSpPr bwMode="auto">
            <a:xfrm>
              <a:off x="4813" y="2758"/>
              <a:ext cx="401" cy="367"/>
              <a:chOff x="4839" y="2846"/>
              <a:chExt cx="401" cy="367"/>
            </a:xfrm>
          </p:grpSpPr>
          <p:sp>
            <p:nvSpPr>
              <p:cNvPr id="78865" name="Oval 15"/>
              <p:cNvSpPr>
                <a:spLocks noChangeAspect="1" noChangeArrowheads="1"/>
              </p:cNvSpPr>
              <p:nvPr/>
            </p:nvSpPr>
            <p:spPr bwMode="auto">
              <a:xfrm>
                <a:off x="4856" y="2846"/>
                <a:ext cx="367" cy="367"/>
              </a:xfrm>
              <a:prstGeom prst="ellipse">
                <a:avLst/>
              </a:prstGeom>
              <a:solidFill>
                <a:schemeClr val="accent1"/>
              </a:solidFill>
              <a:ln w="12700">
                <a:solidFill>
                  <a:schemeClr val="tx1"/>
                </a:solidFill>
                <a:round/>
                <a:headEnd/>
                <a:tailEnd/>
              </a:ln>
            </p:spPr>
            <p:txBody>
              <a:bodyPr wrap="none" anchor="ctr"/>
              <a:lstStyle/>
              <a:p>
                <a:endParaRPr lang="en-NZ"/>
              </a:p>
            </p:txBody>
          </p:sp>
          <p:sp>
            <p:nvSpPr>
              <p:cNvPr id="78866" name="Rectangle 16"/>
              <p:cNvSpPr>
                <a:spLocks noChangeArrowheads="1"/>
              </p:cNvSpPr>
              <p:nvPr/>
            </p:nvSpPr>
            <p:spPr bwMode="auto">
              <a:xfrm>
                <a:off x="4839" y="2924"/>
                <a:ext cx="401" cy="212"/>
              </a:xfrm>
              <a:prstGeom prst="rect">
                <a:avLst/>
              </a:prstGeom>
              <a:noFill/>
              <a:ln w="12700">
                <a:noFill/>
                <a:miter lim="800000"/>
                <a:headEnd/>
                <a:tailEnd/>
              </a:ln>
            </p:spPr>
            <p:txBody>
              <a:bodyPr wrap="none">
                <a:spAutoFit/>
              </a:bodyPr>
              <a:lstStyle/>
              <a:p>
                <a:pPr defTabSz="762000" eaLnBrk="0" hangingPunct="0"/>
                <a:r>
                  <a:rPr lang="en-US" sz="1600" b="1">
                    <a:solidFill>
                      <a:srgbClr val="070707"/>
                    </a:solidFill>
                  </a:rPr>
                  <a:t>D (1)</a:t>
                </a:r>
              </a:p>
            </p:txBody>
          </p:sp>
        </p:grpSp>
        <p:sp>
          <p:nvSpPr>
            <p:cNvPr id="78860" name="Rectangle 17"/>
            <p:cNvSpPr>
              <a:spLocks noChangeArrowheads="1"/>
            </p:cNvSpPr>
            <p:nvPr/>
          </p:nvSpPr>
          <p:spPr bwMode="auto">
            <a:xfrm>
              <a:off x="4503" y="1477"/>
              <a:ext cx="490" cy="212"/>
            </a:xfrm>
            <a:prstGeom prst="rect">
              <a:avLst/>
            </a:prstGeom>
            <a:noFill/>
            <a:ln w="12700">
              <a:noFill/>
              <a:miter lim="800000"/>
              <a:headEnd/>
              <a:tailEnd/>
            </a:ln>
          </p:spPr>
          <p:txBody>
            <a:bodyPr wrap="none">
              <a:spAutoFit/>
            </a:bodyPr>
            <a:lstStyle/>
            <a:p>
              <a:pPr defTabSz="762000" eaLnBrk="0" hangingPunct="0"/>
              <a:r>
                <a:rPr lang="en-US" sz="1600" b="1"/>
                <a:t>LT = 2</a:t>
              </a:r>
            </a:p>
          </p:txBody>
        </p:sp>
        <p:sp>
          <p:nvSpPr>
            <p:cNvPr id="78861" name="Rectangle 18"/>
            <p:cNvSpPr>
              <a:spLocks noChangeArrowheads="1"/>
            </p:cNvSpPr>
            <p:nvPr/>
          </p:nvSpPr>
          <p:spPr bwMode="auto">
            <a:xfrm>
              <a:off x="3735" y="2252"/>
              <a:ext cx="490" cy="212"/>
            </a:xfrm>
            <a:prstGeom prst="rect">
              <a:avLst/>
            </a:prstGeom>
            <a:noFill/>
            <a:ln w="12700">
              <a:noFill/>
              <a:miter lim="800000"/>
              <a:headEnd/>
              <a:tailEnd/>
            </a:ln>
          </p:spPr>
          <p:txBody>
            <a:bodyPr wrap="none">
              <a:spAutoFit/>
            </a:bodyPr>
            <a:lstStyle/>
            <a:p>
              <a:pPr defTabSz="762000" eaLnBrk="0" hangingPunct="0"/>
              <a:r>
                <a:rPr lang="en-US" sz="1600" b="1"/>
                <a:t>LT = 1</a:t>
              </a:r>
            </a:p>
          </p:txBody>
        </p:sp>
        <p:sp>
          <p:nvSpPr>
            <p:cNvPr id="78862" name="Rectangle 19"/>
            <p:cNvSpPr>
              <a:spLocks noChangeArrowheads="1"/>
            </p:cNvSpPr>
            <p:nvPr/>
          </p:nvSpPr>
          <p:spPr bwMode="auto">
            <a:xfrm>
              <a:off x="4529" y="2252"/>
              <a:ext cx="490" cy="212"/>
            </a:xfrm>
            <a:prstGeom prst="rect">
              <a:avLst/>
            </a:prstGeom>
            <a:noFill/>
            <a:ln w="12700">
              <a:noFill/>
              <a:miter lim="800000"/>
              <a:headEnd/>
              <a:tailEnd/>
            </a:ln>
          </p:spPr>
          <p:txBody>
            <a:bodyPr wrap="none">
              <a:spAutoFit/>
            </a:bodyPr>
            <a:lstStyle/>
            <a:p>
              <a:pPr defTabSz="762000" eaLnBrk="0" hangingPunct="0"/>
              <a:r>
                <a:rPr lang="en-US" sz="1600" b="1"/>
                <a:t>LT = 2</a:t>
              </a:r>
            </a:p>
          </p:txBody>
        </p:sp>
        <p:sp>
          <p:nvSpPr>
            <p:cNvPr id="78863" name="Rectangle 20"/>
            <p:cNvSpPr>
              <a:spLocks noChangeArrowheads="1"/>
            </p:cNvSpPr>
            <p:nvPr/>
          </p:nvSpPr>
          <p:spPr bwMode="auto">
            <a:xfrm>
              <a:off x="4768" y="3124"/>
              <a:ext cx="490" cy="212"/>
            </a:xfrm>
            <a:prstGeom prst="rect">
              <a:avLst/>
            </a:prstGeom>
            <a:noFill/>
            <a:ln w="12700">
              <a:noFill/>
              <a:miter lim="800000"/>
              <a:headEnd/>
              <a:tailEnd/>
            </a:ln>
          </p:spPr>
          <p:txBody>
            <a:bodyPr wrap="none">
              <a:spAutoFit/>
            </a:bodyPr>
            <a:lstStyle/>
            <a:p>
              <a:pPr defTabSz="762000" eaLnBrk="0" hangingPunct="0"/>
              <a:r>
                <a:rPr lang="en-US" sz="1600" b="1"/>
                <a:t>LT = 3</a:t>
              </a:r>
            </a:p>
          </p:txBody>
        </p:sp>
        <p:sp>
          <p:nvSpPr>
            <p:cNvPr id="78864" name="Line 21"/>
            <p:cNvSpPr>
              <a:spLocks noChangeShapeType="1"/>
            </p:cNvSpPr>
            <p:nvPr/>
          </p:nvSpPr>
          <p:spPr bwMode="auto">
            <a:xfrm>
              <a:off x="4501" y="1485"/>
              <a:ext cx="0" cy="224"/>
            </a:xfrm>
            <a:prstGeom prst="line">
              <a:avLst/>
            </a:prstGeom>
            <a:noFill/>
            <a:ln w="28575">
              <a:solidFill>
                <a:schemeClr val="tx1"/>
              </a:solidFill>
              <a:round/>
              <a:headEnd/>
              <a:tailEnd/>
            </a:ln>
          </p:spPr>
          <p:txBody>
            <a:bodyPr wrap="none" anchor="ctr"/>
            <a:lstStyle/>
            <a:p>
              <a:endParaRPr lang="en-US"/>
            </a:p>
          </p:txBody>
        </p:sp>
      </p:grpSp>
      <p:sp>
        <p:nvSpPr>
          <p:cNvPr id="408605" name="Rectangle 29"/>
          <p:cNvSpPr>
            <a:spLocks noGrp="1" noChangeArrowheads="1"/>
          </p:cNvSpPr>
          <p:nvPr>
            <p:ph type="title"/>
          </p:nvPr>
        </p:nvSpPr>
        <p:spPr/>
        <p:txBody>
          <a:bodyPr/>
          <a:lstStyle/>
          <a:p>
            <a:pPr eaLnBrk="1" hangingPunct="1">
              <a:defRPr/>
            </a:pPr>
            <a:r>
              <a:rPr lang="en-US" sz="4000" dirty="0"/>
              <a:t>Solved Problem 3</a:t>
            </a:r>
          </a:p>
        </p:txBody>
      </p:sp>
      <p:sp>
        <p:nvSpPr>
          <p:cNvPr id="408606" name="Rectangle 30"/>
          <p:cNvSpPr>
            <a:spLocks noGrp="1" noChangeArrowheads="1"/>
          </p:cNvSpPr>
          <p:nvPr>
            <p:ph type="body" idx="1"/>
          </p:nvPr>
        </p:nvSpPr>
        <p:spPr>
          <a:xfrm>
            <a:off x="774700" y="1371600"/>
            <a:ext cx="4546600" cy="4119563"/>
          </a:xfrm>
        </p:spPr>
        <p:txBody>
          <a:bodyPr/>
          <a:lstStyle/>
          <a:p>
            <a:pPr marL="0" indent="0" eaLnBrk="1" hangingPunct="1">
              <a:buFont typeface="Wingdings" pitchFamily="2" charset="2"/>
              <a:buNone/>
            </a:pPr>
            <a:r>
              <a:rPr lang="en-US" sz="2000"/>
              <a:t>The MPS start quantities for product A calls for the assembly department to begin final assembly according to the following schedule: 100 units in week 2; 200 units in week 4; 120 units in week 6; 180 units in week 7; and 60 units in week 8. Develop a material requirements plan for the next 8 weeks for items B, C, and D. The BOM for A is shown in Figure 15.22, and data from the inventory records are shown in Table 15.1.</a:t>
            </a:r>
          </a:p>
        </p:txBody>
      </p:sp>
      <p:sp>
        <p:nvSpPr>
          <p:cNvPr id="408612" name="Rectangle 36"/>
          <p:cNvSpPr>
            <a:spLocks noChangeArrowheads="1"/>
          </p:cNvSpPr>
          <p:nvPr/>
        </p:nvSpPr>
        <p:spPr bwMode="auto">
          <a:xfrm>
            <a:off x="5588000" y="5588000"/>
            <a:ext cx="3213100" cy="292100"/>
          </a:xfrm>
          <a:prstGeom prst="rect">
            <a:avLst/>
          </a:prstGeom>
          <a:noFill/>
          <a:ln w="9525">
            <a:noFill/>
            <a:miter lim="800000"/>
            <a:headEnd/>
            <a:tailEnd/>
          </a:ln>
        </p:spPr>
        <p:txBody>
          <a:bodyPr/>
          <a:lstStyle/>
          <a:p>
            <a:pPr marL="1257300" indent="-1257300">
              <a:lnSpc>
                <a:spcPct val="90000"/>
              </a:lnSpc>
              <a:spcBef>
                <a:spcPct val="40000"/>
              </a:spcBef>
              <a:buClr>
                <a:srgbClr val="B20019"/>
              </a:buClr>
              <a:buFont typeface="Wingdings" pitchFamily="2" charset="2"/>
              <a:buNone/>
            </a:pPr>
            <a:r>
              <a:rPr lang="en-US" sz="1400" b="1" dirty="0">
                <a:solidFill>
                  <a:schemeClr val="tx2"/>
                </a:solidFill>
                <a:cs typeface="Arial" charset="0"/>
              </a:rPr>
              <a:t>	BOM for Product A</a:t>
            </a:r>
          </a:p>
        </p:txBody>
      </p:sp>
    </p:spTree>
    <p:extLst>
      <p:ext uri="{BB962C8B-B14F-4D97-AF65-F5344CB8AC3E}">
        <p14:creationId xmlns:p14="http://schemas.microsoft.com/office/powerpoint/2010/main" val="2808837088"/>
      </p:ext>
    </p:extLst>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408606"/>
                                        </p:tgtEl>
                                        <p:attrNameLst>
                                          <p:attrName>style.visibility</p:attrName>
                                        </p:attrNameLst>
                                      </p:cBhvr>
                                      <p:to>
                                        <p:strVal val="visible"/>
                                      </p:to>
                                    </p:set>
                                    <p:animEffect transition="in" filter="strips(downRight)">
                                      <p:cBhvr>
                                        <p:cTn id="7" dur="1000"/>
                                        <p:tgtEl>
                                          <p:spTgt spid="408606"/>
                                        </p:tgtEl>
                                      </p:cBhvr>
                                    </p:animEffect>
                                  </p:childTnLst>
                                </p:cTn>
                              </p:par>
                            </p:childTnLst>
                          </p:cTn>
                        </p:par>
                        <p:par>
                          <p:cTn id="8" fill="hold">
                            <p:stCondLst>
                              <p:cond delay="2000"/>
                            </p:stCondLst>
                            <p:childTnLst>
                              <p:par>
                                <p:cTn id="9" presetID="22" presetClass="entr" presetSubtype="1"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1000"/>
                                        <p:tgtEl>
                                          <p:spTgt spid="2"/>
                                        </p:tgtEl>
                                      </p:cBhvr>
                                    </p:animEffect>
                                  </p:childTnLst>
                                </p:cTn>
                              </p:par>
                            </p:childTnLst>
                          </p:cTn>
                        </p:par>
                        <p:par>
                          <p:cTn id="12" fill="hold">
                            <p:stCondLst>
                              <p:cond delay="4000"/>
                            </p:stCondLst>
                            <p:childTnLst>
                              <p:par>
                                <p:cTn id="13" presetID="18" presetClass="entr" presetSubtype="6" fill="hold" grpId="0" nodeType="afterEffect">
                                  <p:stCondLst>
                                    <p:cond delay="1000"/>
                                  </p:stCondLst>
                                  <p:childTnLst>
                                    <p:set>
                                      <p:cBhvr>
                                        <p:cTn id="14" dur="1" fill="hold">
                                          <p:stCondLst>
                                            <p:cond delay="0"/>
                                          </p:stCondLst>
                                        </p:cTn>
                                        <p:tgtEl>
                                          <p:spTgt spid="408612"/>
                                        </p:tgtEl>
                                        <p:attrNameLst>
                                          <p:attrName>style.visibility</p:attrName>
                                        </p:attrNameLst>
                                      </p:cBhvr>
                                      <p:to>
                                        <p:strVal val="visible"/>
                                      </p:to>
                                    </p:set>
                                    <p:animEffect transition="in" filter="strips(downRight)">
                                      <p:cBhvr>
                                        <p:cTn id="15" dur="1000"/>
                                        <p:tgtEl>
                                          <p:spTgt spid="408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606" grpId="0"/>
      <p:bldP spid="408612" grpId="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7" name="Rectangle 27"/>
          <p:cNvSpPr>
            <a:spLocks noGrp="1" noChangeArrowheads="1"/>
          </p:cNvSpPr>
          <p:nvPr>
            <p:ph type="title"/>
          </p:nvPr>
        </p:nvSpPr>
        <p:spPr/>
        <p:txBody>
          <a:bodyPr/>
          <a:lstStyle/>
          <a:p>
            <a:pPr eaLnBrk="1" hangingPunct="1">
              <a:defRPr/>
            </a:pPr>
            <a:r>
              <a:rPr lang="en-US" sz="4000" dirty="0"/>
              <a:t>Solved Problem 3</a:t>
            </a:r>
          </a:p>
        </p:txBody>
      </p:sp>
      <p:graphicFrame>
        <p:nvGraphicFramePr>
          <p:cNvPr id="542940" name="Group 220"/>
          <p:cNvGraphicFramePr>
            <a:graphicFrameLocks noGrp="1"/>
          </p:cNvGraphicFramePr>
          <p:nvPr/>
        </p:nvGraphicFramePr>
        <p:xfrm>
          <a:off x="787400" y="1460500"/>
          <a:ext cx="7899400" cy="2334260"/>
        </p:xfrm>
        <a:graphic>
          <a:graphicData uri="http://schemas.openxmlformats.org/drawingml/2006/table">
            <a:tbl>
              <a:tblPr/>
              <a:tblGrid>
                <a:gridCol w="3251200">
                  <a:extLst>
                    <a:ext uri="{9D8B030D-6E8A-4147-A177-3AD203B41FA5}">
                      <a16:colId xmlns:a16="http://schemas.microsoft.com/office/drawing/2014/main" val="20000"/>
                    </a:ext>
                  </a:extLst>
                </a:gridCol>
                <a:gridCol w="1320800">
                  <a:extLst>
                    <a:ext uri="{9D8B030D-6E8A-4147-A177-3AD203B41FA5}">
                      <a16:colId xmlns:a16="http://schemas.microsoft.com/office/drawing/2014/main" val="20001"/>
                    </a:ext>
                  </a:extLst>
                </a:gridCol>
                <a:gridCol w="1473200">
                  <a:extLst>
                    <a:ext uri="{9D8B030D-6E8A-4147-A177-3AD203B41FA5}">
                      <a16:colId xmlns:a16="http://schemas.microsoft.com/office/drawing/2014/main" val="20002"/>
                    </a:ext>
                  </a:extLst>
                </a:gridCol>
                <a:gridCol w="1854200">
                  <a:extLst>
                    <a:ext uri="{9D8B030D-6E8A-4147-A177-3AD203B41FA5}">
                      <a16:colId xmlns:a16="http://schemas.microsoft.com/office/drawing/2014/main" val="20003"/>
                    </a:ext>
                  </a:extLst>
                </a:gridCol>
              </a:tblGrid>
              <a:tr h="444500">
                <a:tc gridSpan="4">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TABLE 15.1    |    INVENTORY RECORD DATA</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DBE8EF"/>
                    </a:solidFill>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0000"/>
                  </a:ext>
                </a:extLst>
              </a:tr>
              <a:tr h="180975">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Item</a:t>
                      </a:r>
                    </a:p>
                  </a:txBody>
                  <a:tcPr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solidFill>
                      <a:schemeClr val="bg2"/>
                    </a:solidFill>
                  </a:tcPr>
                </a:tc>
                <a:extLst>
                  <a:ext uri="{0D108BD9-81ED-4DB2-BD59-A6C34878D82A}">
                    <a16:rowId xmlns:a16="http://schemas.microsoft.com/office/drawing/2014/main" val="10001"/>
                  </a:ext>
                </a:extLst>
              </a:tr>
              <a:tr h="180975">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Data Category</a:t>
                      </a:r>
                    </a:p>
                  </a:txBody>
                  <a:tcPr anchor="ctr" horzOverflow="overflow">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B</a:t>
                      </a:r>
                    </a:p>
                  </a:txBody>
                  <a:tcPr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C</a:t>
                      </a:r>
                    </a:p>
                  </a:txBody>
                  <a:tcPr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D</a:t>
                      </a:r>
                    </a:p>
                  </a:txBody>
                  <a:tcPr anchor="ctr" horzOverflow="overflow">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180975">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Lot-sizing rule</a:t>
                      </a:r>
                    </a:p>
                  </a:txBody>
                  <a:tcPr anchor="ctr"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rgbClr val="000000"/>
                          </a:solidFill>
                          <a:effectLst/>
                          <a:latin typeface="Arial" charset="0"/>
                        </a:rPr>
                        <a:t>POQ (P=3)</a:t>
                      </a:r>
                    </a:p>
                  </a:txBody>
                  <a:tcPr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rgbClr val="000000"/>
                          </a:solidFill>
                          <a:effectLst/>
                          <a:latin typeface="Arial" charset="0"/>
                        </a:rPr>
                        <a:t>L4L</a:t>
                      </a:r>
                    </a:p>
                  </a:txBody>
                  <a:tcPr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rgbClr val="000000"/>
                          </a:solidFill>
                          <a:effectLst/>
                          <a:latin typeface="Arial" charset="0"/>
                        </a:rPr>
                        <a:t>FOQ = 500 units</a:t>
                      </a:r>
                    </a:p>
                  </a:txBody>
                  <a:tcPr anchor="ct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3"/>
                  </a:ext>
                </a:extLst>
              </a:tr>
              <a:tr h="180975">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Lead time</a:t>
                      </a:r>
                    </a:p>
                  </a:txBody>
                  <a:tcPr anchor="ct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rgbClr val="000000"/>
                          </a:solidFill>
                          <a:effectLst/>
                          <a:latin typeface="Arial" charset="0"/>
                        </a:rPr>
                        <a:t>1 week</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rgbClr val="000000"/>
                          </a:solidFill>
                          <a:effectLst/>
                          <a:latin typeface="Arial" charset="0"/>
                        </a:rPr>
                        <a:t>2 weeks</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rgbClr val="000000"/>
                          </a:solidFill>
                          <a:effectLst/>
                          <a:latin typeface="Arial" charset="0"/>
                        </a:rPr>
                        <a:t>3 weeks</a:t>
                      </a:r>
                    </a:p>
                  </a:txBody>
                  <a:tcPr anchor="ct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180975">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Scheduled receipts</a:t>
                      </a:r>
                    </a:p>
                  </a:txBody>
                  <a:tcPr anchor="ct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rgbClr val="000000"/>
                          </a:solidFill>
                          <a:effectLst/>
                          <a:latin typeface="Arial" charset="0"/>
                        </a:rPr>
                        <a:t>None</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rgbClr val="000000"/>
                          </a:solidFill>
                          <a:effectLst/>
                          <a:latin typeface="Arial" charset="0"/>
                        </a:rPr>
                        <a:t>200 (week 1)</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rgbClr val="000000"/>
                          </a:solidFill>
                          <a:effectLst/>
                          <a:latin typeface="Arial" charset="0"/>
                        </a:rPr>
                        <a:t>None</a:t>
                      </a:r>
                    </a:p>
                  </a:txBody>
                  <a:tcPr anchor="ct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180975">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Beginning (on-hand) inventory</a:t>
                      </a:r>
                    </a:p>
                  </a:txBody>
                  <a:tcPr anchor="ctr" horzOverflow="overflow">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rgbClr val="000000"/>
                          </a:solidFill>
                          <a:effectLst/>
                          <a:latin typeface="Arial" charset="0"/>
                        </a:rPr>
                        <a:t>20</a:t>
                      </a:r>
                    </a:p>
                  </a:txBody>
                  <a:tcPr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rgbClr val="000000"/>
                          </a:solidFill>
                          <a:effectLst/>
                          <a:latin typeface="Arial" charset="0"/>
                        </a:rPr>
                        <a:t>0</a:t>
                      </a:r>
                    </a:p>
                  </a:txBody>
                  <a:tcPr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rPr>
                        <a:t>425</a:t>
                      </a:r>
                      <a:endParaRPr kumimoji="0" lang="en-US" sz="1600" b="1" i="0" u="none" strike="noStrike" cap="none" normalizeH="0" baseline="0">
                        <a:ln>
                          <a:noFill/>
                        </a:ln>
                        <a:solidFill>
                          <a:schemeClr val="tx1"/>
                        </a:solidFill>
                        <a:effectLst/>
                        <a:latin typeface="Arial" charset="0"/>
                      </a:endParaRPr>
                    </a:p>
                  </a:txBody>
                  <a:tcPr anchor="ctr" horzOverflow="overflow">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42941" name="Rectangle 221"/>
          <p:cNvSpPr>
            <a:spLocks noGrp="1" noChangeArrowheads="1"/>
          </p:cNvSpPr>
          <p:nvPr>
            <p:ph type="body" idx="1"/>
          </p:nvPr>
        </p:nvSpPr>
        <p:spPr>
          <a:xfrm>
            <a:off x="774700" y="4140200"/>
            <a:ext cx="7912100" cy="2328863"/>
          </a:xfrm>
        </p:spPr>
        <p:txBody>
          <a:bodyPr/>
          <a:lstStyle/>
          <a:p>
            <a:pPr marL="0" indent="0" eaLnBrk="1" hangingPunct="1">
              <a:buFont typeface="Wingdings" pitchFamily="2" charset="2"/>
              <a:buNone/>
            </a:pPr>
            <a:r>
              <a:rPr lang="en-US" sz="2000">
                <a:solidFill>
                  <a:srgbClr val="B20019"/>
                </a:solidFill>
              </a:rPr>
              <a:t>SOLUTION</a:t>
            </a:r>
          </a:p>
          <a:p>
            <a:pPr marL="0" indent="0" eaLnBrk="1" hangingPunct="1">
              <a:buFont typeface="Wingdings" pitchFamily="2" charset="2"/>
              <a:buNone/>
            </a:pPr>
            <a:r>
              <a:rPr lang="en-US" sz="2000"/>
              <a:t>We begin with items B and C and develop their inventory records, as shown in Figure 15.23. The MPS for product A must be multiplied by 2 to derive the gross requirements for item C because of the usage quantity. Once the planned order releases for item C are found, the gross requirements for item D can be calculated.</a:t>
            </a:r>
          </a:p>
        </p:txBody>
      </p:sp>
    </p:spTree>
    <p:extLst>
      <p:ext uri="{BB962C8B-B14F-4D97-AF65-F5344CB8AC3E}">
        <p14:creationId xmlns:p14="http://schemas.microsoft.com/office/powerpoint/2010/main" val="1030091073"/>
      </p:ext>
    </p:extLst>
  </p:cSld>
  <p:clrMapOvr>
    <a:masterClrMapping/>
  </p:clrMapOvr>
  <p:transition spd="med">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542940"/>
                                        </p:tgtEl>
                                        <p:attrNameLst>
                                          <p:attrName>style.visibility</p:attrName>
                                        </p:attrNameLst>
                                      </p:cBhvr>
                                      <p:to>
                                        <p:strVal val="visible"/>
                                      </p:to>
                                    </p:set>
                                    <p:animEffect transition="in" filter="strips(downRight)">
                                      <p:cBhvr>
                                        <p:cTn id="7" dur="1000"/>
                                        <p:tgtEl>
                                          <p:spTgt spid="54294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42941"/>
                                        </p:tgtEl>
                                        <p:attrNameLst>
                                          <p:attrName>style.visibility</p:attrName>
                                        </p:attrNameLst>
                                      </p:cBhvr>
                                      <p:to>
                                        <p:strVal val="visible"/>
                                      </p:to>
                                    </p:set>
                                    <p:animEffect transition="in" filter="strips(downRight)">
                                      <p:cBhvr>
                                        <p:cTn id="12" dur="1000"/>
                                        <p:tgtEl>
                                          <p:spTgt spid="542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41"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2" name="Rectangle 4"/>
          <p:cNvSpPr>
            <a:spLocks noGrp="1" noChangeArrowheads="1"/>
          </p:cNvSpPr>
          <p:nvPr>
            <p:ph type="title"/>
          </p:nvPr>
        </p:nvSpPr>
        <p:spPr/>
        <p:txBody>
          <a:bodyPr/>
          <a:lstStyle/>
          <a:p>
            <a:pPr eaLnBrk="1" hangingPunct="1">
              <a:defRPr/>
            </a:pPr>
            <a:r>
              <a:rPr lang="en-US" sz="4000" dirty="0"/>
              <a:t>Solved Problem 3</a:t>
            </a:r>
          </a:p>
        </p:txBody>
      </p:sp>
      <p:graphicFrame>
        <p:nvGraphicFramePr>
          <p:cNvPr id="544879" name="Group 111"/>
          <p:cNvGraphicFramePr>
            <a:graphicFrameLocks noGrp="1"/>
          </p:cNvGraphicFramePr>
          <p:nvPr/>
        </p:nvGraphicFramePr>
        <p:xfrm>
          <a:off x="774700" y="1384300"/>
          <a:ext cx="8001000" cy="3745232"/>
        </p:xfrm>
        <a:graphic>
          <a:graphicData uri="http://schemas.openxmlformats.org/drawingml/2006/table">
            <a:tbl>
              <a:tblPr/>
              <a:tblGrid>
                <a:gridCol w="133350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gridCol w="666750">
                  <a:extLst>
                    <a:ext uri="{9D8B030D-6E8A-4147-A177-3AD203B41FA5}">
                      <a16:colId xmlns:a16="http://schemas.microsoft.com/office/drawing/2014/main" val="20003"/>
                    </a:ext>
                  </a:extLst>
                </a:gridCol>
                <a:gridCol w="666750">
                  <a:extLst>
                    <a:ext uri="{9D8B030D-6E8A-4147-A177-3AD203B41FA5}">
                      <a16:colId xmlns:a16="http://schemas.microsoft.com/office/drawing/2014/main" val="20004"/>
                    </a:ext>
                  </a:extLst>
                </a:gridCol>
                <a:gridCol w="666750">
                  <a:extLst>
                    <a:ext uri="{9D8B030D-6E8A-4147-A177-3AD203B41FA5}">
                      <a16:colId xmlns:a16="http://schemas.microsoft.com/office/drawing/2014/main" val="20005"/>
                    </a:ext>
                  </a:extLst>
                </a:gridCol>
                <a:gridCol w="666750">
                  <a:extLst>
                    <a:ext uri="{9D8B030D-6E8A-4147-A177-3AD203B41FA5}">
                      <a16:colId xmlns:a16="http://schemas.microsoft.com/office/drawing/2014/main" val="20006"/>
                    </a:ext>
                  </a:extLst>
                </a:gridCol>
                <a:gridCol w="666750">
                  <a:extLst>
                    <a:ext uri="{9D8B030D-6E8A-4147-A177-3AD203B41FA5}">
                      <a16:colId xmlns:a16="http://schemas.microsoft.com/office/drawing/2014/main" val="20007"/>
                    </a:ext>
                  </a:extLst>
                </a:gridCol>
                <a:gridCol w="666750">
                  <a:extLst>
                    <a:ext uri="{9D8B030D-6E8A-4147-A177-3AD203B41FA5}">
                      <a16:colId xmlns:a16="http://schemas.microsoft.com/office/drawing/2014/main" val="20008"/>
                    </a:ext>
                  </a:extLst>
                </a:gridCol>
                <a:gridCol w="666750">
                  <a:extLst>
                    <a:ext uri="{9D8B030D-6E8A-4147-A177-3AD203B41FA5}">
                      <a16:colId xmlns:a16="http://schemas.microsoft.com/office/drawing/2014/main" val="20009"/>
                    </a:ext>
                  </a:extLst>
                </a:gridCol>
                <a:gridCol w="666750">
                  <a:extLst>
                    <a:ext uri="{9D8B030D-6E8A-4147-A177-3AD203B41FA5}">
                      <a16:colId xmlns:a16="http://schemas.microsoft.com/office/drawing/2014/main" val="20010"/>
                    </a:ext>
                  </a:extLst>
                </a:gridCol>
              </a:tblGrid>
              <a:tr h="508000">
                <a:tc gridSpan="7">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Item: B</a:t>
                      </a:r>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rgbClr val="E1C687"/>
                    </a:solid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gridSpan="4">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tab pos="723900" algn="l"/>
                        </a:tabLst>
                      </a:pPr>
                      <a:r>
                        <a:rPr kumimoji="0" lang="en-US" sz="1200" b="1" i="0" u="none" strike="noStrike" cap="none" normalizeH="0" baseline="0">
                          <a:ln>
                            <a:noFill/>
                          </a:ln>
                          <a:solidFill>
                            <a:schemeClr val="tx1"/>
                          </a:solidFill>
                          <a:effectLst/>
                          <a:latin typeface="Arial" charset="0"/>
                        </a:rPr>
                        <a:t>	Lot Size: POQ (</a:t>
                      </a:r>
                      <a:r>
                        <a:rPr kumimoji="0" lang="en-US" sz="1200" b="1" i="1" u="none" strike="noStrike" cap="none" normalizeH="0" baseline="0">
                          <a:ln>
                            <a:noFill/>
                          </a:ln>
                          <a:solidFill>
                            <a:schemeClr val="tx1"/>
                          </a:solidFill>
                          <a:effectLst/>
                          <a:latin typeface="Times New Roman" pitchFamily="18" charset="0"/>
                        </a:rPr>
                        <a:t>P</a:t>
                      </a:r>
                      <a:r>
                        <a:rPr kumimoji="0" lang="en-US" sz="1200" b="1" i="0" u="none" strike="noStrike" cap="none" normalizeH="0" baseline="0">
                          <a:ln>
                            <a:noFill/>
                          </a:ln>
                          <a:solidFill>
                            <a:schemeClr val="tx1"/>
                          </a:solidFill>
                          <a:effectLst/>
                          <a:latin typeface="Arial" charset="0"/>
                        </a:rPr>
                        <a:t> = 3)</a:t>
                      </a:r>
                    </a:p>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tab pos="723900" algn="l"/>
                        </a:tabLst>
                      </a:pPr>
                      <a:r>
                        <a:rPr kumimoji="0" lang="en-US" sz="1200" b="1" i="0" u="none" strike="noStrike" cap="none" normalizeH="0" baseline="0">
                          <a:ln>
                            <a:noFill/>
                          </a:ln>
                          <a:solidFill>
                            <a:schemeClr val="tx1"/>
                          </a:solidFill>
                          <a:effectLst/>
                          <a:latin typeface="Arial" charset="0"/>
                        </a:rPr>
                        <a:t>	Lead Time: 1 week</a:t>
                      </a:r>
                    </a:p>
                  </a:txBody>
                  <a:tcPr anchor="ct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0000"/>
                  </a:ext>
                </a:extLst>
              </a:tr>
              <a:tr h="254000">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E1C687"/>
                    </a:solidFill>
                  </a:tcPr>
                </a:tc>
                <a:tc gridSpan="10">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Week</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0001"/>
                  </a:ext>
                </a:extLst>
              </a:tr>
              <a:tr h="201613">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3</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4</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6</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7</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8</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9</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10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extLst>
                  <a:ext uri="{0D108BD9-81ED-4DB2-BD59-A6C34878D82A}">
                    <a16:rowId xmlns:a16="http://schemas.microsoft.com/office/drawing/2014/main" val="10002"/>
                  </a:ext>
                </a:extLst>
              </a:tr>
              <a:tr h="534988">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Gross requirements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100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200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120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180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60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534988">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Scheduled receipts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534988">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Projected</a:t>
                      </a:r>
                      <a:br>
                        <a:rPr kumimoji="0" lang="en-US" sz="1200" b="1" i="0" u="none" strike="noStrike" cap="none" normalizeH="0" baseline="0">
                          <a:ln>
                            <a:noFill/>
                          </a:ln>
                          <a:solidFill>
                            <a:schemeClr val="tx1"/>
                          </a:solidFill>
                          <a:effectLst/>
                          <a:latin typeface="Arial" charset="0"/>
                        </a:rPr>
                      </a:br>
                      <a:r>
                        <a:rPr kumimoji="0" lang="en-US" sz="1200" b="1" i="0" u="none" strike="noStrike" cap="none" normalizeH="0" baseline="0">
                          <a:ln>
                            <a:noFill/>
                          </a:ln>
                          <a:solidFill>
                            <a:schemeClr val="tx1"/>
                          </a:solidFill>
                          <a:effectLst/>
                          <a:latin typeface="Arial" charset="0"/>
                        </a:rPr>
                        <a:t>on-hand</a:t>
                      </a:r>
                      <a:br>
                        <a:rPr kumimoji="0" lang="en-US" sz="1200" b="1" i="0" u="none" strike="noStrike" cap="none" normalizeH="0" baseline="0">
                          <a:ln>
                            <a:noFill/>
                          </a:ln>
                          <a:solidFill>
                            <a:schemeClr val="tx1"/>
                          </a:solidFill>
                          <a:effectLst/>
                          <a:latin typeface="Arial" charset="0"/>
                        </a:rPr>
                      </a:br>
                      <a:r>
                        <a:rPr kumimoji="0" lang="en-US" sz="1200" b="1" i="0" u="none" strike="noStrike" cap="none" normalizeH="0" baseline="0">
                          <a:ln>
                            <a:noFill/>
                          </a:ln>
                          <a:solidFill>
                            <a:schemeClr val="tx1"/>
                          </a:solidFill>
                          <a:effectLst/>
                          <a:latin typeface="Arial" charset="0"/>
                        </a:rPr>
                        <a:t>inventory</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20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200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200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cs typeface="Arial" charset="0"/>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cs typeface="Arial" charset="0"/>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cs typeface="Arial" charset="0"/>
                        </a:rPr>
                        <a:t>240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cs typeface="Arial" charset="0"/>
                        </a:rPr>
                        <a:t>60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cs typeface="Arial" charset="0"/>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cs typeface="Arial" charset="0"/>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cs typeface="Arial" charset="0"/>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534988">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Planned receipts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280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360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534988">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Planned order releases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280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360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bl>
          </a:graphicData>
        </a:graphic>
      </p:graphicFrame>
      <p:sp>
        <p:nvSpPr>
          <p:cNvPr id="544877" name="Rectangle 109"/>
          <p:cNvSpPr>
            <a:spLocks noChangeArrowheads="1"/>
          </p:cNvSpPr>
          <p:nvPr/>
        </p:nvSpPr>
        <p:spPr bwMode="auto">
          <a:xfrm>
            <a:off x="787400" y="6019800"/>
            <a:ext cx="4940300" cy="292100"/>
          </a:xfrm>
          <a:prstGeom prst="rect">
            <a:avLst/>
          </a:prstGeom>
          <a:noFill/>
          <a:ln w="9525">
            <a:noFill/>
            <a:miter lim="800000"/>
            <a:headEnd/>
            <a:tailEnd/>
          </a:ln>
        </p:spPr>
        <p:txBody>
          <a:bodyPr/>
          <a:lstStyle/>
          <a:p>
            <a:pPr marL="1257300" indent="-1257300">
              <a:lnSpc>
                <a:spcPct val="90000"/>
              </a:lnSpc>
              <a:spcBef>
                <a:spcPct val="40000"/>
              </a:spcBef>
              <a:buClr>
                <a:srgbClr val="B20019"/>
              </a:buClr>
              <a:buFont typeface="Wingdings" pitchFamily="2" charset="2"/>
              <a:buNone/>
            </a:pPr>
            <a:r>
              <a:rPr lang="en-US" sz="1400" b="1" dirty="0">
                <a:solidFill>
                  <a:schemeClr val="tx2"/>
                </a:solidFill>
                <a:cs typeface="Arial" charset="0"/>
              </a:rPr>
              <a:t>	Inventory Records for Items B, C, and D</a:t>
            </a:r>
          </a:p>
        </p:txBody>
      </p:sp>
      <p:sp>
        <p:nvSpPr>
          <p:cNvPr id="544880" name="Text Box 112"/>
          <p:cNvSpPr txBox="1">
            <a:spLocks noChangeArrowheads="1"/>
          </p:cNvSpPr>
          <p:nvPr/>
        </p:nvSpPr>
        <p:spPr bwMode="auto">
          <a:xfrm>
            <a:off x="1660525" y="3605213"/>
            <a:ext cx="381000" cy="304800"/>
          </a:xfrm>
          <a:prstGeom prst="rect">
            <a:avLst/>
          </a:prstGeom>
          <a:solidFill>
            <a:schemeClr val="bg1"/>
          </a:solidFill>
          <a:ln w="9525">
            <a:noFill/>
            <a:miter lim="800000"/>
            <a:headEnd/>
            <a:tailEnd/>
          </a:ln>
        </p:spPr>
        <p:txBody>
          <a:bodyPr wrap="none">
            <a:spAutoFit/>
          </a:bodyPr>
          <a:lstStyle/>
          <a:p>
            <a:r>
              <a:rPr lang="en-US" sz="1400" b="1"/>
              <a:t>20</a:t>
            </a:r>
          </a:p>
        </p:txBody>
      </p:sp>
    </p:spTree>
    <p:extLst>
      <p:ext uri="{BB962C8B-B14F-4D97-AF65-F5344CB8AC3E}">
        <p14:creationId xmlns:p14="http://schemas.microsoft.com/office/powerpoint/2010/main" val="2787901344"/>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544879"/>
                                        </p:tgtEl>
                                        <p:attrNameLst>
                                          <p:attrName>style.visibility</p:attrName>
                                        </p:attrNameLst>
                                      </p:cBhvr>
                                      <p:to>
                                        <p:strVal val="visible"/>
                                      </p:to>
                                    </p:set>
                                    <p:animEffect transition="in" filter="strips(downRight)">
                                      <p:cBhvr>
                                        <p:cTn id="7" dur="500"/>
                                        <p:tgtEl>
                                          <p:spTgt spid="544879"/>
                                        </p:tgtEl>
                                      </p:cBhvr>
                                    </p:animEffect>
                                  </p:childTnLst>
                                </p:cTn>
                              </p:par>
                              <p:par>
                                <p:cTn id="8" presetID="18" presetClass="entr" presetSubtype="6" fill="hold" grpId="0" nodeType="withEffect">
                                  <p:stCondLst>
                                    <p:cond delay="1000"/>
                                  </p:stCondLst>
                                  <p:childTnLst>
                                    <p:set>
                                      <p:cBhvr>
                                        <p:cTn id="9" dur="1" fill="hold">
                                          <p:stCondLst>
                                            <p:cond delay="0"/>
                                          </p:stCondLst>
                                        </p:cTn>
                                        <p:tgtEl>
                                          <p:spTgt spid="544880"/>
                                        </p:tgtEl>
                                        <p:attrNameLst>
                                          <p:attrName>style.visibility</p:attrName>
                                        </p:attrNameLst>
                                      </p:cBhvr>
                                      <p:to>
                                        <p:strVal val="visible"/>
                                      </p:to>
                                    </p:set>
                                    <p:animEffect transition="in" filter="strips(downRight)">
                                      <p:cBhvr>
                                        <p:cTn id="10" dur="1000"/>
                                        <p:tgtEl>
                                          <p:spTgt spid="544880"/>
                                        </p:tgtEl>
                                      </p:cBhvr>
                                    </p:animEffect>
                                  </p:childTnLst>
                                </p:cTn>
                              </p:par>
                            </p:childTnLst>
                          </p:cTn>
                        </p:par>
                        <p:par>
                          <p:cTn id="11" fill="hold">
                            <p:stCondLst>
                              <p:cond delay="2000"/>
                            </p:stCondLst>
                            <p:childTnLst>
                              <p:par>
                                <p:cTn id="12" presetID="18" presetClass="entr" presetSubtype="6" fill="hold" grpId="0" nodeType="afterEffect">
                                  <p:stCondLst>
                                    <p:cond delay="1000"/>
                                  </p:stCondLst>
                                  <p:childTnLst>
                                    <p:set>
                                      <p:cBhvr>
                                        <p:cTn id="13" dur="1" fill="hold">
                                          <p:stCondLst>
                                            <p:cond delay="0"/>
                                          </p:stCondLst>
                                        </p:cTn>
                                        <p:tgtEl>
                                          <p:spTgt spid="544877"/>
                                        </p:tgtEl>
                                        <p:attrNameLst>
                                          <p:attrName>style.visibility</p:attrName>
                                        </p:attrNameLst>
                                      </p:cBhvr>
                                      <p:to>
                                        <p:strVal val="visible"/>
                                      </p:to>
                                    </p:set>
                                    <p:animEffect transition="in" filter="strips(downRight)">
                                      <p:cBhvr>
                                        <p:cTn id="14" dur="500"/>
                                        <p:tgtEl>
                                          <p:spTgt spid="544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877" grpId="0" autoUpdateAnimBg="0"/>
      <p:bldP spid="544880"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p:txBody>
          <a:bodyPr/>
          <a:lstStyle/>
          <a:p>
            <a:pPr eaLnBrk="1" hangingPunct="1">
              <a:defRPr/>
            </a:pPr>
            <a:r>
              <a:rPr lang="en-US" sz="4000" dirty="0"/>
              <a:t>Solved Problem 3</a:t>
            </a:r>
          </a:p>
        </p:txBody>
      </p:sp>
      <p:graphicFrame>
        <p:nvGraphicFramePr>
          <p:cNvPr id="546819" name="Group 3"/>
          <p:cNvGraphicFramePr>
            <a:graphicFrameLocks noGrp="1"/>
          </p:cNvGraphicFramePr>
          <p:nvPr/>
        </p:nvGraphicFramePr>
        <p:xfrm>
          <a:off x="774700" y="1384300"/>
          <a:ext cx="8001000" cy="3745232"/>
        </p:xfrm>
        <a:graphic>
          <a:graphicData uri="http://schemas.openxmlformats.org/drawingml/2006/table">
            <a:tbl>
              <a:tblPr/>
              <a:tblGrid>
                <a:gridCol w="133350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gridCol w="666750">
                  <a:extLst>
                    <a:ext uri="{9D8B030D-6E8A-4147-A177-3AD203B41FA5}">
                      <a16:colId xmlns:a16="http://schemas.microsoft.com/office/drawing/2014/main" val="20003"/>
                    </a:ext>
                  </a:extLst>
                </a:gridCol>
                <a:gridCol w="666750">
                  <a:extLst>
                    <a:ext uri="{9D8B030D-6E8A-4147-A177-3AD203B41FA5}">
                      <a16:colId xmlns:a16="http://schemas.microsoft.com/office/drawing/2014/main" val="20004"/>
                    </a:ext>
                  </a:extLst>
                </a:gridCol>
                <a:gridCol w="666750">
                  <a:extLst>
                    <a:ext uri="{9D8B030D-6E8A-4147-A177-3AD203B41FA5}">
                      <a16:colId xmlns:a16="http://schemas.microsoft.com/office/drawing/2014/main" val="20005"/>
                    </a:ext>
                  </a:extLst>
                </a:gridCol>
                <a:gridCol w="666750">
                  <a:extLst>
                    <a:ext uri="{9D8B030D-6E8A-4147-A177-3AD203B41FA5}">
                      <a16:colId xmlns:a16="http://schemas.microsoft.com/office/drawing/2014/main" val="20006"/>
                    </a:ext>
                  </a:extLst>
                </a:gridCol>
                <a:gridCol w="666750">
                  <a:extLst>
                    <a:ext uri="{9D8B030D-6E8A-4147-A177-3AD203B41FA5}">
                      <a16:colId xmlns:a16="http://schemas.microsoft.com/office/drawing/2014/main" val="20007"/>
                    </a:ext>
                  </a:extLst>
                </a:gridCol>
                <a:gridCol w="666750">
                  <a:extLst>
                    <a:ext uri="{9D8B030D-6E8A-4147-A177-3AD203B41FA5}">
                      <a16:colId xmlns:a16="http://schemas.microsoft.com/office/drawing/2014/main" val="20008"/>
                    </a:ext>
                  </a:extLst>
                </a:gridCol>
                <a:gridCol w="666750">
                  <a:extLst>
                    <a:ext uri="{9D8B030D-6E8A-4147-A177-3AD203B41FA5}">
                      <a16:colId xmlns:a16="http://schemas.microsoft.com/office/drawing/2014/main" val="20009"/>
                    </a:ext>
                  </a:extLst>
                </a:gridCol>
                <a:gridCol w="666750">
                  <a:extLst>
                    <a:ext uri="{9D8B030D-6E8A-4147-A177-3AD203B41FA5}">
                      <a16:colId xmlns:a16="http://schemas.microsoft.com/office/drawing/2014/main" val="20010"/>
                    </a:ext>
                  </a:extLst>
                </a:gridCol>
              </a:tblGrid>
              <a:tr h="508000">
                <a:tc gridSpan="7">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Item: C</a:t>
                      </a:r>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rgbClr val="E1C687"/>
                    </a:solid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gridSpan="4">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tab pos="723900" algn="l"/>
                        </a:tabLst>
                      </a:pPr>
                      <a:r>
                        <a:rPr kumimoji="0" lang="en-US" sz="1200" b="1" i="0" u="none" strike="noStrike" cap="none" normalizeH="0" baseline="0">
                          <a:ln>
                            <a:noFill/>
                          </a:ln>
                          <a:solidFill>
                            <a:schemeClr val="tx1"/>
                          </a:solidFill>
                          <a:effectLst/>
                          <a:latin typeface="Arial" charset="0"/>
                        </a:rPr>
                        <a:t>	Lot Size: L4L</a:t>
                      </a:r>
                    </a:p>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tab pos="723900" algn="l"/>
                        </a:tabLst>
                      </a:pPr>
                      <a:r>
                        <a:rPr kumimoji="0" lang="en-US" sz="1200" b="1" i="0" u="none" strike="noStrike" cap="none" normalizeH="0" baseline="0">
                          <a:ln>
                            <a:noFill/>
                          </a:ln>
                          <a:solidFill>
                            <a:schemeClr val="tx1"/>
                          </a:solidFill>
                          <a:effectLst/>
                          <a:latin typeface="Arial" charset="0"/>
                        </a:rPr>
                        <a:t>	Lead Time: 2 weeks</a:t>
                      </a:r>
                    </a:p>
                  </a:txBody>
                  <a:tcPr anchor="ct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0000"/>
                  </a:ext>
                </a:extLst>
              </a:tr>
              <a:tr h="254000">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E1C687"/>
                    </a:solidFill>
                  </a:tcPr>
                </a:tc>
                <a:tc gridSpan="10">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Week</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0001"/>
                  </a:ext>
                </a:extLst>
              </a:tr>
              <a:tr h="201613">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3</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4</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6</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7</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8</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9</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10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extLst>
                  <a:ext uri="{0D108BD9-81ED-4DB2-BD59-A6C34878D82A}">
                    <a16:rowId xmlns:a16="http://schemas.microsoft.com/office/drawing/2014/main" val="10002"/>
                  </a:ext>
                </a:extLst>
              </a:tr>
              <a:tr h="534988">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Gross requirements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200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400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240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360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120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534988">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Scheduled receipts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200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534988">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Projected</a:t>
                      </a:r>
                      <a:br>
                        <a:rPr kumimoji="0" lang="en-US" sz="1200" b="1" i="0" u="none" strike="noStrike" cap="none" normalizeH="0" baseline="0">
                          <a:ln>
                            <a:noFill/>
                          </a:ln>
                          <a:solidFill>
                            <a:schemeClr val="tx1"/>
                          </a:solidFill>
                          <a:effectLst/>
                          <a:latin typeface="Arial" charset="0"/>
                        </a:rPr>
                      </a:br>
                      <a:r>
                        <a:rPr kumimoji="0" lang="en-US" sz="1200" b="1" i="0" u="none" strike="noStrike" cap="none" normalizeH="0" baseline="0">
                          <a:ln>
                            <a:noFill/>
                          </a:ln>
                          <a:solidFill>
                            <a:schemeClr val="tx1"/>
                          </a:solidFill>
                          <a:effectLst/>
                          <a:latin typeface="Arial" charset="0"/>
                        </a:rPr>
                        <a:t>on-hand</a:t>
                      </a:r>
                      <a:br>
                        <a:rPr kumimoji="0" lang="en-US" sz="1200" b="1" i="0" u="none" strike="noStrike" cap="none" normalizeH="0" baseline="0">
                          <a:ln>
                            <a:noFill/>
                          </a:ln>
                          <a:solidFill>
                            <a:schemeClr val="tx1"/>
                          </a:solidFill>
                          <a:effectLst/>
                          <a:latin typeface="Arial" charset="0"/>
                        </a:rPr>
                      </a:br>
                      <a:r>
                        <a:rPr kumimoji="0" lang="en-US" sz="1200" b="1" i="0" u="none" strike="noStrike" cap="none" normalizeH="0" baseline="0">
                          <a:ln>
                            <a:noFill/>
                          </a:ln>
                          <a:solidFill>
                            <a:schemeClr val="tx1"/>
                          </a:solidFill>
                          <a:effectLst/>
                          <a:latin typeface="Arial" charset="0"/>
                        </a:rPr>
                        <a:t>inventory</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200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cs typeface="Arial" charset="0"/>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cs typeface="Arial" charset="0"/>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cs typeface="Arial" charset="0"/>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cs typeface="Arial" charset="0"/>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cs typeface="Arial" charset="0"/>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cs typeface="Arial" charset="0"/>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cs typeface="Arial" charset="0"/>
                        </a:rPr>
                        <a:t>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534988">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Planned receipts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400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240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360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120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534988">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Planned order releases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400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240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360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120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bl>
          </a:graphicData>
        </a:graphic>
      </p:graphicFrame>
      <p:sp>
        <p:nvSpPr>
          <p:cNvPr id="546911" name="Rectangle 95"/>
          <p:cNvSpPr>
            <a:spLocks noChangeArrowheads="1"/>
          </p:cNvSpPr>
          <p:nvPr/>
        </p:nvSpPr>
        <p:spPr bwMode="auto">
          <a:xfrm>
            <a:off x="787400" y="6019800"/>
            <a:ext cx="4940300" cy="292100"/>
          </a:xfrm>
          <a:prstGeom prst="rect">
            <a:avLst/>
          </a:prstGeom>
          <a:noFill/>
          <a:ln w="9525">
            <a:noFill/>
            <a:miter lim="800000"/>
            <a:headEnd/>
            <a:tailEnd/>
          </a:ln>
        </p:spPr>
        <p:txBody>
          <a:bodyPr/>
          <a:lstStyle/>
          <a:p>
            <a:pPr marL="1257300" indent="-1257300">
              <a:lnSpc>
                <a:spcPct val="90000"/>
              </a:lnSpc>
              <a:spcBef>
                <a:spcPct val="40000"/>
              </a:spcBef>
              <a:buClr>
                <a:srgbClr val="B20019"/>
              </a:buClr>
              <a:buFont typeface="Wingdings" pitchFamily="2" charset="2"/>
              <a:buNone/>
            </a:pPr>
            <a:r>
              <a:rPr lang="en-US" sz="1400" b="1" dirty="0">
                <a:solidFill>
                  <a:schemeClr val="tx2"/>
                </a:solidFill>
                <a:cs typeface="Arial" charset="0"/>
              </a:rPr>
              <a:t>	Inventory Records for Items B, C, and D</a:t>
            </a:r>
          </a:p>
        </p:txBody>
      </p:sp>
      <p:sp>
        <p:nvSpPr>
          <p:cNvPr id="546912" name="Text Box 96"/>
          <p:cNvSpPr txBox="1">
            <a:spLocks noChangeArrowheads="1"/>
          </p:cNvSpPr>
          <p:nvPr/>
        </p:nvSpPr>
        <p:spPr bwMode="auto">
          <a:xfrm>
            <a:off x="1724025" y="3605213"/>
            <a:ext cx="282575" cy="304800"/>
          </a:xfrm>
          <a:prstGeom prst="rect">
            <a:avLst/>
          </a:prstGeom>
          <a:solidFill>
            <a:schemeClr val="bg1"/>
          </a:solidFill>
          <a:ln w="9525">
            <a:noFill/>
            <a:miter lim="800000"/>
            <a:headEnd/>
            <a:tailEnd/>
          </a:ln>
        </p:spPr>
        <p:txBody>
          <a:bodyPr wrap="none">
            <a:spAutoFit/>
          </a:bodyPr>
          <a:lstStyle/>
          <a:p>
            <a:r>
              <a:rPr lang="en-US" sz="1400" b="1"/>
              <a:t>0</a:t>
            </a:r>
          </a:p>
        </p:txBody>
      </p:sp>
    </p:spTree>
    <p:extLst>
      <p:ext uri="{BB962C8B-B14F-4D97-AF65-F5344CB8AC3E}">
        <p14:creationId xmlns:p14="http://schemas.microsoft.com/office/powerpoint/2010/main" val="1251118838"/>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546819"/>
                                        </p:tgtEl>
                                        <p:attrNameLst>
                                          <p:attrName>style.visibility</p:attrName>
                                        </p:attrNameLst>
                                      </p:cBhvr>
                                      <p:to>
                                        <p:strVal val="visible"/>
                                      </p:to>
                                    </p:set>
                                    <p:animEffect transition="in" filter="strips(downRight)">
                                      <p:cBhvr>
                                        <p:cTn id="7" dur="1000"/>
                                        <p:tgtEl>
                                          <p:spTgt spid="546819"/>
                                        </p:tgtEl>
                                      </p:cBhvr>
                                    </p:animEffect>
                                  </p:childTnLst>
                                </p:cTn>
                              </p:par>
                              <p:par>
                                <p:cTn id="8" presetID="18" presetClass="entr" presetSubtype="6" fill="hold" grpId="0" nodeType="withEffect">
                                  <p:stCondLst>
                                    <p:cond delay="1000"/>
                                  </p:stCondLst>
                                  <p:childTnLst>
                                    <p:set>
                                      <p:cBhvr>
                                        <p:cTn id="9" dur="1" fill="hold">
                                          <p:stCondLst>
                                            <p:cond delay="0"/>
                                          </p:stCondLst>
                                        </p:cTn>
                                        <p:tgtEl>
                                          <p:spTgt spid="546912"/>
                                        </p:tgtEl>
                                        <p:attrNameLst>
                                          <p:attrName>style.visibility</p:attrName>
                                        </p:attrNameLst>
                                      </p:cBhvr>
                                      <p:to>
                                        <p:strVal val="visible"/>
                                      </p:to>
                                    </p:set>
                                    <p:animEffect transition="in" filter="strips(downRight)">
                                      <p:cBhvr>
                                        <p:cTn id="10" dur="1000"/>
                                        <p:tgtEl>
                                          <p:spTgt spid="546912"/>
                                        </p:tgtEl>
                                      </p:cBhvr>
                                    </p:animEffect>
                                  </p:childTnLst>
                                </p:cTn>
                              </p:par>
                            </p:childTnLst>
                          </p:cTn>
                        </p:par>
                        <p:par>
                          <p:cTn id="11" fill="hold">
                            <p:stCondLst>
                              <p:cond delay="2000"/>
                            </p:stCondLst>
                            <p:childTnLst>
                              <p:par>
                                <p:cTn id="12" presetID="18" presetClass="entr" presetSubtype="6" fill="hold" grpId="0" nodeType="afterEffect">
                                  <p:stCondLst>
                                    <p:cond delay="1000"/>
                                  </p:stCondLst>
                                  <p:childTnLst>
                                    <p:set>
                                      <p:cBhvr>
                                        <p:cTn id="13" dur="1" fill="hold">
                                          <p:stCondLst>
                                            <p:cond delay="0"/>
                                          </p:stCondLst>
                                        </p:cTn>
                                        <p:tgtEl>
                                          <p:spTgt spid="546911"/>
                                        </p:tgtEl>
                                        <p:attrNameLst>
                                          <p:attrName>style.visibility</p:attrName>
                                        </p:attrNameLst>
                                      </p:cBhvr>
                                      <p:to>
                                        <p:strVal val="visible"/>
                                      </p:to>
                                    </p:set>
                                    <p:animEffect transition="in" filter="strips(downRight)">
                                      <p:cBhvr>
                                        <p:cTn id="14" dur="1000"/>
                                        <p:tgtEl>
                                          <p:spTgt spid="5469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911" grpId="0"/>
      <p:bldP spid="54691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p:txBody>
          <a:bodyPr/>
          <a:lstStyle/>
          <a:p>
            <a:pPr eaLnBrk="1" hangingPunct="1">
              <a:defRPr/>
            </a:pPr>
            <a:r>
              <a:rPr lang="en-US" sz="4000" dirty="0"/>
              <a:t>Solved Problem 3</a:t>
            </a:r>
          </a:p>
        </p:txBody>
      </p:sp>
      <p:graphicFrame>
        <p:nvGraphicFramePr>
          <p:cNvPr id="547938" name="Group 98"/>
          <p:cNvGraphicFramePr>
            <a:graphicFrameLocks noGrp="1"/>
          </p:cNvGraphicFramePr>
          <p:nvPr/>
        </p:nvGraphicFramePr>
        <p:xfrm>
          <a:off x="774700" y="1384300"/>
          <a:ext cx="8001000" cy="3745232"/>
        </p:xfrm>
        <a:graphic>
          <a:graphicData uri="http://schemas.openxmlformats.org/drawingml/2006/table">
            <a:tbl>
              <a:tblPr/>
              <a:tblGrid>
                <a:gridCol w="133350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gridCol w="666750">
                  <a:extLst>
                    <a:ext uri="{9D8B030D-6E8A-4147-A177-3AD203B41FA5}">
                      <a16:colId xmlns:a16="http://schemas.microsoft.com/office/drawing/2014/main" val="20003"/>
                    </a:ext>
                  </a:extLst>
                </a:gridCol>
                <a:gridCol w="666750">
                  <a:extLst>
                    <a:ext uri="{9D8B030D-6E8A-4147-A177-3AD203B41FA5}">
                      <a16:colId xmlns:a16="http://schemas.microsoft.com/office/drawing/2014/main" val="20004"/>
                    </a:ext>
                  </a:extLst>
                </a:gridCol>
                <a:gridCol w="666750">
                  <a:extLst>
                    <a:ext uri="{9D8B030D-6E8A-4147-A177-3AD203B41FA5}">
                      <a16:colId xmlns:a16="http://schemas.microsoft.com/office/drawing/2014/main" val="20005"/>
                    </a:ext>
                  </a:extLst>
                </a:gridCol>
                <a:gridCol w="666750">
                  <a:extLst>
                    <a:ext uri="{9D8B030D-6E8A-4147-A177-3AD203B41FA5}">
                      <a16:colId xmlns:a16="http://schemas.microsoft.com/office/drawing/2014/main" val="20006"/>
                    </a:ext>
                  </a:extLst>
                </a:gridCol>
                <a:gridCol w="666750">
                  <a:extLst>
                    <a:ext uri="{9D8B030D-6E8A-4147-A177-3AD203B41FA5}">
                      <a16:colId xmlns:a16="http://schemas.microsoft.com/office/drawing/2014/main" val="20007"/>
                    </a:ext>
                  </a:extLst>
                </a:gridCol>
                <a:gridCol w="666750">
                  <a:extLst>
                    <a:ext uri="{9D8B030D-6E8A-4147-A177-3AD203B41FA5}">
                      <a16:colId xmlns:a16="http://schemas.microsoft.com/office/drawing/2014/main" val="20008"/>
                    </a:ext>
                  </a:extLst>
                </a:gridCol>
                <a:gridCol w="666750">
                  <a:extLst>
                    <a:ext uri="{9D8B030D-6E8A-4147-A177-3AD203B41FA5}">
                      <a16:colId xmlns:a16="http://schemas.microsoft.com/office/drawing/2014/main" val="20009"/>
                    </a:ext>
                  </a:extLst>
                </a:gridCol>
                <a:gridCol w="666750">
                  <a:extLst>
                    <a:ext uri="{9D8B030D-6E8A-4147-A177-3AD203B41FA5}">
                      <a16:colId xmlns:a16="http://schemas.microsoft.com/office/drawing/2014/main" val="20010"/>
                    </a:ext>
                  </a:extLst>
                </a:gridCol>
              </a:tblGrid>
              <a:tr h="508000">
                <a:tc gridSpan="7">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Item: D</a:t>
                      </a:r>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rgbClr val="E1C687"/>
                    </a:solid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gridSpan="4">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tab pos="533400" algn="l"/>
                        </a:tabLst>
                      </a:pPr>
                      <a:r>
                        <a:rPr kumimoji="0" lang="en-US" sz="1200" b="1" i="0" u="none" strike="noStrike" cap="none" normalizeH="0" baseline="0">
                          <a:ln>
                            <a:noFill/>
                          </a:ln>
                          <a:solidFill>
                            <a:schemeClr val="tx1"/>
                          </a:solidFill>
                          <a:effectLst/>
                          <a:latin typeface="Arial" charset="0"/>
                        </a:rPr>
                        <a:t>	Lot Size: FOQ =500 units</a:t>
                      </a:r>
                    </a:p>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tab pos="533400" algn="l"/>
                        </a:tabLst>
                      </a:pPr>
                      <a:r>
                        <a:rPr kumimoji="0" lang="en-US" sz="1200" b="1" i="0" u="none" strike="noStrike" cap="none" normalizeH="0" baseline="0">
                          <a:ln>
                            <a:noFill/>
                          </a:ln>
                          <a:solidFill>
                            <a:schemeClr val="tx1"/>
                          </a:solidFill>
                          <a:effectLst/>
                          <a:latin typeface="Arial" charset="0"/>
                        </a:rPr>
                        <a:t>	Lead Time: 1 week</a:t>
                      </a:r>
                    </a:p>
                  </a:txBody>
                  <a:tcPr anchor="ct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0000"/>
                  </a:ext>
                </a:extLst>
              </a:tr>
              <a:tr h="254000">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E1C687"/>
                    </a:solidFill>
                  </a:tcPr>
                </a:tc>
                <a:tc gridSpan="10">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Week</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0001"/>
                  </a:ext>
                </a:extLst>
              </a:tr>
              <a:tr h="201613">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2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3</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4</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6</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7</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8</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9</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10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extLst>
                  <a:ext uri="{0D108BD9-81ED-4DB2-BD59-A6C34878D82A}">
                    <a16:rowId xmlns:a16="http://schemas.microsoft.com/office/drawing/2014/main" val="10002"/>
                  </a:ext>
                </a:extLst>
              </a:tr>
              <a:tr h="534988">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Gross requirements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400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240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360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120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534988">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Scheduled receipts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534988">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Projected</a:t>
                      </a:r>
                      <a:br>
                        <a:rPr kumimoji="0" lang="en-US" sz="1200" b="1" i="0" u="none" strike="noStrike" cap="none" normalizeH="0" baseline="0">
                          <a:ln>
                            <a:noFill/>
                          </a:ln>
                          <a:solidFill>
                            <a:schemeClr val="tx1"/>
                          </a:solidFill>
                          <a:effectLst/>
                          <a:latin typeface="Arial" charset="0"/>
                        </a:rPr>
                      </a:br>
                      <a:r>
                        <a:rPr kumimoji="0" lang="en-US" sz="1200" b="1" i="0" u="none" strike="noStrike" cap="none" normalizeH="0" baseline="0">
                          <a:ln>
                            <a:noFill/>
                          </a:ln>
                          <a:solidFill>
                            <a:schemeClr val="tx1"/>
                          </a:solidFill>
                          <a:effectLst/>
                          <a:latin typeface="Arial" charset="0"/>
                        </a:rPr>
                        <a:t>on-hand</a:t>
                      </a:r>
                      <a:br>
                        <a:rPr kumimoji="0" lang="en-US" sz="1200" b="1" i="0" u="none" strike="noStrike" cap="none" normalizeH="0" baseline="0">
                          <a:ln>
                            <a:noFill/>
                          </a:ln>
                          <a:solidFill>
                            <a:schemeClr val="tx1"/>
                          </a:solidFill>
                          <a:effectLst/>
                          <a:latin typeface="Arial" charset="0"/>
                        </a:rPr>
                      </a:br>
                      <a:r>
                        <a:rPr kumimoji="0" lang="en-US" sz="1200" b="1" i="0" u="none" strike="noStrike" cap="none" normalizeH="0" baseline="0">
                          <a:ln>
                            <a:noFill/>
                          </a:ln>
                          <a:solidFill>
                            <a:schemeClr val="tx1"/>
                          </a:solidFill>
                          <a:effectLst/>
                          <a:latin typeface="Arial" charset="0"/>
                        </a:rPr>
                        <a:t>inventory</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425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25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25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cs typeface="Arial" charset="0"/>
                        </a:rPr>
                        <a:t>285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cs typeface="Arial" charset="0"/>
                        </a:rPr>
                        <a:t>425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cs typeface="Arial" charset="0"/>
                        </a:rPr>
                        <a:t>305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cs typeface="Arial" charset="0"/>
                        </a:rPr>
                        <a:t>305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cs typeface="Arial" charset="0"/>
                        </a:rPr>
                        <a:t>305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cs typeface="Arial" charset="0"/>
                        </a:rPr>
                        <a:t>305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cs typeface="Arial" charset="0"/>
                        </a:rPr>
                        <a:t>305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534988">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Planned receipts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500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500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534988">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200" b="1" i="0" u="none" strike="noStrike" cap="none" normalizeH="0" baseline="0">
                          <a:ln>
                            <a:noFill/>
                          </a:ln>
                          <a:solidFill>
                            <a:schemeClr val="tx1"/>
                          </a:solidFill>
                          <a:effectLst/>
                          <a:latin typeface="Arial" charset="0"/>
                        </a:rPr>
                        <a:t>Planned order releases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C687"/>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500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500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bl>
          </a:graphicData>
        </a:graphic>
      </p:graphicFrame>
      <p:sp>
        <p:nvSpPr>
          <p:cNvPr id="547935" name="Rectangle 95"/>
          <p:cNvSpPr>
            <a:spLocks noChangeArrowheads="1"/>
          </p:cNvSpPr>
          <p:nvPr/>
        </p:nvSpPr>
        <p:spPr bwMode="auto">
          <a:xfrm>
            <a:off x="787400" y="6019800"/>
            <a:ext cx="4940300" cy="292100"/>
          </a:xfrm>
          <a:prstGeom prst="rect">
            <a:avLst/>
          </a:prstGeom>
          <a:noFill/>
          <a:ln w="9525">
            <a:noFill/>
            <a:miter lim="800000"/>
            <a:headEnd/>
            <a:tailEnd/>
          </a:ln>
        </p:spPr>
        <p:txBody>
          <a:bodyPr/>
          <a:lstStyle/>
          <a:p>
            <a:pPr marL="1714500" lvl="1" indent="-1257300">
              <a:lnSpc>
                <a:spcPct val="90000"/>
              </a:lnSpc>
              <a:spcBef>
                <a:spcPct val="40000"/>
              </a:spcBef>
              <a:buClr>
                <a:srgbClr val="B20019"/>
              </a:buClr>
              <a:buFont typeface="Wingdings" pitchFamily="2" charset="2"/>
              <a:buNone/>
            </a:pPr>
            <a:r>
              <a:rPr lang="en-US" sz="1400" b="1" dirty="0">
                <a:solidFill>
                  <a:schemeClr val="tx2"/>
                </a:solidFill>
                <a:cs typeface="Arial" charset="0"/>
              </a:rPr>
              <a:t>Inventory Records for Items B, C, and D</a:t>
            </a:r>
          </a:p>
        </p:txBody>
      </p:sp>
      <p:sp>
        <p:nvSpPr>
          <p:cNvPr id="547936" name="Text Box 96"/>
          <p:cNvSpPr txBox="1">
            <a:spLocks noChangeArrowheads="1"/>
          </p:cNvSpPr>
          <p:nvPr/>
        </p:nvSpPr>
        <p:spPr bwMode="auto">
          <a:xfrm>
            <a:off x="1584325" y="3605213"/>
            <a:ext cx="479425" cy="304800"/>
          </a:xfrm>
          <a:prstGeom prst="rect">
            <a:avLst/>
          </a:prstGeom>
          <a:solidFill>
            <a:schemeClr val="bg1"/>
          </a:solidFill>
          <a:ln w="9525">
            <a:noFill/>
            <a:miter lim="800000"/>
            <a:headEnd/>
            <a:tailEnd/>
          </a:ln>
        </p:spPr>
        <p:txBody>
          <a:bodyPr wrap="none">
            <a:spAutoFit/>
          </a:bodyPr>
          <a:lstStyle/>
          <a:p>
            <a:r>
              <a:rPr lang="en-US" sz="1400" b="1"/>
              <a:t>425</a:t>
            </a:r>
          </a:p>
        </p:txBody>
      </p:sp>
    </p:spTree>
    <p:extLst>
      <p:ext uri="{BB962C8B-B14F-4D97-AF65-F5344CB8AC3E}">
        <p14:creationId xmlns:p14="http://schemas.microsoft.com/office/powerpoint/2010/main" val="1946429211"/>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547938"/>
                                        </p:tgtEl>
                                        <p:attrNameLst>
                                          <p:attrName>style.visibility</p:attrName>
                                        </p:attrNameLst>
                                      </p:cBhvr>
                                      <p:to>
                                        <p:strVal val="visible"/>
                                      </p:to>
                                    </p:set>
                                    <p:animEffect transition="in" filter="strips(downRight)">
                                      <p:cBhvr>
                                        <p:cTn id="7" dur="500"/>
                                        <p:tgtEl>
                                          <p:spTgt spid="547938"/>
                                        </p:tgtEl>
                                      </p:cBhvr>
                                    </p:animEffect>
                                  </p:childTnLst>
                                </p:cTn>
                              </p:par>
                              <p:par>
                                <p:cTn id="8" presetID="18" presetClass="entr" presetSubtype="6" fill="hold" grpId="0" nodeType="withEffect">
                                  <p:stCondLst>
                                    <p:cond delay="1000"/>
                                  </p:stCondLst>
                                  <p:childTnLst>
                                    <p:set>
                                      <p:cBhvr>
                                        <p:cTn id="9" dur="1" fill="hold">
                                          <p:stCondLst>
                                            <p:cond delay="0"/>
                                          </p:stCondLst>
                                        </p:cTn>
                                        <p:tgtEl>
                                          <p:spTgt spid="547936"/>
                                        </p:tgtEl>
                                        <p:attrNameLst>
                                          <p:attrName>style.visibility</p:attrName>
                                        </p:attrNameLst>
                                      </p:cBhvr>
                                      <p:to>
                                        <p:strVal val="visible"/>
                                      </p:to>
                                    </p:set>
                                    <p:animEffect transition="in" filter="strips(downRight)">
                                      <p:cBhvr>
                                        <p:cTn id="10" dur="1000"/>
                                        <p:tgtEl>
                                          <p:spTgt spid="547936"/>
                                        </p:tgtEl>
                                      </p:cBhvr>
                                    </p:animEffect>
                                  </p:childTnLst>
                                </p:cTn>
                              </p:par>
                            </p:childTnLst>
                          </p:cTn>
                        </p:par>
                        <p:par>
                          <p:cTn id="11" fill="hold">
                            <p:stCondLst>
                              <p:cond delay="2000"/>
                            </p:stCondLst>
                            <p:childTnLst>
                              <p:par>
                                <p:cTn id="12" presetID="18" presetClass="entr" presetSubtype="6" fill="hold" grpId="0" nodeType="afterEffect">
                                  <p:stCondLst>
                                    <p:cond delay="1000"/>
                                  </p:stCondLst>
                                  <p:childTnLst>
                                    <p:set>
                                      <p:cBhvr>
                                        <p:cTn id="13" dur="1" fill="hold">
                                          <p:stCondLst>
                                            <p:cond delay="0"/>
                                          </p:stCondLst>
                                        </p:cTn>
                                        <p:tgtEl>
                                          <p:spTgt spid="547935"/>
                                        </p:tgtEl>
                                        <p:attrNameLst>
                                          <p:attrName>style.visibility</p:attrName>
                                        </p:attrNameLst>
                                      </p:cBhvr>
                                      <p:to>
                                        <p:strVal val="visible"/>
                                      </p:to>
                                    </p:set>
                                    <p:animEffect transition="in" filter="strips(downRight)">
                                      <p:cBhvr>
                                        <p:cTn id="14" dur="500"/>
                                        <p:tgtEl>
                                          <p:spTgt spid="5479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935" grpId="0" autoUpdateAnimBg="0"/>
      <p:bldP spid="54793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5941" name="Rectangle 5"/>
          <p:cNvSpPr>
            <a:spLocks noGrp="1" noChangeArrowheads="1"/>
          </p:cNvSpPr>
          <p:nvPr>
            <p:ph type="body" idx="1"/>
          </p:nvPr>
        </p:nvSpPr>
        <p:spPr>
          <a:xfrm>
            <a:off x="774700" y="1124744"/>
            <a:ext cx="7912100" cy="2017713"/>
          </a:xfrm>
        </p:spPr>
        <p:txBody>
          <a:bodyPr/>
          <a:lstStyle/>
          <a:p>
            <a:pPr marL="533400" indent="-533400" eaLnBrk="1" hangingPunct="1"/>
            <a:r>
              <a:rPr lang="en-US" sz="2400" dirty="0"/>
              <a:t>A record of all components of an item</a:t>
            </a:r>
          </a:p>
          <a:p>
            <a:pPr marL="533400" indent="-533400" eaLnBrk="1" hangingPunct="1"/>
            <a:r>
              <a:rPr lang="en-US" sz="2400" dirty="0"/>
              <a:t>Shows the parent-component relationship</a:t>
            </a:r>
          </a:p>
          <a:p>
            <a:pPr marL="533400" indent="-533400" eaLnBrk="1" hangingPunct="1"/>
            <a:r>
              <a:rPr lang="en-US" sz="2400" dirty="0"/>
              <a:t>The usage quantities are derived from engineering and process design</a:t>
            </a:r>
          </a:p>
        </p:txBody>
      </p:sp>
      <p:sp>
        <p:nvSpPr>
          <p:cNvPr id="295942" name="Rectangle 6"/>
          <p:cNvSpPr>
            <a:spLocks noGrp="1" noChangeArrowheads="1"/>
          </p:cNvSpPr>
          <p:nvPr>
            <p:ph type="title"/>
          </p:nvPr>
        </p:nvSpPr>
        <p:spPr/>
        <p:txBody>
          <a:bodyPr/>
          <a:lstStyle/>
          <a:p>
            <a:pPr eaLnBrk="1" hangingPunct="1">
              <a:defRPr/>
            </a:pPr>
            <a:r>
              <a:rPr lang="en-US" sz="4000" dirty="0"/>
              <a:t>Bill of Materials</a:t>
            </a:r>
          </a:p>
        </p:txBody>
      </p:sp>
      <p:sp>
        <p:nvSpPr>
          <p:cNvPr id="295943" name="Rectangle 7"/>
          <p:cNvSpPr>
            <a:spLocks noChangeArrowheads="1"/>
          </p:cNvSpPr>
          <p:nvPr/>
        </p:nvSpPr>
        <p:spPr bwMode="auto">
          <a:xfrm>
            <a:off x="774700" y="3130550"/>
            <a:ext cx="7912100" cy="2132013"/>
          </a:xfrm>
          <a:prstGeom prst="rect">
            <a:avLst/>
          </a:prstGeom>
          <a:noFill/>
          <a:ln w="9525">
            <a:noFill/>
            <a:miter lim="800000"/>
            <a:headEnd/>
            <a:tailEnd/>
          </a:ln>
        </p:spPr>
        <p:txBody>
          <a:bodyPr/>
          <a:lstStyle/>
          <a:p>
            <a:pPr marL="533400" indent="-533400">
              <a:lnSpc>
                <a:spcPct val="90000"/>
              </a:lnSpc>
              <a:spcBef>
                <a:spcPct val="40000"/>
              </a:spcBef>
              <a:buClr>
                <a:srgbClr val="B20019"/>
              </a:buClr>
              <a:buFont typeface="Wingdings" pitchFamily="2" charset="2"/>
              <a:buChar char="l"/>
            </a:pPr>
            <a:r>
              <a:rPr lang="en-US" dirty="0"/>
              <a:t>Some common terms </a:t>
            </a:r>
          </a:p>
          <a:p>
            <a:pPr marL="914400" lvl="1" indent="-457200">
              <a:lnSpc>
                <a:spcPct val="90000"/>
              </a:lnSpc>
              <a:spcBef>
                <a:spcPct val="40000"/>
              </a:spcBef>
              <a:buClr>
                <a:srgbClr val="B20019"/>
              </a:buClr>
              <a:buSzPct val="75000"/>
              <a:buFont typeface="Wingdings" pitchFamily="2" charset="2"/>
              <a:buChar char="u"/>
            </a:pPr>
            <a:r>
              <a:rPr lang="en-US" dirty="0"/>
              <a:t>End items</a:t>
            </a:r>
          </a:p>
          <a:p>
            <a:pPr marL="914400" lvl="1" indent="-457200">
              <a:lnSpc>
                <a:spcPct val="90000"/>
              </a:lnSpc>
              <a:spcBef>
                <a:spcPct val="40000"/>
              </a:spcBef>
              <a:buClr>
                <a:srgbClr val="B20019"/>
              </a:buClr>
              <a:buSzPct val="75000"/>
              <a:buFont typeface="Wingdings" pitchFamily="2" charset="2"/>
              <a:buChar char="u"/>
            </a:pPr>
            <a:r>
              <a:rPr lang="en-US" dirty="0"/>
              <a:t>Intermediate items</a:t>
            </a:r>
          </a:p>
          <a:p>
            <a:pPr marL="914400" lvl="1" indent="-457200">
              <a:lnSpc>
                <a:spcPct val="90000"/>
              </a:lnSpc>
              <a:spcBef>
                <a:spcPct val="40000"/>
              </a:spcBef>
              <a:buClr>
                <a:srgbClr val="B20019"/>
              </a:buClr>
              <a:buSzPct val="75000"/>
              <a:buFont typeface="Wingdings" pitchFamily="2" charset="2"/>
              <a:buChar char="u"/>
            </a:pPr>
            <a:r>
              <a:rPr lang="en-US" dirty="0"/>
              <a:t>Subassemblies</a:t>
            </a:r>
          </a:p>
          <a:p>
            <a:pPr marL="914400" lvl="1" indent="-457200">
              <a:lnSpc>
                <a:spcPct val="90000"/>
              </a:lnSpc>
              <a:spcBef>
                <a:spcPct val="40000"/>
              </a:spcBef>
              <a:buClr>
                <a:srgbClr val="B20019"/>
              </a:buClr>
              <a:buSzPct val="75000"/>
              <a:buFont typeface="Wingdings" pitchFamily="2" charset="2"/>
              <a:buChar char="u"/>
            </a:pPr>
            <a:r>
              <a:rPr lang="en-US" dirty="0"/>
              <a:t>Purchased items</a:t>
            </a:r>
          </a:p>
        </p:txBody>
      </p:sp>
      <p:sp>
        <p:nvSpPr>
          <p:cNvPr id="295944" name="Rectangle 8"/>
          <p:cNvSpPr>
            <a:spLocks noChangeArrowheads="1"/>
          </p:cNvSpPr>
          <p:nvPr/>
        </p:nvSpPr>
        <p:spPr bwMode="auto">
          <a:xfrm>
            <a:off x="774700" y="5500141"/>
            <a:ext cx="7912100" cy="665163"/>
          </a:xfrm>
          <a:prstGeom prst="rect">
            <a:avLst/>
          </a:prstGeom>
          <a:noFill/>
          <a:ln w="9525">
            <a:noFill/>
            <a:miter lim="800000"/>
            <a:headEnd/>
            <a:tailEnd/>
          </a:ln>
        </p:spPr>
        <p:txBody>
          <a:bodyPr/>
          <a:lstStyle/>
          <a:p>
            <a:pPr marL="533400" indent="-533400">
              <a:lnSpc>
                <a:spcPct val="90000"/>
              </a:lnSpc>
              <a:spcBef>
                <a:spcPct val="40000"/>
              </a:spcBef>
              <a:buClr>
                <a:srgbClr val="B20019"/>
              </a:buClr>
              <a:buFont typeface="Wingdings" pitchFamily="2" charset="2"/>
              <a:buChar char="l"/>
            </a:pPr>
            <a:r>
              <a:rPr lang="en-US" dirty="0"/>
              <a:t>Part commonality (sometimes called standardization of parts or modularity)</a:t>
            </a:r>
          </a:p>
        </p:txBody>
      </p:sp>
    </p:spTree>
    <p:extLst>
      <p:ext uri="{BB962C8B-B14F-4D97-AF65-F5344CB8AC3E}">
        <p14:creationId xmlns:p14="http://schemas.microsoft.com/office/powerpoint/2010/main" val="3474543030"/>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295941">
                                            <p:txEl>
                                              <p:pRg st="0" end="0"/>
                                            </p:txEl>
                                          </p:spTgt>
                                        </p:tgtEl>
                                        <p:attrNameLst>
                                          <p:attrName>style.visibility</p:attrName>
                                        </p:attrNameLst>
                                      </p:cBhvr>
                                      <p:to>
                                        <p:strVal val="visible"/>
                                      </p:to>
                                    </p:set>
                                    <p:animEffect transition="in" filter="strips(downRight)">
                                      <p:cBhvr>
                                        <p:cTn id="7" dur="1000"/>
                                        <p:tgtEl>
                                          <p:spTgt spid="2959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95941">
                                            <p:txEl>
                                              <p:pRg st="1" end="1"/>
                                            </p:txEl>
                                          </p:spTgt>
                                        </p:tgtEl>
                                        <p:attrNameLst>
                                          <p:attrName>style.visibility</p:attrName>
                                        </p:attrNameLst>
                                      </p:cBhvr>
                                      <p:to>
                                        <p:strVal val="visible"/>
                                      </p:to>
                                    </p:set>
                                    <p:animEffect transition="in" filter="strips(downRight)">
                                      <p:cBhvr>
                                        <p:cTn id="12" dur="1000"/>
                                        <p:tgtEl>
                                          <p:spTgt spid="2959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95941">
                                            <p:txEl>
                                              <p:pRg st="2" end="2"/>
                                            </p:txEl>
                                          </p:spTgt>
                                        </p:tgtEl>
                                        <p:attrNameLst>
                                          <p:attrName>style.visibility</p:attrName>
                                        </p:attrNameLst>
                                      </p:cBhvr>
                                      <p:to>
                                        <p:strVal val="visible"/>
                                      </p:to>
                                    </p:set>
                                    <p:animEffect transition="in" filter="strips(downRight)">
                                      <p:cBhvr>
                                        <p:cTn id="17" dur="1000"/>
                                        <p:tgtEl>
                                          <p:spTgt spid="2959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95943"/>
                                        </p:tgtEl>
                                        <p:attrNameLst>
                                          <p:attrName>style.visibility</p:attrName>
                                        </p:attrNameLst>
                                      </p:cBhvr>
                                      <p:to>
                                        <p:strVal val="visible"/>
                                      </p:to>
                                    </p:set>
                                    <p:animEffect transition="in" filter="strips(downRight)">
                                      <p:cBhvr>
                                        <p:cTn id="22" dur="1000"/>
                                        <p:tgtEl>
                                          <p:spTgt spid="295943"/>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295944"/>
                                        </p:tgtEl>
                                        <p:attrNameLst>
                                          <p:attrName>style.visibility</p:attrName>
                                        </p:attrNameLst>
                                      </p:cBhvr>
                                      <p:to>
                                        <p:strVal val="visible"/>
                                      </p:to>
                                    </p:set>
                                    <p:animEffect transition="in" filter="strips(downRight)">
                                      <p:cBhvr>
                                        <p:cTn id="27" dur="1000"/>
                                        <p:tgtEl>
                                          <p:spTgt spid="2959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41" grpId="0" build="p"/>
      <p:bldP spid="295943" grpId="0"/>
      <p:bldP spid="2959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457325" y="908720"/>
            <a:ext cx="6118225" cy="5070475"/>
            <a:chOff x="963" y="784"/>
            <a:chExt cx="3978" cy="3336"/>
          </a:xfrm>
        </p:grpSpPr>
        <p:sp>
          <p:nvSpPr>
            <p:cNvPr id="10246" name="Rectangle 4"/>
            <p:cNvSpPr>
              <a:spLocks noChangeArrowheads="1"/>
            </p:cNvSpPr>
            <p:nvPr/>
          </p:nvSpPr>
          <p:spPr bwMode="auto">
            <a:xfrm>
              <a:off x="2696" y="784"/>
              <a:ext cx="8" cy="8"/>
            </a:xfrm>
            <a:prstGeom prst="rect">
              <a:avLst/>
            </a:prstGeom>
            <a:solidFill>
              <a:srgbClr val="FFFFFF"/>
            </a:solidFill>
            <a:ln w="9525">
              <a:noFill/>
              <a:miter lim="800000"/>
              <a:headEnd/>
              <a:tailEnd/>
            </a:ln>
          </p:spPr>
          <p:txBody>
            <a:bodyPr/>
            <a:lstStyle/>
            <a:p>
              <a:endParaRPr lang="en-NZ"/>
            </a:p>
          </p:txBody>
        </p:sp>
        <p:sp>
          <p:nvSpPr>
            <p:cNvPr id="10247" name="Text Box 5"/>
            <p:cNvSpPr txBox="1">
              <a:spLocks noChangeArrowheads="1"/>
            </p:cNvSpPr>
            <p:nvPr/>
          </p:nvSpPr>
          <p:spPr bwMode="auto">
            <a:xfrm>
              <a:off x="3999" y="1647"/>
              <a:ext cx="942" cy="221"/>
            </a:xfrm>
            <a:prstGeom prst="rect">
              <a:avLst/>
            </a:prstGeom>
            <a:noFill/>
            <a:ln w="12700">
              <a:noFill/>
              <a:miter lim="800000"/>
              <a:headEnd/>
              <a:tailEnd/>
            </a:ln>
          </p:spPr>
          <p:txBody>
            <a:bodyPr wrap="none">
              <a:spAutoFit/>
            </a:bodyPr>
            <a:lstStyle/>
            <a:p>
              <a:pPr algn="ctr" defTabSz="762000" eaLnBrk="0" hangingPunct="0"/>
              <a:r>
                <a:rPr lang="en-US" sz="1600" b="1">
                  <a:solidFill>
                    <a:srgbClr val="000000"/>
                  </a:solidFill>
                </a:rPr>
                <a:t>Seat cushion</a:t>
              </a:r>
            </a:p>
          </p:txBody>
        </p:sp>
        <p:sp>
          <p:nvSpPr>
            <p:cNvPr id="10248" name="Text Box 6"/>
            <p:cNvSpPr txBox="1">
              <a:spLocks noChangeArrowheads="1"/>
            </p:cNvSpPr>
            <p:nvPr/>
          </p:nvSpPr>
          <p:spPr bwMode="auto">
            <a:xfrm>
              <a:off x="4062" y="2428"/>
              <a:ext cx="814" cy="382"/>
            </a:xfrm>
            <a:prstGeom prst="rect">
              <a:avLst/>
            </a:prstGeom>
            <a:noFill/>
            <a:ln w="12700">
              <a:noFill/>
              <a:miter lim="800000"/>
              <a:headEnd/>
              <a:tailEnd/>
            </a:ln>
          </p:spPr>
          <p:txBody>
            <a:bodyPr>
              <a:spAutoFit/>
            </a:bodyPr>
            <a:lstStyle/>
            <a:p>
              <a:pPr algn="ctr" defTabSz="762000" eaLnBrk="0" hangingPunct="0"/>
              <a:r>
                <a:rPr lang="en-US" sz="1600" b="1">
                  <a:solidFill>
                    <a:srgbClr val="000000"/>
                  </a:solidFill>
                </a:rPr>
                <a:t>Seat-frame boards</a:t>
              </a:r>
            </a:p>
          </p:txBody>
        </p:sp>
        <p:sp>
          <p:nvSpPr>
            <p:cNvPr id="10249" name="Text Box 7"/>
            <p:cNvSpPr txBox="1">
              <a:spLocks noChangeArrowheads="1"/>
            </p:cNvSpPr>
            <p:nvPr/>
          </p:nvSpPr>
          <p:spPr bwMode="auto">
            <a:xfrm>
              <a:off x="2216" y="2886"/>
              <a:ext cx="493" cy="383"/>
            </a:xfrm>
            <a:prstGeom prst="rect">
              <a:avLst/>
            </a:prstGeom>
            <a:noFill/>
            <a:ln w="12700">
              <a:noFill/>
              <a:miter lim="800000"/>
              <a:headEnd/>
              <a:tailEnd/>
            </a:ln>
          </p:spPr>
          <p:txBody>
            <a:bodyPr>
              <a:spAutoFit/>
            </a:bodyPr>
            <a:lstStyle/>
            <a:p>
              <a:pPr algn="ctr" defTabSz="762000" eaLnBrk="0" hangingPunct="0"/>
              <a:r>
                <a:rPr lang="en-US" sz="1600" b="1">
                  <a:solidFill>
                    <a:srgbClr val="000000"/>
                  </a:solidFill>
                </a:rPr>
                <a:t>Front legs</a:t>
              </a:r>
            </a:p>
          </p:txBody>
        </p:sp>
        <p:sp>
          <p:nvSpPr>
            <p:cNvPr id="10250" name="Text Box 8"/>
            <p:cNvSpPr txBox="1">
              <a:spLocks noChangeArrowheads="1"/>
            </p:cNvSpPr>
            <p:nvPr/>
          </p:nvSpPr>
          <p:spPr bwMode="auto">
            <a:xfrm>
              <a:off x="3153" y="2995"/>
              <a:ext cx="1073" cy="603"/>
            </a:xfrm>
            <a:prstGeom prst="rect">
              <a:avLst/>
            </a:prstGeom>
            <a:noFill/>
            <a:ln w="12700">
              <a:noFill/>
              <a:miter lim="800000"/>
              <a:headEnd/>
              <a:tailEnd/>
            </a:ln>
          </p:spPr>
          <p:txBody>
            <a:bodyPr>
              <a:spAutoFit/>
            </a:bodyPr>
            <a:lstStyle/>
            <a:p>
              <a:pPr algn="ctr" defTabSz="762000" eaLnBrk="0" hangingPunct="0"/>
              <a:r>
                <a:rPr lang="en-US" b="1">
                  <a:solidFill>
                    <a:srgbClr val="000000"/>
                  </a:solidFill>
                </a:rPr>
                <a:t>A </a:t>
              </a:r>
            </a:p>
            <a:p>
              <a:pPr algn="ctr" defTabSz="762000" eaLnBrk="0" hangingPunct="0"/>
              <a:r>
                <a:rPr lang="en-US" b="1">
                  <a:solidFill>
                    <a:srgbClr val="000000"/>
                  </a:solidFill>
                </a:rPr>
                <a:t>Ladder-back chair</a:t>
              </a:r>
            </a:p>
          </p:txBody>
        </p:sp>
        <p:sp>
          <p:nvSpPr>
            <p:cNvPr id="10251" name="Text Box 9"/>
            <p:cNvSpPr txBox="1">
              <a:spLocks noChangeArrowheads="1"/>
            </p:cNvSpPr>
            <p:nvPr/>
          </p:nvSpPr>
          <p:spPr bwMode="auto">
            <a:xfrm>
              <a:off x="1686" y="2886"/>
              <a:ext cx="470" cy="383"/>
            </a:xfrm>
            <a:prstGeom prst="rect">
              <a:avLst/>
            </a:prstGeom>
            <a:noFill/>
            <a:ln w="12700">
              <a:noFill/>
              <a:miter lim="800000"/>
              <a:headEnd/>
              <a:tailEnd/>
            </a:ln>
          </p:spPr>
          <p:txBody>
            <a:bodyPr>
              <a:spAutoFit/>
            </a:bodyPr>
            <a:lstStyle/>
            <a:p>
              <a:pPr algn="ctr" defTabSz="762000" eaLnBrk="0" hangingPunct="0"/>
              <a:r>
                <a:rPr lang="en-US" sz="1600" b="1">
                  <a:solidFill>
                    <a:srgbClr val="000000"/>
                  </a:solidFill>
                </a:rPr>
                <a:t>Back legs</a:t>
              </a:r>
            </a:p>
          </p:txBody>
        </p:sp>
        <p:sp>
          <p:nvSpPr>
            <p:cNvPr id="10252" name="Text Box 10"/>
            <p:cNvSpPr txBox="1">
              <a:spLocks noChangeArrowheads="1"/>
            </p:cNvSpPr>
            <p:nvPr/>
          </p:nvSpPr>
          <p:spPr bwMode="auto">
            <a:xfrm>
              <a:off x="2882" y="2428"/>
              <a:ext cx="957" cy="221"/>
            </a:xfrm>
            <a:prstGeom prst="rect">
              <a:avLst/>
            </a:prstGeom>
            <a:noFill/>
            <a:ln w="12700">
              <a:noFill/>
              <a:miter lim="800000"/>
              <a:headEnd/>
              <a:tailEnd/>
            </a:ln>
          </p:spPr>
          <p:txBody>
            <a:bodyPr wrap="none">
              <a:spAutoFit/>
            </a:bodyPr>
            <a:lstStyle/>
            <a:p>
              <a:pPr algn="ctr" defTabSz="762000" eaLnBrk="0" hangingPunct="0"/>
              <a:r>
                <a:rPr lang="en-US" sz="1600" b="1">
                  <a:solidFill>
                    <a:srgbClr val="000000"/>
                  </a:solidFill>
                </a:rPr>
                <a:t>Leg supports</a:t>
              </a:r>
            </a:p>
          </p:txBody>
        </p:sp>
        <p:sp>
          <p:nvSpPr>
            <p:cNvPr id="10253" name="Text Box 11"/>
            <p:cNvSpPr txBox="1">
              <a:spLocks noChangeArrowheads="1"/>
            </p:cNvSpPr>
            <p:nvPr/>
          </p:nvSpPr>
          <p:spPr bwMode="auto">
            <a:xfrm>
              <a:off x="2941" y="1647"/>
              <a:ext cx="822" cy="221"/>
            </a:xfrm>
            <a:prstGeom prst="rect">
              <a:avLst/>
            </a:prstGeom>
            <a:noFill/>
            <a:ln w="12700">
              <a:noFill/>
              <a:miter lim="800000"/>
              <a:headEnd/>
              <a:tailEnd/>
            </a:ln>
          </p:spPr>
          <p:txBody>
            <a:bodyPr>
              <a:spAutoFit/>
            </a:bodyPr>
            <a:lstStyle/>
            <a:p>
              <a:pPr algn="ctr" defTabSz="762000" eaLnBrk="0" hangingPunct="0"/>
              <a:r>
                <a:rPr lang="en-US" sz="1600" b="1">
                  <a:solidFill>
                    <a:srgbClr val="000000"/>
                  </a:solidFill>
                </a:rPr>
                <a:t>Back slats</a:t>
              </a:r>
            </a:p>
          </p:txBody>
        </p:sp>
        <p:pic>
          <p:nvPicPr>
            <p:cNvPr id="10254" name="Picture 12" descr="chair smooth"/>
            <p:cNvPicPr>
              <a:picLocks noChangeAspect="1" noChangeArrowheads="1"/>
            </p:cNvPicPr>
            <p:nvPr/>
          </p:nvPicPr>
          <p:blipFill>
            <a:blip r:embed="rId3" cstate="print"/>
            <a:srcRect/>
            <a:stretch>
              <a:fillRect/>
            </a:stretch>
          </p:blipFill>
          <p:spPr bwMode="auto">
            <a:xfrm>
              <a:off x="963" y="827"/>
              <a:ext cx="3828" cy="3293"/>
            </a:xfrm>
            <a:prstGeom prst="rect">
              <a:avLst/>
            </a:prstGeom>
            <a:noFill/>
            <a:ln w="9525">
              <a:noFill/>
              <a:miter lim="800000"/>
              <a:headEnd/>
              <a:tailEnd/>
            </a:ln>
          </p:spPr>
        </p:pic>
      </p:grpSp>
      <p:sp>
        <p:nvSpPr>
          <p:cNvPr id="310286" name="Rectangle 14"/>
          <p:cNvSpPr>
            <a:spLocks noGrp="1" noChangeArrowheads="1"/>
          </p:cNvSpPr>
          <p:nvPr>
            <p:ph type="title"/>
          </p:nvPr>
        </p:nvSpPr>
        <p:spPr/>
        <p:txBody>
          <a:bodyPr/>
          <a:lstStyle/>
          <a:p>
            <a:pPr eaLnBrk="1" hangingPunct="1">
              <a:defRPr/>
            </a:pPr>
            <a:r>
              <a:rPr lang="en-US" sz="4000" dirty="0"/>
              <a:t>Bill of Materials</a:t>
            </a:r>
          </a:p>
        </p:txBody>
      </p:sp>
    </p:spTree>
    <p:extLst>
      <p:ext uri="{BB962C8B-B14F-4D97-AF65-F5344CB8AC3E}">
        <p14:creationId xmlns:p14="http://schemas.microsoft.com/office/powerpoint/2010/main" val="3855743501"/>
      </p:ext>
    </p:extLst>
  </p:cSld>
  <p:clrMapOvr>
    <a:masterClrMapping/>
  </p:clrMapOvr>
  <p:transition spd="med">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2/3*#ppt_w"/>
                                          </p:val>
                                        </p:tav>
                                        <p:tav tm="100000">
                                          <p:val>
                                            <p:strVal val="#ppt_w"/>
                                          </p:val>
                                        </p:tav>
                                      </p:tavLst>
                                    </p:anim>
                                    <p:anim calcmode="lin" valueType="num">
                                      <p:cBhvr>
                                        <p:cTn id="8" dur="5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a:grpSpLocks/>
          </p:cNvGrpSpPr>
          <p:nvPr/>
        </p:nvGrpSpPr>
        <p:grpSpPr bwMode="auto">
          <a:xfrm>
            <a:off x="4313238" y="4635500"/>
            <a:ext cx="1543050" cy="1643063"/>
            <a:chOff x="2637" y="2920"/>
            <a:chExt cx="972" cy="1035"/>
          </a:xfrm>
        </p:grpSpPr>
        <p:sp>
          <p:nvSpPr>
            <p:cNvPr id="11290" name="Line 41"/>
            <p:cNvSpPr>
              <a:spLocks noChangeShapeType="1"/>
            </p:cNvSpPr>
            <p:nvPr/>
          </p:nvSpPr>
          <p:spPr bwMode="auto">
            <a:xfrm>
              <a:off x="3123" y="2920"/>
              <a:ext cx="0" cy="576"/>
            </a:xfrm>
            <a:prstGeom prst="line">
              <a:avLst/>
            </a:prstGeom>
            <a:noFill/>
            <a:ln w="38100">
              <a:solidFill>
                <a:schemeClr val="tx1"/>
              </a:solidFill>
              <a:round/>
              <a:headEnd/>
              <a:tailEnd/>
            </a:ln>
          </p:spPr>
          <p:txBody>
            <a:bodyPr tIns="108000" bIns="108000"/>
            <a:lstStyle/>
            <a:p>
              <a:endParaRPr lang="en-US"/>
            </a:p>
          </p:txBody>
        </p:sp>
        <p:sp>
          <p:nvSpPr>
            <p:cNvPr id="11291" name="Rectangle 4"/>
            <p:cNvSpPr>
              <a:spLocks noChangeArrowheads="1"/>
            </p:cNvSpPr>
            <p:nvPr/>
          </p:nvSpPr>
          <p:spPr bwMode="auto">
            <a:xfrm>
              <a:off x="2637" y="3394"/>
              <a:ext cx="972" cy="561"/>
            </a:xfrm>
            <a:prstGeom prst="rect">
              <a:avLst/>
            </a:prstGeom>
            <a:solidFill>
              <a:schemeClr val="folHlink"/>
            </a:solidFill>
            <a:ln w="12700">
              <a:solidFill>
                <a:srgbClr val="000000"/>
              </a:solidFill>
              <a:miter lim="800000"/>
              <a:headEnd/>
              <a:tailEnd/>
            </a:ln>
          </p:spPr>
          <p:txBody>
            <a:bodyPr lIns="69850" tIns="108000" rIns="69850" bIns="108000">
              <a:spAutoFit/>
            </a:bodyPr>
            <a:lstStyle/>
            <a:p>
              <a:pPr algn="ctr" defTabSz="428625" eaLnBrk="0" hangingPunct="0">
                <a:lnSpc>
                  <a:spcPct val="90000"/>
                </a:lnSpc>
              </a:pPr>
              <a:r>
                <a:rPr lang="en-US" sz="1600" b="1">
                  <a:solidFill>
                    <a:srgbClr val="000000"/>
                  </a:solidFill>
                </a:rPr>
                <a:t>J (4)</a:t>
              </a:r>
            </a:p>
            <a:p>
              <a:pPr algn="ctr" defTabSz="428625" eaLnBrk="0" hangingPunct="0">
                <a:lnSpc>
                  <a:spcPct val="90000"/>
                </a:lnSpc>
              </a:pPr>
              <a:r>
                <a:rPr lang="en-US" sz="1600" b="1">
                  <a:solidFill>
                    <a:srgbClr val="000000"/>
                  </a:solidFill>
                </a:rPr>
                <a:t>Seat-frame boards</a:t>
              </a:r>
            </a:p>
          </p:txBody>
        </p:sp>
      </p:grpSp>
      <p:sp>
        <p:nvSpPr>
          <p:cNvPr id="312353" name="Rectangle 33"/>
          <p:cNvSpPr>
            <a:spLocks noGrp="1" noChangeArrowheads="1"/>
          </p:cNvSpPr>
          <p:nvPr>
            <p:ph type="title"/>
          </p:nvPr>
        </p:nvSpPr>
        <p:spPr/>
        <p:txBody>
          <a:bodyPr/>
          <a:lstStyle/>
          <a:p>
            <a:pPr eaLnBrk="1" hangingPunct="1">
              <a:defRPr/>
            </a:pPr>
            <a:r>
              <a:rPr lang="en-US" sz="4000" dirty="0"/>
              <a:t>Bill of Materials</a:t>
            </a:r>
          </a:p>
        </p:txBody>
      </p:sp>
      <p:grpSp>
        <p:nvGrpSpPr>
          <p:cNvPr id="3" name="Group 56"/>
          <p:cNvGrpSpPr>
            <a:grpSpLocks/>
          </p:cNvGrpSpPr>
          <p:nvPr/>
        </p:nvGrpSpPr>
        <p:grpSpPr bwMode="auto">
          <a:xfrm>
            <a:off x="1076325" y="3492500"/>
            <a:ext cx="2752725" cy="1465263"/>
            <a:chOff x="598" y="2200"/>
            <a:chExt cx="1734" cy="923"/>
          </a:xfrm>
        </p:grpSpPr>
        <p:sp>
          <p:nvSpPr>
            <p:cNvPr id="11286" name="Freeform 36"/>
            <p:cNvSpPr>
              <a:spLocks/>
            </p:cNvSpPr>
            <p:nvPr/>
          </p:nvSpPr>
          <p:spPr bwMode="auto">
            <a:xfrm>
              <a:off x="968" y="2552"/>
              <a:ext cx="984" cy="192"/>
            </a:xfrm>
            <a:custGeom>
              <a:avLst/>
              <a:gdLst>
                <a:gd name="T0" fmla="*/ 0 w 984"/>
                <a:gd name="T1" fmla="*/ 192 h 192"/>
                <a:gd name="T2" fmla="*/ 0 w 984"/>
                <a:gd name="T3" fmla="*/ 0 h 192"/>
                <a:gd name="T4" fmla="*/ 984 w 984"/>
                <a:gd name="T5" fmla="*/ 0 h 192"/>
                <a:gd name="T6" fmla="*/ 0 60000 65536"/>
                <a:gd name="T7" fmla="*/ 0 60000 65536"/>
                <a:gd name="T8" fmla="*/ 0 60000 65536"/>
                <a:gd name="T9" fmla="*/ 0 w 984"/>
                <a:gd name="T10" fmla="*/ 0 h 192"/>
                <a:gd name="T11" fmla="*/ 984 w 984"/>
                <a:gd name="T12" fmla="*/ 192 h 192"/>
              </a:gdLst>
              <a:ahLst/>
              <a:cxnLst>
                <a:cxn ang="T6">
                  <a:pos x="T0" y="T1"/>
                </a:cxn>
                <a:cxn ang="T7">
                  <a:pos x="T2" y="T3"/>
                </a:cxn>
                <a:cxn ang="T8">
                  <a:pos x="T4" y="T5"/>
                </a:cxn>
              </a:cxnLst>
              <a:rect l="T9" t="T10" r="T11" b="T12"/>
              <a:pathLst>
                <a:path w="984" h="192">
                  <a:moveTo>
                    <a:pt x="0" y="192"/>
                  </a:moveTo>
                  <a:lnTo>
                    <a:pt x="0" y="0"/>
                  </a:lnTo>
                  <a:lnTo>
                    <a:pt x="984" y="0"/>
                  </a:lnTo>
                </a:path>
              </a:pathLst>
            </a:custGeom>
            <a:noFill/>
            <a:ln w="38100">
              <a:solidFill>
                <a:schemeClr val="tx1"/>
              </a:solidFill>
              <a:round/>
              <a:headEnd/>
              <a:tailEnd/>
            </a:ln>
          </p:spPr>
          <p:txBody>
            <a:bodyPr tIns="108000" bIns="108000"/>
            <a:lstStyle/>
            <a:p>
              <a:endParaRPr lang="en-NZ"/>
            </a:p>
          </p:txBody>
        </p:sp>
        <p:sp>
          <p:nvSpPr>
            <p:cNvPr id="11287" name="Line 38"/>
            <p:cNvSpPr>
              <a:spLocks noChangeShapeType="1"/>
            </p:cNvSpPr>
            <p:nvPr/>
          </p:nvSpPr>
          <p:spPr bwMode="auto">
            <a:xfrm>
              <a:off x="1964" y="2200"/>
              <a:ext cx="0" cy="576"/>
            </a:xfrm>
            <a:prstGeom prst="line">
              <a:avLst/>
            </a:prstGeom>
            <a:noFill/>
            <a:ln w="38100">
              <a:solidFill>
                <a:schemeClr val="tx1"/>
              </a:solidFill>
              <a:round/>
              <a:headEnd/>
              <a:tailEnd/>
            </a:ln>
          </p:spPr>
          <p:txBody>
            <a:bodyPr tIns="108000" bIns="108000"/>
            <a:lstStyle/>
            <a:p>
              <a:endParaRPr lang="en-US"/>
            </a:p>
          </p:txBody>
        </p:sp>
        <p:sp>
          <p:nvSpPr>
            <p:cNvPr id="11288" name="Rectangle 16"/>
            <p:cNvSpPr>
              <a:spLocks noChangeArrowheads="1"/>
            </p:cNvSpPr>
            <p:nvPr/>
          </p:nvSpPr>
          <p:spPr bwMode="auto">
            <a:xfrm>
              <a:off x="1596" y="2701"/>
              <a:ext cx="736" cy="422"/>
            </a:xfrm>
            <a:prstGeom prst="rect">
              <a:avLst/>
            </a:prstGeom>
            <a:solidFill>
              <a:schemeClr val="folHlink"/>
            </a:solidFill>
            <a:ln w="12700">
              <a:solidFill>
                <a:srgbClr val="000000"/>
              </a:solidFill>
              <a:miter lim="800000"/>
              <a:headEnd/>
              <a:tailEnd/>
            </a:ln>
          </p:spPr>
          <p:txBody>
            <a:bodyPr lIns="69850" tIns="108000" rIns="69850" bIns="108000">
              <a:spAutoFit/>
            </a:bodyPr>
            <a:lstStyle/>
            <a:p>
              <a:pPr algn="ctr" defTabSz="428625" eaLnBrk="0" hangingPunct="0">
                <a:lnSpc>
                  <a:spcPct val="90000"/>
                </a:lnSpc>
              </a:pPr>
              <a:r>
                <a:rPr lang="en-US" sz="1600" b="1">
                  <a:solidFill>
                    <a:srgbClr val="000000"/>
                  </a:solidFill>
                </a:rPr>
                <a:t>G (4)</a:t>
              </a:r>
            </a:p>
            <a:p>
              <a:pPr algn="ctr" defTabSz="428625" eaLnBrk="0" hangingPunct="0">
                <a:lnSpc>
                  <a:spcPct val="90000"/>
                </a:lnSpc>
              </a:pPr>
              <a:r>
                <a:rPr lang="en-US" sz="1600" b="1">
                  <a:solidFill>
                    <a:srgbClr val="000000"/>
                  </a:solidFill>
                </a:rPr>
                <a:t>Back slats</a:t>
              </a:r>
            </a:p>
          </p:txBody>
        </p:sp>
        <p:sp>
          <p:nvSpPr>
            <p:cNvPr id="11289" name="Rectangle 17"/>
            <p:cNvSpPr>
              <a:spLocks noChangeArrowheads="1"/>
            </p:cNvSpPr>
            <p:nvPr/>
          </p:nvSpPr>
          <p:spPr bwMode="auto">
            <a:xfrm>
              <a:off x="598" y="2701"/>
              <a:ext cx="736" cy="422"/>
            </a:xfrm>
            <a:prstGeom prst="rect">
              <a:avLst/>
            </a:prstGeom>
            <a:solidFill>
              <a:schemeClr val="folHlink"/>
            </a:solidFill>
            <a:ln w="12700">
              <a:solidFill>
                <a:srgbClr val="000000"/>
              </a:solidFill>
              <a:miter lim="800000"/>
              <a:headEnd/>
              <a:tailEnd/>
            </a:ln>
          </p:spPr>
          <p:txBody>
            <a:bodyPr lIns="69850" tIns="108000" rIns="69850" bIns="108000">
              <a:spAutoFit/>
            </a:bodyPr>
            <a:lstStyle/>
            <a:p>
              <a:pPr algn="ctr" defTabSz="428625" eaLnBrk="0" hangingPunct="0">
                <a:lnSpc>
                  <a:spcPct val="90000"/>
                </a:lnSpc>
              </a:pPr>
              <a:r>
                <a:rPr lang="en-US" sz="1600" b="1">
                  <a:solidFill>
                    <a:srgbClr val="000000"/>
                  </a:solidFill>
                </a:rPr>
                <a:t>F (2)</a:t>
              </a:r>
            </a:p>
            <a:p>
              <a:pPr algn="ctr" defTabSz="428625" eaLnBrk="0" hangingPunct="0">
                <a:lnSpc>
                  <a:spcPct val="90000"/>
                </a:lnSpc>
              </a:pPr>
              <a:r>
                <a:rPr lang="en-US" sz="1600" b="1">
                  <a:solidFill>
                    <a:srgbClr val="000000"/>
                  </a:solidFill>
                </a:rPr>
                <a:t>Back legs</a:t>
              </a:r>
            </a:p>
          </p:txBody>
        </p:sp>
      </p:grpSp>
      <p:grpSp>
        <p:nvGrpSpPr>
          <p:cNvPr id="4" name="Group 55"/>
          <p:cNvGrpSpPr>
            <a:grpSpLocks/>
          </p:cNvGrpSpPr>
          <p:nvPr/>
        </p:nvGrpSpPr>
        <p:grpSpPr bwMode="auto">
          <a:xfrm>
            <a:off x="4422775" y="3505200"/>
            <a:ext cx="3111500" cy="1452563"/>
            <a:chOff x="2706" y="2208"/>
            <a:chExt cx="1960" cy="915"/>
          </a:xfrm>
        </p:grpSpPr>
        <p:sp>
          <p:nvSpPr>
            <p:cNvPr id="11282" name="Freeform 37"/>
            <p:cNvSpPr>
              <a:spLocks/>
            </p:cNvSpPr>
            <p:nvPr/>
          </p:nvSpPr>
          <p:spPr bwMode="auto">
            <a:xfrm flipH="1">
              <a:off x="3120" y="2520"/>
              <a:ext cx="984" cy="192"/>
            </a:xfrm>
            <a:custGeom>
              <a:avLst/>
              <a:gdLst>
                <a:gd name="T0" fmla="*/ 0 w 984"/>
                <a:gd name="T1" fmla="*/ 192 h 192"/>
                <a:gd name="T2" fmla="*/ 0 w 984"/>
                <a:gd name="T3" fmla="*/ 0 h 192"/>
                <a:gd name="T4" fmla="*/ 984 w 984"/>
                <a:gd name="T5" fmla="*/ 0 h 192"/>
                <a:gd name="T6" fmla="*/ 0 60000 65536"/>
                <a:gd name="T7" fmla="*/ 0 60000 65536"/>
                <a:gd name="T8" fmla="*/ 0 60000 65536"/>
                <a:gd name="T9" fmla="*/ 0 w 984"/>
                <a:gd name="T10" fmla="*/ 0 h 192"/>
                <a:gd name="T11" fmla="*/ 984 w 984"/>
                <a:gd name="T12" fmla="*/ 192 h 192"/>
              </a:gdLst>
              <a:ahLst/>
              <a:cxnLst>
                <a:cxn ang="T6">
                  <a:pos x="T0" y="T1"/>
                </a:cxn>
                <a:cxn ang="T7">
                  <a:pos x="T2" y="T3"/>
                </a:cxn>
                <a:cxn ang="T8">
                  <a:pos x="T4" y="T5"/>
                </a:cxn>
              </a:cxnLst>
              <a:rect l="T9" t="T10" r="T11" b="T12"/>
              <a:pathLst>
                <a:path w="984" h="192">
                  <a:moveTo>
                    <a:pt x="0" y="192"/>
                  </a:moveTo>
                  <a:lnTo>
                    <a:pt x="0" y="0"/>
                  </a:lnTo>
                  <a:lnTo>
                    <a:pt x="984" y="0"/>
                  </a:lnTo>
                </a:path>
              </a:pathLst>
            </a:custGeom>
            <a:noFill/>
            <a:ln w="38100">
              <a:solidFill>
                <a:schemeClr val="tx1"/>
              </a:solidFill>
              <a:round/>
              <a:headEnd/>
              <a:tailEnd/>
            </a:ln>
          </p:spPr>
          <p:txBody>
            <a:bodyPr tIns="108000" bIns="108000"/>
            <a:lstStyle/>
            <a:p>
              <a:endParaRPr lang="en-NZ"/>
            </a:p>
          </p:txBody>
        </p:sp>
        <p:sp>
          <p:nvSpPr>
            <p:cNvPr id="11283" name="Line 40"/>
            <p:cNvSpPr>
              <a:spLocks noChangeShapeType="1"/>
            </p:cNvSpPr>
            <p:nvPr/>
          </p:nvSpPr>
          <p:spPr bwMode="auto">
            <a:xfrm>
              <a:off x="3123" y="2208"/>
              <a:ext cx="0" cy="576"/>
            </a:xfrm>
            <a:prstGeom prst="line">
              <a:avLst/>
            </a:prstGeom>
            <a:noFill/>
            <a:ln w="38100">
              <a:solidFill>
                <a:schemeClr val="tx1"/>
              </a:solidFill>
              <a:round/>
              <a:headEnd/>
              <a:tailEnd/>
            </a:ln>
          </p:spPr>
          <p:txBody>
            <a:bodyPr tIns="108000" bIns="108000"/>
            <a:lstStyle/>
            <a:p>
              <a:endParaRPr lang="en-US"/>
            </a:p>
          </p:txBody>
        </p:sp>
        <p:sp>
          <p:nvSpPr>
            <p:cNvPr id="11284" name="Rectangle 14"/>
            <p:cNvSpPr>
              <a:spLocks noChangeArrowheads="1"/>
            </p:cNvSpPr>
            <p:nvPr/>
          </p:nvSpPr>
          <p:spPr bwMode="auto">
            <a:xfrm>
              <a:off x="3691" y="2701"/>
              <a:ext cx="975" cy="422"/>
            </a:xfrm>
            <a:prstGeom prst="rect">
              <a:avLst/>
            </a:prstGeom>
            <a:solidFill>
              <a:schemeClr val="folHlink"/>
            </a:solidFill>
            <a:ln w="12700">
              <a:solidFill>
                <a:srgbClr val="000000"/>
              </a:solidFill>
              <a:miter lim="800000"/>
              <a:headEnd/>
              <a:tailEnd/>
            </a:ln>
          </p:spPr>
          <p:txBody>
            <a:bodyPr lIns="69850" tIns="108000" rIns="69850" bIns="108000">
              <a:spAutoFit/>
            </a:bodyPr>
            <a:lstStyle/>
            <a:p>
              <a:pPr algn="ctr" defTabSz="428625" eaLnBrk="0" hangingPunct="0">
                <a:lnSpc>
                  <a:spcPct val="90000"/>
                </a:lnSpc>
              </a:pPr>
              <a:r>
                <a:rPr lang="en-US" sz="1600" b="1">
                  <a:solidFill>
                    <a:srgbClr val="000000"/>
                  </a:solidFill>
                </a:rPr>
                <a:t>I (1)</a:t>
              </a:r>
            </a:p>
            <a:p>
              <a:pPr algn="ctr" defTabSz="428625" eaLnBrk="0" hangingPunct="0">
                <a:lnSpc>
                  <a:spcPct val="90000"/>
                </a:lnSpc>
              </a:pPr>
              <a:r>
                <a:rPr lang="en-US" sz="1600" b="1">
                  <a:solidFill>
                    <a:srgbClr val="000000"/>
                  </a:solidFill>
                </a:rPr>
                <a:t>Seat cushion</a:t>
              </a:r>
            </a:p>
          </p:txBody>
        </p:sp>
        <p:sp>
          <p:nvSpPr>
            <p:cNvPr id="11285" name="Rectangle 15"/>
            <p:cNvSpPr>
              <a:spLocks noChangeArrowheads="1"/>
            </p:cNvSpPr>
            <p:nvPr/>
          </p:nvSpPr>
          <p:spPr bwMode="auto">
            <a:xfrm>
              <a:off x="2706" y="2701"/>
              <a:ext cx="833" cy="422"/>
            </a:xfrm>
            <a:prstGeom prst="rect">
              <a:avLst/>
            </a:prstGeom>
            <a:solidFill>
              <a:schemeClr val="hlink"/>
            </a:solidFill>
            <a:ln w="12700">
              <a:solidFill>
                <a:srgbClr val="000000"/>
              </a:solidFill>
              <a:miter lim="800000"/>
              <a:headEnd/>
              <a:tailEnd/>
            </a:ln>
          </p:spPr>
          <p:txBody>
            <a:bodyPr lIns="69850" tIns="108000" rIns="69850" bIns="108000">
              <a:spAutoFit/>
            </a:bodyPr>
            <a:lstStyle/>
            <a:p>
              <a:pPr algn="ctr" defTabSz="428625" eaLnBrk="0" hangingPunct="0">
                <a:lnSpc>
                  <a:spcPct val="90000"/>
                </a:lnSpc>
              </a:pPr>
              <a:r>
                <a:rPr lang="en-US" sz="1600" b="1">
                  <a:solidFill>
                    <a:srgbClr val="000000"/>
                  </a:solidFill>
                </a:rPr>
                <a:t>H (1)</a:t>
              </a:r>
            </a:p>
            <a:p>
              <a:pPr algn="ctr" defTabSz="428625" eaLnBrk="0" hangingPunct="0">
                <a:lnSpc>
                  <a:spcPct val="90000"/>
                </a:lnSpc>
              </a:pPr>
              <a:r>
                <a:rPr lang="en-US" sz="1600" b="1">
                  <a:solidFill>
                    <a:srgbClr val="000000"/>
                  </a:solidFill>
                </a:rPr>
                <a:t>Seat frame</a:t>
              </a:r>
            </a:p>
          </p:txBody>
        </p:sp>
      </p:grpSp>
      <p:grpSp>
        <p:nvGrpSpPr>
          <p:cNvPr id="5" name="Group 54"/>
          <p:cNvGrpSpPr>
            <a:grpSpLocks/>
          </p:cNvGrpSpPr>
          <p:nvPr/>
        </p:nvGrpSpPr>
        <p:grpSpPr bwMode="auto">
          <a:xfrm>
            <a:off x="2424113" y="1905000"/>
            <a:ext cx="6059487" cy="1778000"/>
            <a:chOff x="1447" y="1200"/>
            <a:chExt cx="3817" cy="1120"/>
          </a:xfrm>
        </p:grpSpPr>
        <p:sp>
          <p:nvSpPr>
            <p:cNvPr id="11274" name="Freeform 35"/>
            <p:cNvSpPr>
              <a:spLocks/>
            </p:cNvSpPr>
            <p:nvPr/>
          </p:nvSpPr>
          <p:spPr bwMode="auto">
            <a:xfrm>
              <a:off x="1960" y="1608"/>
              <a:ext cx="2984" cy="224"/>
            </a:xfrm>
            <a:custGeom>
              <a:avLst/>
              <a:gdLst>
                <a:gd name="T0" fmla="*/ 0 w 2976"/>
                <a:gd name="T1" fmla="*/ 192 h 224"/>
                <a:gd name="T2" fmla="*/ 0 w 2976"/>
                <a:gd name="T3" fmla="*/ 0 h 224"/>
                <a:gd name="T4" fmla="*/ 2984 w 2976"/>
                <a:gd name="T5" fmla="*/ 0 h 224"/>
                <a:gd name="T6" fmla="*/ 2984 w 2976"/>
                <a:gd name="T7" fmla="*/ 224 h 224"/>
                <a:gd name="T8" fmla="*/ 0 60000 65536"/>
                <a:gd name="T9" fmla="*/ 0 60000 65536"/>
                <a:gd name="T10" fmla="*/ 0 60000 65536"/>
                <a:gd name="T11" fmla="*/ 0 60000 65536"/>
                <a:gd name="T12" fmla="*/ 0 w 2976"/>
                <a:gd name="T13" fmla="*/ 0 h 224"/>
                <a:gd name="T14" fmla="*/ 2976 w 2976"/>
                <a:gd name="T15" fmla="*/ 224 h 224"/>
              </a:gdLst>
              <a:ahLst/>
              <a:cxnLst>
                <a:cxn ang="T8">
                  <a:pos x="T0" y="T1"/>
                </a:cxn>
                <a:cxn ang="T9">
                  <a:pos x="T2" y="T3"/>
                </a:cxn>
                <a:cxn ang="T10">
                  <a:pos x="T4" y="T5"/>
                </a:cxn>
                <a:cxn ang="T11">
                  <a:pos x="T6" y="T7"/>
                </a:cxn>
              </a:cxnLst>
              <a:rect l="T12" t="T13" r="T14" b="T15"/>
              <a:pathLst>
                <a:path w="2976" h="224">
                  <a:moveTo>
                    <a:pt x="0" y="192"/>
                  </a:moveTo>
                  <a:lnTo>
                    <a:pt x="0" y="0"/>
                  </a:lnTo>
                  <a:lnTo>
                    <a:pt x="2976" y="0"/>
                  </a:lnTo>
                  <a:lnTo>
                    <a:pt x="2976" y="224"/>
                  </a:lnTo>
                </a:path>
              </a:pathLst>
            </a:custGeom>
            <a:noFill/>
            <a:ln w="38100">
              <a:solidFill>
                <a:schemeClr val="tx1"/>
              </a:solidFill>
              <a:round/>
              <a:headEnd/>
              <a:tailEnd/>
            </a:ln>
          </p:spPr>
          <p:txBody>
            <a:bodyPr tIns="108000" bIns="108000"/>
            <a:lstStyle/>
            <a:p>
              <a:endParaRPr lang="en-NZ"/>
            </a:p>
          </p:txBody>
        </p:sp>
        <p:sp>
          <p:nvSpPr>
            <p:cNvPr id="11275" name="Line 39"/>
            <p:cNvSpPr>
              <a:spLocks noChangeShapeType="1"/>
            </p:cNvSpPr>
            <p:nvPr/>
          </p:nvSpPr>
          <p:spPr bwMode="auto">
            <a:xfrm>
              <a:off x="3424" y="1200"/>
              <a:ext cx="0" cy="400"/>
            </a:xfrm>
            <a:prstGeom prst="line">
              <a:avLst/>
            </a:prstGeom>
            <a:noFill/>
            <a:ln w="38100">
              <a:solidFill>
                <a:schemeClr val="tx1"/>
              </a:solidFill>
              <a:round/>
              <a:headEnd/>
              <a:tailEnd/>
            </a:ln>
          </p:spPr>
          <p:txBody>
            <a:bodyPr tIns="108000" bIns="108000"/>
            <a:lstStyle/>
            <a:p>
              <a:endParaRPr lang="en-US"/>
            </a:p>
          </p:txBody>
        </p:sp>
        <p:sp>
          <p:nvSpPr>
            <p:cNvPr id="11276" name="Line 42"/>
            <p:cNvSpPr>
              <a:spLocks noChangeShapeType="1"/>
            </p:cNvSpPr>
            <p:nvPr/>
          </p:nvSpPr>
          <p:spPr bwMode="auto">
            <a:xfrm>
              <a:off x="3123" y="1608"/>
              <a:ext cx="0" cy="200"/>
            </a:xfrm>
            <a:prstGeom prst="line">
              <a:avLst/>
            </a:prstGeom>
            <a:noFill/>
            <a:ln w="38100">
              <a:solidFill>
                <a:schemeClr val="tx1"/>
              </a:solidFill>
              <a:round/>
              <a:headEnd/>
              <a:tailEnd/>
            </a:ln>
          </p:spPr>
          <p:txBody>
            <a:bodyPr tIns="108000" bIns="108000"/>
            <a:lstStyle/>
            <a:p>
              <a:endParaRPr lang="en-US"/>
            </a:p>
          </p:txBody>
        </p:sp>
        <p:sp>
          <p:nvSpPr>
            <p:cNvPr id="11277" name="Line 43"/>
            <p:cNvSpPr>
              <a:spLocks noChangeShapeType="1"/>
            </p:cNvSpPr>
            <p:nvPr/>
          </p:nvSpPr>
          <p:spPr bwMode="auto">
            <a:xfrm>
              <a:off x="4128" y="1608"/>
              <a:ext cx="0" cy="200"/>
            </a:xfrm>
            <a:prstGeom prst="line">
              <a:avLst/>
            </a:prstGeom>
            <a:noFill/>
            <a:ln w="38100">
              <a:solidFill>
                <a:schemeClr val="tx1"/>
              </a:solidFill>
              <a:round/>
              <a:headEnd/>
              <a:tailEnd/>
            </a:ln>
          </p:spPr>
          <p:txBody>
            <a:bodyPr tIns="108000" bIns="108000"/>
            <a:lstStyle/>
            <a:p>
              <a:endParaRPr lang="en-US"/>
            </a:p>
          </p:txBody>
        </p:sp>
        <p:sp>
          <p:nvSpPr>
            <p:cNvPr id="11278" name="Rectangle 26"/>
            <p:cNvSpPr>
              <a:spLocks noChangeArrowheads="1"/>
            </p:cNvSpPr>
            <p:nvPr/>
          </p:nvSpPr>
          <p:spPr bwMode="auto">
            <a:xfrm>
              <a:off x="2605" y="1759"/>
              <a:ext cx="1035" cy="561"/>
            </a:xfrm>
            <a:prstGeom prst="rect">
              <a:avLst/>
            </a:prstGeom>
            <a:solidFill>
              <a:schemeClr val="hlink"/>
            </a:solidFill>
            <a:ln w="12700">
              <a:solidFill>
                <a:srgbClr val="000000"/>
              </a:solidFill>
              <a:miter lim="800000"/>
              <a:headEnd/>
              <a:tailEnd/>
            </a:ln>
          </p:spPr>
          <p:txBody>
            <a:bodyPr lIns="69850" tIns="108000" rIns="69850" bIns="108000">
              <a:spAutoFit/>
            </a:bodyPr>
            <a:lstStyle/>
            <a:p>
              <a:pPr algn="ctr" defTabSz="428625" eaLnBrk="0" hangingPunct="0">
                <a:lnSpc>
                  <a:spcPct val="90000"/>
                </a:lnSpc>
              </a:pPr>
              <a:r>
                <a:rPr lang="en-US" sz="1600" b="1" dirty="0">
                  <a:solidFill>
                    <a:srgbClr val="000000"/>
                  </a:solidFill>
                </a:rPr>
                <a:t>C (2)</a:t>
              </a:r>
            </a:p>
            <a:p>
              <a:pPr algn="ctr" defTabSz="428625" eaLnBrk="0" hangingPunct="0">
                <a:lnSpc>
                  <a:spcPct val="90000"/>
                </a:lnSpc>
              </a:pPr>
              <a:r>
                <a:rPr lang="en-US" sz="1600" b="1" dirty="0">
                  <a:solidFill>
                    <a:srgbClr val="000000"/>
                  </a:solidFill>
                </a:rPr>
                <a:t>Seat</a:t>
              </a:r>
            </a:p>
            <a:p>
              <a:pPr algn="ctr" defTabSz="428625" eaLnBrk="0" hangingPunct="0">
                <a:lnSpc>
                  <a:spcPct val="90000"/>
                </a:lnSpc>
              </a:pPr>
              <a:r>
                <a:rPr lang="en-US" sz="1600" b="1" dirty="0">
                  <a:solidFill>
                    <a:srgbClr val="000000"/>
                  </a:solidFill>
                </a:rPr>
                <a:t>subassembly</a:t>
              </a:r>
            </a:p>
          </p:txBody>
        </p:sp>
        <p:sp>
          <p:nvSpPr>
            <p:cNvPr id="11279" name="Rectangle 27"/>
            <p:cNvSpPr>
              <a:spLocks noChangeArrowheads="1"/>
            </p:cNvSpPr>
            <p:nvPr/>
          </p:nvSpPr>
          <p:spPr bwMode="auto">
            <a:xfrm>
              <a:off x="3771" y="1759"/>
              <a:ext cx="718" cy="561"/>
            </a:xfrm>
            <a:prstGeom prst="rect">
              <a:avLst/>
            </a:prstGeom>
            <a:solidFill>
              <a:schemeClr val="folHlink"/>
            </a:solidFill>
            <a:ln w="12700">
              <a:solidFill>
                <a:srgbClr val="000000"/>
              </a:solidFill>
              <a:miter lim="800000"/>
              <a:headEnd/>
              <a:tailEnd/>
            </a:ln>
          </p:spPr>
          <p:txBody>
            <a:bodyPr lIns="69850" tIns="108000" rIns="69850" bIns="108000">
              <a:spAutoFit/>
            </a:bodyPr>
            <a:lstStyle/>
            <a:p>
              <a:pPr algn="ctr" defTabSz="428625" eaLnBrk="0" hangingPunct="0">
                <a:lnSpc>
                  <a:spcPct val="90000"/>
                </a:lnSpc>
              </a:pPr>
              <a:r>
                <a:rPr lang="en-US" sz="1600" b="1">
                  <a:solidFill>
                    <a:srgbClr val="000000"/>
                  </a:solidFill>
                </a:rPr>
                <a:t>D (2)</a:t>
              </a:r>
            </a:p>
            <a:p>
              <a:pPr algn="ctr" defTabSz="428625" eaLnBrk="0" hangingPunct="0">
                <a:lnSpc>
                  <a:spcPct val="90000"/>
                </a:lnSpc>
              </a:pPr>
              <a:r>
                <a:rPr lang="en-US" sz="1600" b="1">
                  <a:solidFill>
                    <a:srgbClr val="000000"/>
                  </a:solidFill>
                </a:rPr>
                <a:t>Front </a:t>
              </a:r>
            </a:p>
            <a:p>
              <a:pPr algn="ctr" defTabSz="428625" eaLnBrk="0" hangingPunct="0">
                <a:lnSpc>
                  <a:spcPct val="90000"/>
                </a:lnSpc>
              </a:pPr>
              <a:r>
                <a:rPr lang="en-US" sz="1600" b="1">
                  <a:solidFill>
                    <a:srgbClr val="000000"/>
                  </a:solidFill>
                </a:rPr>
                <a:t>legs</a:t>
              </a:r>
            </a:p>
          </p:txBody>
        </p:sp>
        <p:sp>
          <p:nvSpPr>
            <p:cNvPr id="11280" name="Rectangle 28"/>
            <p:cNvSpPr>
              <a:spLocks noChangeArrowheads="1"/>
            </p:cNvSpPr>
            <p:nvPr/>
          </p:nvSpPr>
          <p:spPr bwMode="auto">
            <a:xfrm>
              <a:off x="1447" y="1759"/>
              <a:ext cx="1019" cy="561"/>
            </a:xfrm>
            <a:prstGeom prst="rect">
              <a:avLst/>
            </a:prstGeom>
            <a:solidFill>
              <a:schemeClr val="hlink"/>
            </a:solidFill>
            <a:ln w="12700">
              <a:solidFill>
                <a:srgbClr val="000000"/>
              </a:solidFill>
              <a:miter lim="800000"/>
              <a:headEnd/>
              <a:tailEnd/>
            </a:ln>
          </p:spPr>
          <p:txBody>
            <a:bodyPr lIns="69850" tIns="108000" rIns="69850" bIns="108000">
              <a:spAutoFit/>
            </a:bodyPr>
            <a:lstStyle/>
            <a:p>
              <a:pPr algn="ctr" defTabSz="428625" eaLnBrk="0" hangingPunct="0">
                <a:lnSpc>
                  <a:spcPct val="90000"/>
                </a:lnSpc>
              </a:pPr>
              <a:r>
                <a:rPr lang="en-US" sz="1600" b="1">
                  <a:solidFill>
                    <a:srgbClr val="000000"/>
                  </a:solidFill>
                </a:rPr>
                <a:t>B (1)</a:t>
              </a:r>
            </a:p>
            <a:p>
              <a:pPr algn="ctr" defTabSz="428625" eaLnBrk="0" hangingPunct="0">
                <a:lnSpc>
                  <a:spcPct val="90000"/>
                </a:lnSpc>
              </a:pPr>
              <a:r>
                <a:rPr lang="en-US" sz="1600" b="1">
                  <a:solidFill>
                    <a:srgbClr val="000000"/>
                  </a:solidFill>
                </a:rPr>
                <a:t>Ladder-back</a:t>
              </a:r>
            </a:p>
            <a:p>
              <a:pPr algn="ctr" defTabSz="428625" eaLnBrk="0" hangingPunct="0">
                <a:lnSpc>
                  <a:spcPct val="90000"/>
                </a:lnSpc>
              </a:pPr>
              <a:r>
                <a:rPr lang="en-US" sz="1600" b="1">
                  <a:solidFill>
                    <a:srgbClr val="000000"/>
                  </a:solidFill>
                </a:rPr>
                <a:t>subassembly</a:t>
              </a:r>
            </a:p>
          </p:txBody>
        </p:sp>
        <p:sp>
          <p:nvSpPr>
            <p:cNvPr id="11281" name="Rectangle 29"/>
            <p:cNvSpPr>
              <a:spLocks noChangeArrowheads="1"/>
            </p:cNvSpPr>
            <p:nvPr/>
          </p:nvSpPr>
          <p:spPr bwMode="auto">
            <a:xfrm>
              <a:off x="4621" y="1759"/>
              <a:ext cx="643" cy="561"/>
            </a:xfrm>
            <a:prstGeom prst="rect">
              <a:avLst/>
            </a:prstGeom>
            <a:solidFill>
              <a:schemeClr val="folHlink"/>
            </a:solidFill>
            <a:ln w="12700">
              <a:solidFill>
                <a:srgbClr val="000000"/>
              </a:solidFill>
              <a:miter lim="800000"/>
              <a:headEnd/>
              <a:tailEnd/>
            </a:ln>
          </p:spPr>
          <p:txBody>
            <a:bodyPr wrap="none" lIns="69850" tIns="108000" rIns="69850" bIns="108000">
              <a:spAutoFit/>
            </a:bodyPr>
            <a:lstStyle/>
            <a:p>
              <a:pPr algn="ctr" defTabSz="428625" eaLnBrk="0" hangingPunct="0">
                <a:lnSpc>
                  <a:spcPct val="90000"/>
                </a:lnSpc>
              </a:pPr>
              <a:r>
                <a:rPr lang="en-US" sz="1600" b="1">
                  <a:solidFill>
                    <a:srgbClr val="000000"/>
                  </a:solidFill>
                </a:rPr>
                <a:t>E (4)</a:t>
              </a:r>
            </a:p>
            <a:p>
              <a:pPr algn="ctr" defTabSz="428625" eaLnBrk="0" hangingPunct="0">
                <a:lnSpc>
                  <a:spcPct val="90000"/>
                </a:lnSpc>
              </a:pPr>
              <a:r>
                <a:rPr lang="en-US" sz="1600" b="1">
                  <a:solidFill>
                    <a:srgbClr val="000000"/>
                  </a:solidFill>
                </a:rPr>
                <a:t>Leg</a:t>
              </a:r>
            </a:p>
            <a:p>
              <a:pPr algn="ctr" defTabSz="428625" eaLnBrk="0" hangingPunct="0">
                <a:lnSpc>
                  <a:spcPct val="90000"/>
                </a:lnSpc>
              </a:pPr>
              <a:r>
                <a:rPr lang="en-US" sz="1600" b="1">
                  <a:solidFill>
                    <a:srgbClr val="000000"/>
                  </a:solidFill>
                </a:rPr>
                <a:t>supports</a:t>
              </a:r>
            </a:p>
          </p:txBody>
        </p:sp>
      </p:grpSp>
      <p:sp>
        <p:nvSpPr>
          <p:cNvPr id="312350" name="Rectangle 30"/>
          <p:cNvSpPr>
            <a:spLocks noChangeArrowheads="1"/>
          </p:cNvSpPr>
          <p:nvPr/>
        </p:nvSpPr>
        <p:spPr bwMode="auto">
          <a:xfrm>
            <a:off x="4732338" y="1323975"/>
            <a:ext cx="1630362" cy="890588"/>
          </a:xfrm>
          <a:prstGeom prst="rect">
            <a:avLst/>
          </a:prstGeom>
          <a:solidFill>
            <a:schemeClr val="accent2"/>
          </a:solidFill>
          <a:ln w="12700">
            <a:solidFill>
              <a:srgbClr val="000000"/>
            </a:solidFill>
            <a:miter lim="800000"/>
            <a:headEnd/>
            <a:tailEnd/>
          </a:ln>
          <a:effectLst/>
        </p:spPr>
        <p:txBody>
          <a:bodyPr lIns="69850" tIns="108000" rIns="69850" bIns="108000">
            <a:spAutoFit/>
          </a:bodyPr>
          <a:lstStyle/>
          <a:p>
            <a:pPr algn="ctr" defTabSz="428625" eaLnBrk="0" hangingPunct="0">
              <a:lnSpc>
                <a:spcPct val="90000"/>
              </a:lnSpc>
              <a:defRPr/>
            </a:pPr>
            <a:r>
              <a:rPr lang="en-US" sz="1600" b="1">
                <a:solidFill>
                  <a:srgbClr val="000000"/>
                </a:solidFill>
              </a:rPr>
              <a:t>A</a:t>
            </a:r>
          </a:p>
          <a:p>
            <a:pPr algn="ctr" defTabSz="428625" eaLnBrk="0" hangingPunct="0">
              <a:lnSpc>
                <a:spcPct val="90000"/>
              </a:lnSpc>
              <a:defRPr/>
            </a:pPr>
            <a:r>
              <a:rPr lang="en-US" sz="1600" b="1">
                <a:solidFill>
                  <a:srgbClr val="000000"/>
                </a:solidFill>
              </a:rPr>
              <a:t>Ladder-back</a:t>
            </a:r>
          </a:p>
          <a:p>
            <a:pPr algn="ctr" defTabSz="428625" eaLnBrk="0" hangingPunct="0">
              <a:lnSpc>
                <a:spcPct val="90000"/>
              </a:lnSpc>
              <a:defRPr/>
            </a:pPr>
            <a:r>
              <a:rPr lang="en-US" sz="1600" b="1">
                <a:solidFill>
                  <a:srgbClr val="000000"/>
                </a:solidFill>
              </a:rPr>
              <a:t>chair</a:t>
            </a:r>
            <a:endParaRPr lang="en-US" sz="1400" b="1">
              <a:solidFill>
                <a:srgbClr val="000000"/>
              </a:solidFill>
              <a:effectLst>
                <a:outerShdw blurRad="38100" dist="38100" dir="2700000" algn="tl">
                  <a:srgbClr val="FFFFFF"/>
                </a:outerShdw>
              </a:effectLst>
            </a:endParaRPr>
          </a:p>
        </p:txBody>
      </p:sp>
      <p:sp>
        <p:nvSpPr>
          <p:cNvPr id="312378" name="Rectangle 58"/>
          <p:cNvSpPr>
            <a:spLocks noChangeArrowheads="1"/>
          </p:cNvSpPr>
          <p:nvPr/>
        </p:nvSpPr>
        <p:spPr bwMode="auto">
          <a:xfrm>
            <a:off x="395536" y="5661248"/>
            <a:ext cx="2946400" cy="469900"/>
          </a:xfrm>
          <a:prstGeom prst="rect">
            <a:avLst/>
          </a:prstGeom>
          <a:noFill/>
          <a:ln w="9525">
            <a:noFill/>
            <a:miter lim="800000"/>
            <a:headEnd/>
            <a:tailEnd/>
          </a:ln>
        </p:spPr>
        <p:txBody>
          <a:bodyPr/>
          <a:lstStyle/>
          <a:p>
            <a:pPr marL="1168400" indent="-1168400">
              <a:lnSpc>
                <a:spcPct val="90000"/>
              </a:lnSpc>
              <a:spcBef>
                <a:spcPct val="40000"/>
              </a:spcBef>
              <a:buClr>
                <a:srgbClr val="B20019"/>
              </a:buClr>
              <a:buFont typeface="Wingdings" pitchFamily="2" charset="2"/>
              <a:buNone/>
            </a:pPr>
            <a:r>
              <a:rPr lang="en-US" sz="1400" b="1" dirty="0">
                <a:solidFill>
                  <a:schemeClr val="tx2"/>
                </a:solidFill>
                <a:cs typeface="Arial" charset="0"/>
              </a:rPr>
              <a:t>	BOM for a </a:t>
            </a:r>
            <a:br>
              <a:rPr lang="en-US" sz="1400" b="1" dirty="0">
                <a:solidFill>
                  <a:schemeClr val="tx2"/>
                </a:solidFill>
                <a:cs typeface="Arial" charset="0"/>
              </a:rPr>
            </a:br>
            <a:r>
              <a:rPr lang="en-US" sz="1400" b="1" dirty="0">
                <a:solidFill>
                  <a:schemeClr val="tx2"/>
                </a:solidFill>
                <a:cs typeface="Arial" charset="0"/>
              </a:rPr>
              <a:t>Ladder-Back Chair</a:t>
            </a:r>
          </a:p>
        </p:txBody>
      </p:sp>
    </p:spTree>
    <p:extLst>
      <p:ext uri="{BB962C8B-B14F-4D97-AF65-F5344CB8AC3E}">
        <p14:creationId xmlns:p14="http://schemas.microsoft.com/office/powerpoint/2010/main" val="1789429658"/>
      </p:ext>
    </p:extLst>
  </p:cSld>
  <p:clrMapOvr>
    <a:masterClrMapping/>
  </p:clrMapOvr>
  <p:transition spd="med">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12350"/>
                                        </p:tgtEl>
                                        <p:attrNameLst>
                                          <p:attrName>style.visibility</p:attrName>
                                        </p:attrNameLst>
                                      </p:cBhvr>
                                      <p:to>
                                        <p:strVal val="visible"/>
                                      </p:to>
                                    </p:set>
                                    <p:animEffect transition="in" filter="wipe(up)">
                                      <p:cBhvr>
                                        <p:cTn id="7" dur="1000"/>
                                        <p:tgtEl>
                                          <p:spTgt spid="3123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up)">
                                      <p:cBhvr>
                                        <p:cTn id="27" dur="1000"/>
                                        <p:tgtEl>
                                          <p:spTgt spid="2"/>
                                        </p:tgtEl>
                                      </p:cBhvr>
                                    </p:animEffect>
                                  </p:childTnLst>
                                </p:cTn>
                              </p:par>
                            </p:childTnLst>
                          </p:cTn>
                        </p:par>
                        <p:par>
                          <p:cTn id="28" fill="hold">
                            <p:stCondLst>
                              <p:cond delay="1000"/>
                            </p:stCondLst>
                            <p:childTnLst>
                              <p:par>
                                <p:cTn id="29" presetID="18" presetClass="entr" presetSubtype="6" fill="hold" grpId="0" nodeType="afterEffect">
                                  <p:stCondLst>
                                    <p:cond delay="1000"/>
                                  </p:stCondLst>
                                  <p:childTnLst>
                                    <p:set>
                                      <p:cBhvr>
                                        <p:cTn id="30" dur="1" fill="hold">
                                          <p:stCondLst>
                                            <p:cond delay="0"/>
                                          </p:stCondLst>
                                        </p:cTn>
                                        <p:tgtEl>
                                          <p:spTgt spid="312378"/>
                                        </p:tgtEl>
                                        <p:attrNameLst>
                                          <p:attrName>style.visibility</p:attrName>
                                        </p:attrNameLst>
                                      </p:cBhvr>
                                      <p:to>
                                        <p:strVal val="visible"/>
                                      </p:to>
                                    </p:set>
                                    <p:animEffect transition="in" filter="strips(downRight)">
                                      <p:cBhvr>
                                        <p:cTn id="31" dur="1000"/>
                                        <p:tgtEl>
                                          <p:spTgt spid="312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50" grpId="0" animBg="1"/>
      <p:bldP spid="312378" grpId="0"/>
    </p:bldLst>
  </p:timing>
</p:sld>
</file>

<file path=ppt/theme/theme1.xml><?xml version="1.0" encoding="utf-8"?>
<a:theme xmlns:a="http://schemas.openxmlformats.org/drawingml/2006/main" name="1_Mod2013_Slide_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22046</TotalTime>
  <Words>5735</Words>
  <Application>Microsoft Office PowerPoint</Application>
  <PresentationFormat>On-screen Show (4:3)</PresentationFormat>
  <Paragraphs>2076</Paragraphs>
  <Slides>69</Slides>
  <Notes>38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69</vt:i4>
      </vt:variant>
    </vt:vector>
  </HeadingPairs>
  <TitlesOfParts>
    <vt:vector size="79" baseType="lpstr">
      <vt:lpstr>Arial</vt:lpstr>
      <vt:lpstr>Calibri</vt:lpstr>
      <vt:lpstr>Gotham HTF Bold</vt:lpstr>
      <vt:lpstr>Gotham HTF Book</vt:lpstr>
      <vt:lpstr>Tahoma</vt:lpstr>
      <vt:lpstr>Times</vt:lpstr>
      <vt:lpstr>Times New Roman</vt:lpstr>
      <vt:lpstr>Wingdings</vt:lpstr>
      <vt:lpstr>1_Mod2013_Slide_Cover</vt:lpstr>
      <vt:lpstr>2_Slide</vt:lpstr>
      <vt:lpstr>RESOURCE PLANNING</vt:lpstr>
      <vt:lpstr>Resource Planning</vt:lpstr>
      <vt:lpstr>Enterprise Resource Planning </vt:lpstr>
      <vt:lpstr>Materials Requirements Planning </vt:lpstr>
      <vt:lpstr>MRP Inputs</vt:lpstr>
      <vt:lpstr>Demand Patterns</vt:lpstr>
      <vt:lpstr>Bill of Materials</vt:lpstr>
      <vt:lpstr>Bill of Materials</vt:lpstr>
      <vt:lpstr>Bill of Materials</vt:lpstr>
      <vt:lpstr>Master Production Schedule (MPS)</vt:lpstr>
      <vt:lpstr>Master Production Schedule (MPS)</vt:lpstr>
      <vt:lpstr>Developing a MPS</vt:lpstr>
      <vt:lpstr>Developing a MPS</vt:lpstr>
      <vt:lpstr>Developing a MPS</vt:lpstr>
      <vt:lpstr>Application 15.1</vt:lpstr>
      <vt:lpstr>Application 15.1</vt:lpstr>
      <vt:lpstr>Application 15.1</vt:lpstr>
      <vt:lpstr>Master Production Schedule (MPS)</vt:lpstr>
      <vt:lpstr>Master Production Schedule (MPS)</vt:lpstr>
      <vt:lpstr>Master Production Schedule (MPS)</vt:lpstr>
      <vt:lpstr>Materials Requirements Planning </vt:lpstr>
      <vt:lpstr>Planning Factors</vt:lpstr>
      <vt:lpstr>Planning Factors</vt:lpstr>
      <vt:lpstr>Planning Factors</vt:lpstr>
      <vt:lpstr>Planning Factors</vt:lpstr>
      <vt:lpstr>Planning Factors</vt:lpstr>
      <vt:lpstr>Planning Factors</vt:lpstr>
      <vt:lpstr>Planning Factors</vt:lpstr>
      <vt:lpstr>Application 15.2</vt:lpstr>
      <vt:lpstr>Application 15.2</vt:lpstr>
      <vt:lpstr>Application 15.3</vt:lpstr>
      <vt:lpstr>Application 15.3</vt:lpstr>
      <vt:lpstr>Application 15.3</vt:lpstr>
      <vt:lpstr>Application 15.4</vt:lpstr>
      <vt:lpstr>Application 15.4</vt:lpstr>
      <vt:lpstr>Planning Factors</vt:lpstr>
      <vt:lpstr>Planning Factors</vt:lpstr>
      <vt:lpstr>Planning Factors</vt:lpstr>
      <vt:lpstr>Planning Factors</vt:lpstr>
      <vt:lpstr>MRP Explosion</vt:lpstr>
      <vt:lpstr>Bill of Materials</vt:lpstr>
      <vt:lpstr>MRP Explosion</vt:lpstr>
      <vt:lpstr>MRP Explosion</vt:lpstr>
      <vt:lpstr>MRP Explosion</vt:lpstr>
      <vt:lpstr>MRP Explosion</vt:lpstr>
      <vt:lpstr>MRP Explosion</vt:lpstr>
      <vt:lpstr>MRP Explosion</vt:lpstr>
      <vt:lpstr>MRP Explosion</vt:lpstr>
      <vt:lpstr>MRP Explosion</vt:lpstr>
      <vt:lpstr>MRP Explosion</vt:lpstr>
      <vt:lpstr>MRP Explosion</vt:lpstr>
      <vt:lpstr>MRP and the Environment</vt:lpstr>
      <vt:lpstr>Application 15.5</vt:lpstr>
      <vt:lpstr>Application 15.5</vt:lpstr>
      <vt:lpstr>Application 15.5</vt:lpstr>
      <vt:lpstr>Application 15.5</vt:lpstr>
      <vt:lpstr>Application 15.5</vt:lpstr>
      <vt:lpstr>Application 15.5</vt:lpstr>
      <vt:lpstr>Solved Problem 2</vt:lpstr>
      <vt:lpstr>Solved Problem 2</vt:lpstr>
      <vt:lpstr>Solved Problem 2</vt:lpstr>
      <vt:lpstr>Solved Problem 2</vt:lpstr>
      <vt:lpstr>Solved Problem 2</vt:lpstr>
      <vt:lpstr>Solved Problem 2</vt:lpstr>
      <vt:lpstr>Solved Problem 3</vt:lpstr>
      <vt:lpstr>Solved Problem 3</vt:lpstr>
      <vt:lpstr>Solved Problem 3</vt:lpstr>
      <vt:lpstr>Solved Problem 3</vt:lpstr>
      <vt:lpstr>Solved Problem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Ilaria</dc:creator>
  <cp:lastModifiedBy>Antony Paulraj</cp:lastModifiedBy>
  <cp:revision>1082</cp:revision>
  <cp:lastPrinted>2012-01-23T14:47:30Z</cp:lastPrinted>
  <dcterms:created xsi:type="dcterms:W3CDTF">2012-12-20T10:20:09Z</dcterms:created>
  <dcterms:modified xsi:type="dcterms:W3CDTF">2020-03-29T19:14:09Z</dcterms:modified>
</cp:coreProperties>
</file>