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4" r:id="rId1"/>
    <p:sldMasterId id="2147483759" r:id="rId2"/>
  </p:sldMasterIdLst>
  <p:notesMasterIdLst>
    <p:notesMasterId r:id="rId38"/>
  </p:notesMasterIdLst>
  <p:handoutMasterIdLst>
    <p:handoutMasterId r:id="rId39"/>
  </p:handoutMasterIdLst>
  <p:sldIdLst>
    <p:sldId id="258"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Lst>
  <p:sldSz cx="9144000" cy="6858000" type="screen4x3"/>
  <p:notesSz cx="6858000" cy="9144000"/>
  <p:defaultTextStyle>
    <a:defPPr>
      <a:defRPr lang="it-IT"/>
    </a:defPPr>
    <a:lvl1pPr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3">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338"/>
    <a:srgbClr val="F92912"/>
    <a:srgbClr val="F2A3C7"/>
    <a:srgbClr val="FA2907"/>
    <a:srgbClr val="EC0000"/>
    <a:srgbClr val="1F497D"/>
    <a:srgbClr val="907F7F"/>
    <a:srgbClr val="E1F9FF"/>
    <a:srgbClr val="968B7F"/>
    <a:srgbClr val="BB9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9822" autoAdjust="0"/>
  </p:normalViewPr>
  <p:slideViewPr>
    <p:cSldViewPr snapToObjects="1">
      <p:cViewPr varScale="1">
        <p:scale>
          <a:sx n="90" d="100"/>
          <a:sy n="90" d="100"/>
        </p:scale>
        <p:origin x="888" y="60"/>
      </p:cViewPr>
      <p:guideLst>
        <p:guide orient="horz" pos="2163"/>
        <p:guide pos="2880"/>
      </p:guideLst>
    </p:cSldViewPr>
  </p:slideViewPr>
  <p:outlineViewPr>
    <p:cViewPr>
      <p:scale>
        <a:sx n="33" d="100"/>
        <a:sy n="33" d="100"/>
      </p:scale>
      <p:origin x="0" y="17664"/>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3" d="100"/>
          <a:sy n="53" d="100"/>
        </p:scale>
        <p:origin x="-18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7FFD3A1-6F22-418A-A55C-E6174490BE7D}" type="datetime1">
              <a:rPr lang="it-IT"/>
              <a:pPr/>
              <a:t>30/03/2020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8586969-6ACD-4F6E-A28F-0FA424315ED3}" type="slidenum">
              <a:rPr lang="it-IT"/>
              <a:pPr/>
              <a:t>‹#›</a:t>
            </a:fld>
            <a:endParaRPr lang="it-IT"/>
          </a:p>
        </p:txBody>
      </p:sp>
    </p:spTree>
    <p:extLst>
      <p:ext uri="{BB962C8B-B14F-4D97-AF65-F5344CB8AC3E}">
        <p14:creationId xmlns:p14="http://schemas.microsoft.com/office/powerpoint/2010/main" val="3475419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idx="1"/>
          </p:nvPr>
        </p:nvSpPr>
        <p:spPr>
          <a:xfrm>
            <a:off x="373380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r>
              <a:rPr lang="it-IT"/>
              <a:t>Copy for Jose’ De La Torre</a:t>
            </a:r>
          </a:p>
        </p:txBody>
      </p:sp>
      <p:sp>
        <p:nvSpPr>
          <p:cNvPr id="4" name="Segnaposto immagine diapositiva 3"/>
          <p:cNvSpPr>
            <a:spLocks noGrp="1" noRot="1" noChangeAspect="1"/>
          </p:cNvSpPr>
          <p:nvPr>
            <p:ph type="sldImg" idx="2"/>
          </p:nvPr>
        </p:nvSpPr>
        <p:spPr>
          <a:xfrm>
            <a:off x="153988" y="457200"/>
            <a:ext cx="6551612" cy="491331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F0165F-7C43-4C58-8004-BBF17273C732}" type="slidenum">
              <a:rPr lang="it-IT"/>
              <a:pPr/>
              <a:t>‹#›</a:t>
            </a:fld>
            <a:endParaRPr lang="it-IT"/>
          </a:p>
        </p:txBody>
      </p:sp>
    </p:spTree>
    <p:extLst>
      <p:ext uri="{BB962C8B-B14F-4D97-AF65-F5344CB8AC3E}">
        <p14:creationId xmlns:p14="http://schemas.microsoft.com/office/powerpoint/2010/main" val="12160827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F1BEC34-24FD-470A-91A9-8226A3D3C13C}" type="slidenum">
              <a:rPr lang="en-US" smtClean="0">
                <a:latin typeface="Arial" pitchFamily="34" charset="0"/>
              </a:rPr>
              <a:pPr/>
              <a:t>2</a:t>
            </a:fld>
            <a:endParaRPr lang="en-US">
              <a:latin typeface="Arial" pitchFamily="34" charset="0"/>
            </a:endParaRPr>
          </a:p>
        </p:txBody>
      </p:sp>
      <p:sp>
        <p:nvSpPr>
          <p:cNvPr id="67587" name="Rectangle 2"/>
          <p:cNvSpPr>
            <a:spLocks noGrp="1" noRot="1" noChangeAspect="1" noChangeArrowheads="1" noTextEdit="1"/>
          </p:cNvSpPr>
          <p:nvPr>
            <p:ph type="sldImg"/>
          </p:nvPr>
        </p:nvSpPr>
        <p:spPr>
          <a:xfrm>
            <a:off x="1150938" y="688975"/>
            <a:ext cx="4565650" cy="3424238"/>
          </a:xfrm>
          <a:ln/>
        </p:spPr>
      </p:sp>
      <p:sp>
        <p:nvSpPr>
          <p:cNvPr id="67588" name="Rectangle 3"/>
          <p:cNvSpPr>
            <a:spLocks noGrp="1" noChangeArrowheads="1"/>
          </p:cNvSpPr>
          <p:nvPr>
            <p:ph type="body" idx="1"/>
          </p:nvPr>
        </p:nvSpPr>
        <p:spPr>
          <a:xfrm>
            <a:off x="912813" y="4354513"/>
            <a:ext cx="5029200" cy="4062412"/>
          </a:xfrm>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E8FA24D-79F0-4AA3-92AE-600E61958DA7}" type="slidenum">
              <a:rPr lang="en-US" smtClean="0">
                <a:latin typeface="Arial" pitchFamily="34" charset="0"/>
              </a:rPr>
              <a:pPr/>
              <a:t>11</a:t>
            </a:fld>
            <a:endParaRPr lang="en-US">
              <a:latin typeface="Arial" pitchFamily="34" charset="0"/>
            </a:endParaRPr>
          </a:p>
        </p:txBody>
      </p:sp>
      <p:sp>
        <p:nvSpPr>
          <p:cNvPr id="79875" name="Rectangle 2"/>
          <p:cNvSpPr>
            <a:spLocks noGrp="1" noRot="1" noChangeAspect="1" noChangeArrowheads="1" noTextEdit="1"/>
          </p:cNvSpPr>
          <p:nvPr>
            <p:ph type="sldImg"/>
          </p:nvPr>
        </p:nvSpPr>
        <p:spPr>
          <a:xfrm>
            <a:off x="1144588" y="684213"/>
            <a:ext cx="4573587" cy="3430587"/>
          </a:xfrm>
          <a:ln/>
        </p:spPr>
      </p:sp>
      <p:sp>
        <p:nvSpPr>
          <p:cNvPr id="79876"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4202C37-C04F-4280-BB22-87848B3454A4}" type="slidenum">
              <a:rPr lang="en-US" smtClean="0">
                <a:latin typeface="Arial" pitchFamily="34" charset="0"/>
              </a:rPr>
              <a:pPr/>
              <a:t>12</a:t>
            </a:fld>
            <a:endParaRPr lang="en-US">
              <a:latin typeface="Arial" pitchFamily="34" charset="0"/>
            </a:endParaRPr>
          </a:p>
        </p:txBody>
      </p:sp>
      <p:sp>
        <p:nvSpPr>
          <p:cNvPr id="80899" name="Rectangle 2"/>
          <p:cNvSpPr>
            <a:spLocks noGrp="1" noRot="1" noChangeAspect="1" noChangeArrowheads="1" noTextEdit="1"/>
          </p:cNvSpPr>
          <p:nvPr>
            <p:ph type="sldImg"/>
          </p:nvPr>
        </p:nvSpPr>
        <p:spPr>
          <a:xfrm>
            <a:off x="1144588" y="684213"/>
            <a:ext cx="4573587" cy="3430587"/>
          </a:xfrm>
          <a:ln/>
        </p:spPr>
      </p:sp>
      <p:sp>
        <p:nvSpPr>
          <p:cNvPr id="80900"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C0ED87E-A05C-45DE-87A7-11A01CF738E3}" type="slidenum">
              <a:rPr lang="en-US" smtClean="0">
                <a:latin typeface="Arial" pitchFamily="34" charset="0"/>
              </a:rPr>
              <a:pPr/>
              <a:t>13</a:t>
            </a:fld>
            <a:endParaRPr lang="en-US">
              <a:latin typeface="Arial" pitchFamily="34" charset="0"/>
            </a:endParaRPr>
          </a:p>
        </p:txBody>
      </p:sp>
      <p:sp>
        <p:nvSpPr>
          <p:cNvPr id="81923" name="Rectangle 2"/>
          <p:cNvSpPr>
            <a:spLocks noGrp="1" noRot="1" noChangeAspect="1" noChangeArrowheads="1" noTextEdit="1"/>
          </p:cNvSpPr>
          <p:nvPr>
            <p:ph type="sldImg"/>
          </p:nvPr>
        </p:nvSpPr>
        <p:spPr>
          <a:xfrm>
            <a:off x="1144588" y="684213"/>
            <a:ext cx="4573587" cy="3430587"/>
          </a:xfrm>
          <a:ln/>
        </p:spPr>
      </p:sp>
      <p:sp>
        <p:nvSpPr>
          <p:cNvPr id="81924"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1069502-F195-437A-8FFB-0C49AC91D6C0}" type="slidenum">
              <a:rPr lang="en-US" smtClean="0">
                <a:latin typeface="Arial" pitchFamily="34" charset="0"/>
              </a:rPr>
              <a:pPr/>
              <a:t>14</a:t>
            </a:fld>
            <a:endParaRPr lang="en-US">
              <a:latin typeface="Arial" pitchFamily="34" charset="0"/>
            </a:endParaRPr>
          </a:p>
        </p:txBody>
      </p:sp>
      <p:sp>
        <p:nvSpPr>
          <p:cNvPr id="82947" name="Rectangle 2"/>
          <p:cNvSpPr>
            <a:spLocks noGrp="1" noRot="1" noChangeAspect="1" noChangeArrowheads="1" noTextEdit="1"/>
          </p:cNvSpPr>
          <p:nvPr>
            <p:ph type="sldImg"/>
          </p:nvPr>
        </p:nvSpPr>
        <p:spPr>
          <a:xfrm>
            <a:off x="1144588" y="684213"/>
            <a:ext cx="4573587" cy="3430587"/>
          </a:xfrm>
          <a:ln/>
        </p:spPr>
      </p:sp>
      <p:sp>
        <p:nvSpPr>
          <p:cNvPr id="82948"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33A13C6-92CF-4DE3-9F0B-EB977C084C94}" type="slidenum">
              <a:rPr lang="en-US" smtClean="0">
                <a:latin typeface="Arial" pitchFamily="34" charset="0"/>
              </a:rPr>
              <a:pPr/>
              <a:t>15</a:t>
            </a:fld>
            <a:endParaRPr lang="en-US">
              <a:latin typeface="Arial" pitchFamily="34" charset="0"/>
            </a:endParaRPr>
          </a:p>
        </p:txBody>
      </p:sp>
      <p:sp>
        <p:nvSpPr>
          <p:cNvPr id="83971" name="Rectangle 2"/>
          <p:cNvSpPr>
            <a:spLocks noGrp="1" noRot="1" noChangeAspect="1" noChangeArrowheads="1" noTextEdit="1"/>
          </p:cNvSpPr>
          <p:nvPr>
            <p:ph type="sldImg"/>
          </p:nvPr>
        </p:nvSpPr>
        <p:spPr>
          <a:xfrm>
            <a:off x="1144588" y="684213"/>
            <a:ext cx="4573587" cy="3430587"/>
          </a:xfrm>
          <a:ln/>
        </p:spPr>
      </p:sp>
      <p:sp>
        <p:nvSpPr>
          <p:cNvPr id="83972"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7637CD6-890D-4092-9106-4A96869FAE25}" type="slidenum">
              <a:rPr lang="en-US" smtClean="0">
                <a:latin typeface="Arial" pitchFamily="34" charset="0"/>
              </a:rPr>
              <a:pPr/>
              <a:t>16</a:t>
            </a:fld>
            <a:endParaRPr lang="en-US">
              <a:latin typeface="Arial" pitchFamily="34" charset="0"/>
            </a:endParaRPr>
          </a:p>
        </p:txBody>
      </p:sp>
      <p:sp>
        <p:nvSpPr>
          <p:cNvPr id="84995" name="Rectangle 2"/>
          <p:cNvSpPr>
            <a:spLocks noGrp="1" noRot="1" noChangeAspect="1" noChangeArrowheads="1" noTextEdit="1"/>
          </p:cNvSpPr>
          <p:nvPr>
            <p:ph type="sldImg"/>
          </p:nvPr>
        </p:nvSpPr>
        <p:spPr>
          <a:xfrm>
            <a:off x="1144588" y="684213"/>
            <a:ext cx="4573587" cy="3430587"/>
          </a:xfrm>
          <a:ln/>
        </p:spPr>
      </p:sp>
      <p:sp>
        <p:nvSpPr>
          <p:cNvPr id="84996"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2F6E6DC-2D04-4A5D-BBBA-FC83C1B9481A}" type="slidenum">
              <a:rPr lang="en-US" smtClean="0">
                <a:latin typeface="Arial" pitchFamily="34" charset="0"/>
              </a:rPr>
              <a:pPr/>
              <a:t>17</a:t>
            </a:fld>
            <a:endParaRPr lang="en-US">
              <a:latin typeface="Arial" pitchFamily="34" charset="0"/>
            </a:endParaRPr>
          </a:p>
        </p:txBody>
      </p:sp>
      <p:sp>
        <p:nvSpPr>
          <p:cNvPr id="86019" name="Rectangle 2"/>
          <p:cNvSpPr>
            <a:spLocks noGrp="1" noRot="1" noChangeAspect="1" noChangeArrowheads="1" noTextEdit="1"/>
          </p:cNvSpPr>
          <p:nvPr>
            <p:ph type="sldImg"/>
          </p:nvPr>
        </p:nvSpPr>
        <p:spPr>
          <a:xfrm>
            <a:off x="1144588" y="684213"/>
            <a:ext cx="4573587" cy="3430587"/>
          </a:xfrm>
          <a:ln/>
        </p:spPr>
      </p:sp>
      <p:sp>
        <p:nvSpPr>
          <p:cNvPr id="86020"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6124AEA-2D03-404D-BE77-FA9FEFB083AE}" type="slidenum">
              <a:rPr lang="en-US" smtClean="0">
                <a:latin typeface="Arial" pitchFamily="34" charset="0"/>
              </a:rPr>
              <a:pPr/>
              <a:t>18</a:t>
            </a:fld>
            <a:endParaRPr lang="en-US">
              <a:latin typeface="Arial" pitchFamily="34" charset="0"/>
            </a:endParaRPr>
          </a:p>
        </p:txBody>
      </p:sp>
      <p:sp>
        <p:nvSpPr>
          <p:cNvPr id="87043" name="Rectangle 2"/>
          <p:cNvSpPr>
            <a:spLocks noGrp="1" noRot="1" noChangeAspect="1" noChangeArrowheads="1" noTextEdit="1"/>
          </p:cNvSpPr>
          <p:nvPr>
            <p:ph type="sldImg"/>
          </p:nvPr>
        </p:nvSpPr>
        <p:spPr>
          <a:xfrm>
            <a:off x="1144588" y="684213"/>
            <a:ext cx="4573587" cy="3430587"/>
          </a:xfrm>
          <a:ln/>
        </p:spPr>
      </p:sp>
      <p:sp>
        <p:nvSpPr>
          <p:cNvPr id="87044"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A48424B-5D7D-4166-8301-48ED24C4D982}" type="slidenum">
              <a:rPr lang="en-US" smtClean="0">
                <a:latin typeface="Arial" pitchFamily="34" charset="0"/>
              </a:rPr>
              <a:pPr/>
              <a:t>19</a:t>
            </a:fld>
            <a:endParaRPr lang="en-US">
              <a:latin typeface="Arial" pitchFamily="34" charset="0"/>
            </a:endParaRPr>
          </a:p>
        </p:txBody>
      </p:sp>
      <p:sp>
        <p:nvSpPr>
          <p:cNvPr id="88067" name="Rectangle 2"/>
          <p:cNvSpPr>
            <a:spLocks noGrp="1" noRot="1" noChangeAspect="1" noChangeArrowheads="1" noTextEdit="1"/>
          </p:cNvSpPr>
          <p:nvPr>
            <p:ph type="sldImg"/>
          </p:nvPr>
        </p:nvSpPr>
        <p:spPr>
          <a:xfrm>
            <a:off x="1144588" y="684213"/>
            <a:ext cx="4573587" cy="3430587"/>
          </a:xfrm>
          <a:ln/>
        </p:spPr>
      </p:sp>
      <p:sp>
        <p:nvSpPr>
          <p:cNvPr id="88068"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82CD41A-DCAC-4E2C-AA2A-8256AF117F9D}" type="slidenum">
              <a:rPr lang="en-US" smtClean="0">
                <a:latin typeface="Arial" pitchFamily="34" charset="0"/>
              </a:rPr>
              <a:pPr/>
              <a:t>20</a:t>
            </a:fld>
            <a:endParaRPr lang="en-US">
              <a:latin typeface="Arial" pitchFamily="34" charset="0"/>
            </a:endParaRPr>
          </a:p>
        </p:txBody>
      </p:sp>
      <p:sp>
        <p:nvSpPr>
          <p:cNvPr id="89091" name="Rectangle 2"/>
          <p:cNvSpPr>
            <a:spLocks noGrp="1" noRot="1" noChangeAspect="1" noChangeArrowheads="1" noTextEdit="1"/>
          </p:cNvSpPr>
          <p:nvPr>
            <p:ph type="sldImg"/>
          </p:nvPr>
        </p:nvSpPr>
        <p:spPr>
          <a:xfrm>
            <a:off x="1144588" y="684213"/>
            <a:ext cx="4573587" cy="3430587"/>
          </a:xfrm>
          <a:ln/>
        </p:spPr>
      </p:sp>
      <p:sp>
        <p:nvSpPr>
          <p:cNvPr id="89092"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F1BEC34-24FD-470A-91A9-8226A3D3C13C}" type="slidenum">
              <a:rPr lang="en-US" smtClean="0">
                <a:latin typeface="Arial" pitchFamily="34" charset="0"/>
              </a:rPr>
              <a:pPr/>
              <a:t>3</a:t>
            </a:fld>
            <a:endParaRPr lang="en-US">
              <a:latin typeface="Arial" pitchFamily="34" charset="0"/>
            </a:endParaRPr>
          </a:p>
        </p:txBody>
      </p:sp>
      <p:sp>
        <p:nvSpPr>
          <p:cNvPr id="67587" name="Rectangle 2"/>
          <p:cNvSpPr>
            <a:spLocks noGrp="1" noRot="1" noChangeAspect="1" noChangeArrowheads="1" noTextEdit="1"/>
          </p:cNvSpPr>
          <p:nvPr>
            <p:ph type="sldImg"/>
          </p:nvPr>
        </p:nvSpPr>
        <p:spPr>
          <a:xfrm>
            <a:off x="1150938" y="688975"/>
            <a:ext cx="4565650" cy="3424238"/>
          </a:xfrm>
          <a:ln/>
        </p:spPr>
      </p:sp>
      <p:sp>
        <p:nvSpPr>
          <p:cNvPr id="67588" name="Rectangle 3"/>
          <p:cNvSpPr>
            <a:spLocks noGrp="1" noChangeArrowheads="1"/>
          </p:cNvSpPr>
          <p:nvPr>
            <p:ph type="body" idx="1"/>
          </p:nvPr>
        </p:nvSpPr>
        <p:spPr>
          <a:xfrm>
            <a:off x="912813" y="4354513"/>
            <a:ext cx="5029200" cy="4062412"/>
          </a:xfrm>
          <a:noFill/>
          <a:ln/>
        </p:spPr>
        <p:txBody>
          <a:bodyPr/>
          <a:lstStyle/>
          <a:p>
            <a:pPr eaLnBrk="1" hangingPunct="1"/>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51C48D2-6122-428C-982D-B7A245308F72}" type="slidenum">
              <a:rPr lang="en-US" smtClean="0">
                <a:latin typeface="Arial" pitchFamily="34" charset="0"/>
              </a:rPr>
              <a:pPr/>
              <a:t>21</a:t>
            </a:fld>
            <a:endParaRPr lang="en-US">
              <a:latin typeface="Arial" pitchFamily="34" charset="0"/>
            </a:endParaRPr>
          </a:p>
        </p:txBody>
      </p:sp>
      <p:sp>
        <p:nvSpPr>
          <p:cNvPr id="90115" name="Rectangle 2"/>
          <p:cNvSpPr>
            <a:spLocks noGrp="1" noRot="1" noChangeAspect="1" noChangeArrowheads="1" noTextEdit="1"/>
          </p:cNvSpPr>
          <p:nvPr>
            <p:ph type="sldImg"/>
          </p:nvPr>
        </p:nvSpPr>
        <p:spPr>
          <a:xfrm>
            <a:off x="1144588" y="684213"/>
            <a:ext cx="4573587" cy="3430587"/>
          </a:xfrm>
          <a:ln/>
        </p:spPr>
      </p:sp>
      <p:sp>
        <p:nvSpPr>
          <p:cNvPr id="90116"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EE26006-81D2-475B-AE23-5B14868182FF}" type="slidenum">
              <a:rPr lang="en-US" smtClean="0">
                <a:latin typeface="Arial" pitchFamily="34" charset="0"/>
              </a:rPr>
              <a:pPr/>
              <a:t>22</a:t>
            </a:fld>
            <a:endParaRPr lang="en-US">
              <a:latin typeface="Arial" pitchFamily="34" charset="0"/>
            </a:endParaRPr>
          </a:p>
        </p:txBody>
      </p:sp>
      <p:sp>
        <p:nvSpPr>
          <p:cNvPr id="91139" name="Rectangle 2"/>
          <p:cNvSpPr>
            <a:spLocks noGrp="1" noRot="1" noChangeAspect="1" noChangeArrowheads="1" noTextEdit="1"/>
          </p:cNvSpPr>
          <p:nvPr>
            <p:ph type="sldImg"/>
          </p:nvPr>
        </p:nvSpPr>
        <p:spPr>
          <a:xfrm>
            <a:off x="1144588" y="684213"/>
            <a:ext cx="4573587" cy="3430587"/>
          </a:xfrm>
          <a:ln/>
        </p:spPr>
      </p:sp>
      <p:sp>
        <p:nvSpPr>
          <p:cNvPr id="91140"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DD0254A-18A2-498E-A456-7D684972B6BE}" type="slidenum">
              <a:rPr lang="en-US" smtClean="0">
                <a:latin typeface="Arial" pitchFamily="34" charset="0"/>
              </a:rPr>
              <a:pPr/>
              <a:t>23</a:t>
            </a:fld>
            <a:endParaRPr lang="en-US">
              <a:latin typeface="Arial" pitchFamily="34" charset="0"/>
            </a:endParaRPr>
          </a:p>
        </p:txBody>
      </p:sp>
      <p:sp>
        <p:nvSpPr>
          <p:cNvPr id="92163" name="Rectangle 2"/>
          <p:cNvSpPr>
            <a:spLocks noGrp="1" noRot="1" noChangeAspect="1" noChangeArrowheads="1" noTextEdit="1"/>
          </p:cNvSpPr>
          <p:nvPr>
            <p:ph type="sldImg"/>
          </p:nvPr>
        </p:nvSpPr>
        <p:spPr>
          <a:xfrm>
            <a:off x="1144588" y="684213"/>
            <a:ext cx="4573587" cy="3430587"/>
          </a:xfrm>
          <a:ln/>
        </p:spPr>
      </p:sp>
      <p:sp>
        <p:nvSpPr>
          <p:cNvPr id="92164"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562EECA-C7F3-4C04-A123-03F62EB361C7}" type="slidenum">
              <a:rPr lang="en-US" smtClean="0">
                <a:latin typeface="Arial" pitchFamily="34" charset="0"/>
              </a:rPr>
              <a:pPr/>
              <a:t>24</a:t>
            </a:fld>
            <a:endParaRPr lang="en-US">
              <a:latin typeface="Arial" pitchFamily="34" charset="0"/>
            </a:endParaRPr>
          </a:p>
        </p:txBody>
      </p:sp>
      <p:sp>
        <p:nvSpPr>
          <p:cNvPr id="93187" name="Rectangle 2"/>
          <p:cNvSpPr>
            <a:spLocks noGrp="1" noRot="1" noChangeAspect="1" noChangeArrowheads="1" noTextEdit="1"/>
          </p:cNvSpPr>
          <p:nvPr>
            <p:ph type="sldImg"/>
          </p:nvPr>
        </p:nvSpPr>
        <p:spPr>
          <a:xfrm>
            <a:off x="1144588" y="684213"/>
            <a:ext cx="4573587" cy="3430587"/>
          </a:xfrm>
          <a:ln/>
        </p:spPr>
      </p:sp>
      <p:sp>
        <p:nvSpPr>
          <p:cNvPr id="93188"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9E53B1F-71FF-4184-B586-4C3F56DEC155}" type="slidenum">
              <a:rPr lang="en-US" smtClean="0">
                <a:latin typeface="Arial" pitchFamily="34" charset="0"/>
              </a:rPr>
              <a:pPr/>
              <a:t>25</a:t>
            </a:fld>
            <a:endParaRPr lang="en-US">
              <a:latin typeface="Arial" pitchFamily="34" charset="0"/>
            </a:endParaRPr>
          </a:p>
        </p:txBody>
      </p:sp>
      <p:sp>
        <p:nvSpPr>
          <p:cNvPr id="94211" name="Rectangle 2"/>
          <p:cNvSpPr>
            <a:spLocks noGrp="1" noRot="1" noChangeAspect="1" noChangeArrowheads="1" noTextEdit="1"/>
          </p:cNvSpPr>
          <p:nvPr>
            <p:ph type="sldImg"/>
          </p:nvPr>
        </p:nvSpPr>
        <p:spPr>
          <a:xfrm>
            <a:off x="1144588" y="684213"/>
            <a:ext cx="4573587" cy="3430587"/>
          </a:xfrm>
          <a:ln/>
        </p:spPr>
      </p:sp>
      <p:sp>
        <p:nvSpPr>
          <p:cNvPr id="94212"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DB72ED9-EE05-40F2-B466-C50D1794D9C1}" type="slidenum">
              <a:rPr lang="en-US" smtClean="0">
                <a:latin typeface="Arial" pitchFamily="34" charset="0"/>
              </a:rPr>
              <a:pPr/>
              <a:t>26</a:t>
            </a:fld>
            <a:endParaRPr lang="en-US">
              <a:latin typeface="Arial" pitchFamily="34" charset="0"/>
            </a:endParaRPr>
          </a:p>
        </p:txBody>
      </p:sp>
      <p:sp>
        <p:nvSpPr>
          <p:cNvPr id="95235" name="Rectangle 2"/>
          <p:cNvSpPr>
            <a:spLocks noGrp="1" noRot="1" noChangeAspect="1" noChangeArrowheads="1" noTextEdit="1"/>
          </p:cNvSpPr>
          <p:nvPr>
            <p:ph type="sldImg"/>
          </p:nvPr>
        </p:nvSpPr>
        <p:spPr>
          <a:xfrm>
            <a:off x="1144588" y="684213"/>
            <a:ext cx="4573587" cy="3430587"/>
          </a:xfrm>
          <a:ln/>
        </p:spPr>
      </p:sp>
      <p:sp>
        <p:nvSpPr>
          <p:cNvPr id="95236"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ED4C7C8-579F-44EC-968E-E19D0636F3D5}" type="slidenum">
              <a:rPr lang="en-US" smtClean="0">
                <a:latin typeface="Arial" pitchFamily="34" charset="0"/>
              </a:rPr>
              <a:pPr/>
              <a:t>27</a:t>
            </a:fld>
            <a:endParaRPr lang="en-US">
              <a:latin typeface="Arial" pitchFamily="34" charset="0"/>
            </a:endParaRPr>
          </a:p>
        </p:txBody>
      </p:sp>
      <p:sp>
        <p:nvSpPr>
          <p:cNvPr id="116739" name="Rectangle 2"/>
          <p:cNvSpPr>
            <a:spLocks noGrp="1" noRot="1" noChangeAspect="1" noChangeArrowheads="1" noTextEdit="1"/>
          </p:cNvSpPr>
          <p:nvPr>
            <p:ph type="sldImg"/>
          </p:nvPr>
        </p:nvSpPr>
        <p:spPr>
          <a:xfrm>
            <a:off x="1144588" y="684213"/>
            <a:ext cx="4573587" cy="3430587"/>
          </a:xfrm>
          <a:ln/>
        </p:spPr>
      </p:sp>
      <p:sp>
        <p:nvSpPr>
          <p:cNvPr id="116740"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C6F035D-891F-4C19-A0B4-4CE6B4574EC0}" type="slidenum">
              <a:rPr lang="en-US" smtClean="0">
                <a:latin typeface="Arial" pitchFamily="34" charset="0"/>
              </a:rPr>
              <a:pPr/>
              <a:t>28</a:t>
            </a:fld>
            <a:endParaRPr lang="en-US">
              <a:latin typeface="Arial" pitchFamily="34" charset="0"/>
            </a:endParaRPr>
          </a:p>
        </p:txBody>
      </p:sp>
      <p:sp>
        <p:nvSpPr>
          <p:cNvPr id="117763" name="Rectangle 2"/>
          <p:cNvSpPr>
            <a:spLocks noGrp="1" noRot="1" noChangeAspect="1" noChangeArrowheads="1" noTextEdit="1"/>
          </p:cNvSpPr>
          <p:nvPr>
            <p:ph type="sldImg"/>
          </p:nvPr>
        </p:nvSpPr>
        <p:spPr>
          <a:xfrm>
            <a:off x="1144588" y="684213"/>
            <a:ext cx="4573587" cy="3430587"/>
          </a:xfrm>
          <a:ln/>
        </p:spPr>
      </p:sp>
      <p:sp>
        <p:nvSpPr>
          <p:cNvPr id="117764"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B62B888-1952-4BAE-A3B3-2DC2AE12E955}" type="slidenum">
              <a:rPr lang="en-US" smtClean="0">
                <a:latin typeface="Arial" pitchFamily="34" charset="0"/>
              </a:rPr>
              <a:pPr/>
              <a:t>29</a:t>
            </a:fld>
            <a:endParaRPr lang="en-US">
              <a:latin typeface="Arial" pitchFamily="34" charset="0"/>
            </a:endParaRPr>
          </a:p>
        </p:txBody>
      </p:sp>
      <p:sp>
        <p:nvSpPr>
          <p:cNvPr id="118787" name="Rectangle 2"/>
          <p:cNvSpPr>
            <a:spLocks noGrp="1" noRot="1" noChangeAspect="1" noChangeArrowheads="1" noTextEdit="1"/>
          </p:cNvSpPr>
          <p:nvPr>
            <p:ph type="sldImg"/>
          </p:nvPr>
        </p:nvSpPr>
        <p:spPr>
          <a:xfrm>
            <a:off x="1144588" y="684213"/>
            <a:ext cx="4573587" cy="3430587"/>
          </a:xfrm>
          <a:ln/>
        </p:spPr>
      </p:sp>
      <p:sp>
        <p:nvSpPr>
          <p:cNvPr id="118788"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0BF304C-96CF-4156-8103-FAE130FD0235}" type="slidenum">
              <a:rPr lang="en-US" smtClean="0">
                <a:latin typeface="Arial" pitchFamily="34" charset="0"/>
              </a:rPr>
              <a:pPr/>
              <a:t>30</a:t>
            </a:fld>
            <a:endParaRPr lang="en-US">
              <a:latin typeface="Arial" pitchFamily="34" charset="0"/>
            </a:endParaRPr>
          </a:p>
        </p:txBody>
      </p:sp>
      <p:sp>
        <p:nvSpPr>
          <p:cNvPr id="119811" name="Rectangle 2"/>
          <p:cNvSpPr>
            <a:spLocks noGrp="1" noRot="1" noChangeAspect="1" noChangeArrowheads="1" noTextEdit="1"/>
          </p:cNvSpPr>
          <p:nvPr>
            <p:ph type="sldImg"/>
          </p:nvPr>
        </p:nvSpPr>
        <p:spPr>
          <a:xfrm>
            <a:off x="1144588" y="684213"/>
            <a:ext cx="4573587" cy="3430587"/>
          </a:xfrm>
          <a:ln/>
        </p:spPr>
      </p:sp>
      <p:sp>
        <p:nvSpPr>
          <p:cNvPr id="119812"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700D3F4-1406-411B-8E2E-5424483627CC}" type="slidenum">
              <a:rPr lang="en-US" smtClean="0">
                <a:latin typeface="Arial" pitchFamily="34" charset="0"/>
              </a:rPr>
              <a:pPr/>
              <a:t>4</a:t>
            </a:fld>
            <a:endParaRPr lang="en-US">
              <a:latin typeface="Arial" pitchFamily="34" charset="0"/>
            </a:endParaRPr>
          </a:p>
        </p:txBody>
      </p:sp>
      <p:sp>
        <p:nvSpPr>
          <p:cNvPr id="70659" name="Rectangle 2"/>
          <p:cNvSpPr>
            <a:spLocks noGrp="1" noRot="1" noChangeAspect="1" noChangeArrowheads="1" noTextEdit="1"/>
          </p:cNvSpPr>
          <p:nvPr>
            <p:ph type="sldImg"/>
          </p:nvPr>
        </p:nvSpPr>
        <p:spPr>
          <a:xfrm>
            <a:off x="1144588" y="684213"/>
            <a:ext cx="4573587" cy="3430587"/>
          </a:xfrm>
          <a:ln/>
        </p:spPr>
      </p:sp>
      <p:sp>
        <p:nvSpPr>
          <p:cNvPr id="70660"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A6EA54E-97FC-4D2B-948F-BEA03A15667E}" type="slidenum">
              <a:rPr lang="en-US" smtClean="0">
                <a:latin typeface="Arial" pitchFamily="34" charset="0"/>
              </a:rPr>
              <a:pPr/>
              <a:t>31</a:t>
            </a:fld>
            <a:endParaRPr lang="en-US">
              <a:latin typeface="Arial" pitchFamily="34" charset="0"/>
            </a:endParaRPr>
          </a:p>
        </p:txBody>
      </p:sp>
      <p:sp>
        <p:nvSpPr>
          <p:cNvPr id="120835" name="Rectangle 2"/>
          <p:cNvSpPr>
            <a:spLocks noGrp="1" noRot="1" noChangeAspect="1" noChangeArrowheads="1" noTextEdit="1"/>
          </p:cNvSpPr>
          <p:nvPr>
            <p:ph type="sldImg"/>
          </p:nvPr>
        </p:nvSpPr>
        <p:spPr>
          <a:xfrm>
            <a:off x="1144588" y="684213"/>
            <a:ext cx="4573587" cy="3430587"/>
          </a:xfrm>
          <a:ln/>
        </p:spPr>
      </p:sp>
      <p:sp>
        <p:nvSpPr>
          <p:cNvPr id="120836"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E273066-0EB8-4F53-BD07-F8E35350A547}" type="slidenum">
              <a:rPr lang="en-US" smtClean="0">
                <a:latin typeface="Arial" pitchFamily="34" charset="0"/>
              </a:rPr>
              <a:pPr/>
              <a:t>32</a:t>
            </a:fld>
            <a:endParaRPr lang="en-US">
              <a:latin typeface="Arial" pitchFamily="34" charset="0"/>
            </a:endParaRPr>
          </a:p>
        </p:txBody>
      </p:sp>
      <p:sp>
        <p:nvSpPr>
          <p:cNvPr id="121859" name="Rectangle 2"/>
          <p:cNvSpPr>
            <a:spLocks noGrp="1" noRot="1" noChangeAspect="1" noChangeArrowheads="1" noTextEdit="1"/>
          </p:cNvSpPr>
          <p:nvPr>
            <p:ph type="sldImg"/>
          </p:nvPr>
        </p:nvSpPr>
        <p:spPr>
          <a:xfrm>
            <a:off x="1144588" y="684213"/>
            <a:ext cx="4573587" cy="3430587"/>
          </a:xfrm>
          <a:ln/>
        </p:spPr>
      </p:sp>
      <p:sp>
        <p:nvSpPr>
          <p:cNvPr id="121860"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19FD72E-CDA4-4870-A01C-9E8E921848F6}" type="slidenum">
              <a:rPr lang="en-US" smtClean="0">
                <a:latin typeface="Arial" pitchFamily="34" charset="0"/>
              </a:rPr>
              <a:pPr/>
              <a:t>33</a:t>
            </a:fld>
            <a:endParaRPr lang="en-US">
              <a:latin typeface="Arial" pitchFamily="34" charset="0"/>
            </a:endParaRPr>
          </a:p>
        </p:txBody>
      </p:sp>
      <p:sp>
        <p:nvSpPr>
          <p:cNvPr id="122883" name="Rectangle 2"/>
          <p:cNvSpPr>
            <a:spLocks noGrp="1" noRot="1" noChangeAspect="1" noChangeArrowheads="1" noTextEdit="1"/>
          </p:cNvSpPr>
          <p:nvPr>
            <p:ph type="sldImg"/>
          </p:nvPr>
        </p:nvSpPr>
        <p:spPr>
          <a:xfrm>
            <a:off x="1144588" y="684213"/>
            <a:ext cx="4573587" cy="3430587"/>
          </a:xfrm>
          <a:ln/>
        </p:spPr>
      </p:sp>
      <p:sp>
        <p:nvSpPr>
          <p:cNvPr id="122884"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E169FDD-E139-4533-B4A3-A4824F43F043}" type="slidenum">
              <a:rPr lang="en-US" smtClean="0">
                <a:latin typeface="Arial" pitchFamily="34" charset="0"/>
              </a:rPr>
              <a:pPr/>
              <a:t>34</a:t>
            </a:fld>
            <a:endParaRPr lang="en-US">
              <a:latin typeface="Arial" pitchFamily="34" charset="0"/>
            </a:endParaRPr>
          </a:p>
        </p:txBody>
      </p:sp>
      <p:sp>
        <p:nvSpPr>
          <p:cNvPr id="123907" name="Rectangle 2"/>
          <p:cNvSpPr>
            <a:spLocks noGrp="1" noRot="1" noChangeAspect="1" noChangeArrowheads="1" noTextEdit="1"/>
          </p:cNvSpPr>
          <p:nvPr>
            <p:ph type="sldImg"/>
          </p:nvPr>
        </p:nvSpPr>
        <p:spPr>
          <a:xfrm>
            <a:off x="1144588" y="684213"/>
            <a:ext cx="4573587" cy="3430587"/>
          </a:xfrm>
          <a:ln/>
        </p:spPr>
      </p:sp>
      <p:sp>
        <p:nvSpPr>
          <p:cNvPr id="123908"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F045B47-2D4E-4C13-8A19-505FB219FF14}" type="slidenum">
              <a:rPr lang="en-US" smtClean="0">
                <a:latin typeface="Arial" pitchFamily="34" charset="0"/>
              </a:rPr>
              <a:pPr/>
              <a:t>35</a:t>
            </a:fld>
            <a:endParaRPr lang="en-US">
              <a:latin typeface="Arial" pitchFamily="34" charset="0"/>
            </a:endParaRPr>
          </a:p>
        </p:txBody>
      </p:sp>
      <p:sp>
        <p:nvSpPr>
          <p:cNvPr id="124931" name="Rectangle 2"/>
          <p:cNvSpPr>
            <a:spLocks noGrp="1" noRot="1" noChangeAspect="1" noChangeArrowheads="1" noTextEdit="1"/>
          </p:cNvSpPr>
          <p:nvPr>
            <p:ph type="sldImg"/>
          </p:nvPr>
        </p:nvSpPr>
        <p:spPr>
          <a:xfrm>
            <a:off x="1144588" y="684213"/>
            <a:ext cx="4573587" cy="3430587"/>
          </a:xfrm>
          <a:ln/>
        </p:spPr>
      </p:sp>
      <p:sp>
        <p:nvSpPr>
          <p:cNvPr id="124932"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A9575B8-5D94-4E9C-BB37-729C8546BE6F}" type="slidenum">
              <a:rPr lang="en-US" smtClean="0">
                <a:latin typeface="Arial" pitchFamily="34" charset="0"/>
              </a:rPr>
              <a:pPr/>
              <a:t>5</a:t>
            </a:fld>
            <a:endParaRPr lang="en-US">
              <a:latin typeface="Arial" pitchFamily="34" charset="0"/>
            </a:endParaRPr>
          </a:p>
        </p:txBody>
      </p:sp>
      <p:sp>
        <p:nvSpPr>
          <p:cNvPr id="71683" name="Rectangle 2"/>
          <p:cNvSpPr>
            <a:spLocks noGrp="1" noRot="1" noChangeAspect="1" noChangeArrowheads="1" noTextEdit="1"/>
          </p:cNvSpPr>
          <p:nvPr>
            <p:ph type="sldImg"/>
          </p:nvPr>
        </p:nvSpPr>
        <p:spPr>
          <a:xfrm>
            <a:off x="1144588" y="684213"/>
            <a:ext cx="4573587" cy="3430587"/>
          </a:xfrm>
          <a:ln/>
        </p:spPr>
      </p:sp>
      <p:sp>
        <p:nvSpPr>
          <p:cNvPr id="71684"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E443ED2-2E22-4461-9BC9-F225AC627BAF}" type="slidenum">
              <a:rPr lang="en-US" smtClean="0">
                <a:latin typeface="Arial" pitchFamily="34" charset="0"/>
              </a:rPr>
              <a:pPr/>
              <a:t>6</a:t>
            </a:fld>
            <a:endParaRPr lang="en-US">
              <a:latin typeface="Arial" pitchFamily="34" charset="0"/>
            </a:endParaRPr>
          </a:p>
        </p:txBody>
      </p:sp>
      <p:sp>
        <p:nvSpPr>
          <p:cNvPr id="72707" name="Rectangle 2"/>
          <p:cNvSpPr>
            <a:spLocks noGrp="1" noRot="1" noChangeAspect="1" noChangeArrowheads="1" noTextEdit="1"/>
          </p:cNvSpPr>
          <p:nvPr>
            <p:ph type="sldImg"/>
          </p:nvPr>
        </p:nvSpPr>
        <p:spPr>
          <a:xfrm>
            <a:off x="1144588" y="684213"/>
            <a:ext cx="4573587" cy="3430587"/>
          </a:xfrm>
          <a:ln/>
        </p:spPr>
      </p:sp>
      <p:sp>
        <p:nvSpPr>
          <p:cNvPr id="72708"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E5BDBF5-0F57-494F-A3C1-52447FA767F4}" type="slidenum">
              <a:rPr lang="en-US" smtClean="0">
                <a:latin typeface="Arial" pitchFamily="34" charset="0"/>
              </a:rPr>
              <a:pPr/>
              <a:t>7</a:t>
            </a:fld>
            <a:endParaRPr lang="en-US">
              <a:latin typeface="Arial" pitchFamily="34" charset="0"/>
            </a:endParaRPr>
          </a:p>
        </p:txBody>
      </p:sp>
      <p:sp>
        <p:nvSpPr>
          <p:cNvPr id="73731" name="Rectangle 2"/>
          <p:cNvSpPr>
            <a:spLocks noChangeArrowheads="1"/>
          </p:cNvSpPr>
          <p:nvPr/>
        </p:nvSpPr>
        <p:spPr bwMode="auto">
          <a:xfrm>
            <a:off x="3886200" y="7938"/>
            <a:ext cx="2971800" cy="428625"/>
          </a:xfrm>
          <a:prstGeom prst="rect">
            <a:avLst/>
          </a:prstGeom>
          <a:noFill/>
          <a:ln w="12700">
            <a:noFill/>
            <a:miter lim="800000"/>
            <a:headEnd/>
            <a:tailEnd/>
          </a:ln>
        </p:spPr>
        <p:txBody>
          <a:bodyPr wrap="none" anchor="ctr"/>
          <a:lstStyle/>
          <a:p>
            <a:endParaRPr lang="en-NZ"/>
          </a:p>
        </p:txBody>
      </p:sp>
      <p:sp>
        <p:nvSpPr>
          <p:cNvPr id="73732" name="Rectangle 3"/>
          <p:cNvSpPr>
            <a:spLocks noChangeArrowheads="1"/>
          </p:cNvSpPr>
          <p:nvPr/>
        </p:nvSpPr>
        <p:spPr bwMode="auto">
          <a:xfrm>
            <a:off x="3886200" y="8705850"/>
            <a:ext cx="2971800" cy="427038"/>
          </a:xfrm>
          <a:prstGeom prst="rect">
            <a:avLst/>
          </a:prstGeom>
          <a:noFill/>
          <a:ln w="12700">
            <a:noFill/>
            <a:miter lim="800000"/>
            <a:headEnd/>
            <a:tailEnd/>
          </a:ln>
        </p:spPr>
        <p:txBody>
          <a:bodyPr lIns="19050" tIns="0" rIns="19050" bIns="0" anchor="b"/>
          <a:lstStyle/>
          <a:p>
            <a:pPr algn="r" defTabSz="762000" eaLnBrk="0" hangingPunct="0"/>
            <a:r>
              <a:rPr lang="en-US" sz="1000" i="1">
                <a:latin typeface="Times New Roman" pitchFamily="18" charset="0"/>
              </a:rPr>
              <a:t>15</a:t>
            </a:r>
          </a:p>
        </p:txBody>
      </p:sp>
      <p:sp>
        <p:nvSpPr>
          <p:cNvPr id="73733" name="Rectangle 4"/>
          <p:cNvSpPr>
            <a:spLocks noChangeArrowheads="1"/>
          </p:cNvSpPr>
          <p:nvPr/>
        </p:nvSpPr>
        <p:spPr bwMode="auto">
          <a:xfrm>
            <a:off x="0" y="8705850"/>
            <a:ext cx="2971800" cy="427038"/>
          </a:xfrm>
          <a:prstGeom prst="rect">
            <a:avLst/>
          </a:prstGeom>
          <a:noFill/>
          <a:ln w="12700">
            <a:noFill/>
            <a:miter lim="800000"/>
            <a:headEnd/>
            <a:tailEnd/>
          </a:ln>
        </p:spPr>
        <p:txBody>
          <a:bodyPr wrap="none" anchor="ctr"/>
          <a:lstStyle/>
          <a:p>
            <a:endParaRPr lang="en-NZ"/>
          </a:p>
        </p:txBody>
      </p:sp>
      <p:sp>
        <p:nvSpPr>
          <p:cNvPr id="73734" name="Rectangle 5"/>
          <p:cNvSpPr>
            <a:spLocks noChangeArrowheads="1"/>
          </p:cNvSpPr>
          <p:nvPr/>
        </p:nvSpPr>
        <p:spPr bwMode="auto">
          <a:xfrm>
            <a:off x="0" y="7938"/>
            <a:ext cx="2971800" cy="428625"/>
          </a:xfrm>
          <a:prstGeom prst="rect">
            <a:avLst/>
          </a:prstGeom>
          <a:noFill/>
          <a:ln w="12700">
            <a:noFill/>
            <a:miter lim="800000"/>
            <a:headEnd/>
            <a:tailEnd/>
          </a:ln>
        </p:spPr>
        <p:txBody>
          <a:bodyPr wrap="none" anchor="ctr"/>
          <a:lstStyle/>
          <a:p>
            <a:endParaRPr lang="en-NZ"/>
          </a:p>
        </p:txBody>
      </p:sp>
      <p:sp>
        <p:nvSpPr>
          <p:cNvPr id="73735" name="Rectangle 6"/>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73736" name="Rectangle 7"/>
          <p:cNvSpPr>
            <a:spLocks noGrp="1" noChangeArrowheads="1"/>
          </p:cNvSpPr>
          <p:nvPr>
            <p:ph type="body" idx="1"/>
          </p:nvPr>
        </p:nvSpPr>
        <p:spPr>
          <a:xfrm>
            <a:off x="914400" y="4356100"/>
            <a:ext cx="5029200" cy="4067175"/>
          </a:xfrm>
          <a:noFill/>
          <a:ln/>
        </p:spPr>
        <p:txBody>
          <a:bodyPr lIns="90487" tIns="44450" rIns="90487" bIns="44450"/>
          <a:lstStyle/>
          <a:p>
            <a:pPr defTabSz="762000" eaLnBrk="1" hangingPunct="1"/>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5B9881B-C1EF-4AF5-A3E8-D178F3644685}" type="slidenum">
              <a:rPr lang="en-US" smtClean="0">
                <a:latin typeface="Arial" pitchFamily="34" charset="0"/>
              </a:rPr>
              <a:pPr/>
              <a:t>8</a:t>
            </a:fld>
            <a:endParaRPr lang="en-US">
              <a:latin typeface="Arial" pitchFamily="34" charset="0"/>
            </a:endParaRPr>
          </a:p>
        </p:txBody>
      </p:sp>
      <p:sp>
        <p:nvSpPr>
          <p:cNvPr id="74755" name="Rectangle 2"/>
          <p:cNvSpPr>
            <a:spLocks noGrp="1" noRot="1" noChangeAspect="1" noChangeArrowheads="1" noTextEdit="1"/>
          </p:cNvSpPr>
          <p:nvPr>
            <p:ph type="sldImg"/>
          </p:nvPr>
        </p:nvSpPr>
        <p:spPr>
          <a:xfrm>
            <a:off x="1144588" y="684213"/>
            <a:ext cx="4573587" cy="3430587"/>
          </a:xfrm>
          <a:ln/>
        </p:spPr>
      </p:sp>
      <p:sp>
        <p:nvSpPr>
          <p:cNvPr id="74756"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C02C34E-5F5D-4CA2-9ABC-8034B9BB6534}" type="slidenum">
              <a:rPr lang="en-US" smtClean="0">
                <a:latin typeface="Arial" pitchFamily="34" charset="0"/>
              </a:rPr>
              <a:pPr/>
              <a:t>9</a:t>
            </a:fld>
            <a:endParaRPr lang="en-US">
              <a:latin typeface="Arial" pitchFamily="34" charset="0"/>
            </a:endParaRPr>
          </a:p>
        </p:txBody>
      </p:sp>
      <p:sp>
        <p:nvSpPr>
          <p:cNvPr id="75779" name="Rectangle 2"/>
          <p:cNvSpPr>
            <a:spLocks noGrp="1" noRot="1" noChangeAspect="1" noChangeArrowheads="1" noTextEdit="1"/>
          </p:cNvSpPr>
          <p:nvPr>
            <p:ph type="sldImg"/>
          </p:nvPr>
        </p:nvSpPr>
        <p:spPr>
          <a:xfrm>
            <a:off x="1144588" y="684213"/>
            <a:ext cx="4573587" cy="3430587"/>
          </a:xfrm>
          <a:ln/>
        </p:spPr>
      </p:sp>
      <p:sp>
        <p:nvSpPr>
          <p:cNvPr id="75780"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4E0FBFB-6C5C-42F7-9D9B-66849C30D5CE}" type="slidenum">
              <a:rPr lang="en-US" smtClean="0">
                <a:latin typeface="Arial" pitchFamily="34" charset="0"/>
              </a:rPr>
              <a:pPr/>
              <a:t>10</a:t>
            </a:fld>
            <a:endParaRPr lang="en-US">
              <a:latin typeface="Arial" pitchFamily="34" charset="0"/>
            </a:endParaRPr>
          </a:p>
        </p:txBody>
      </p:sp>
      <p:sp>
        <p:nvSpPr>
          <p:cNvPr id="78851" name="Rectangle 2"/>
          <p:cNvSpPr>
            <a:spLocks noGrp="1" noRot="1" noChangeAspect="1" noChangeArrowheads="1" noTextEdit="1"/>
          </p:cNvSpPr>
          <p:nvPr>
            <p:ph type="sldImg"/>
          </p:nvPr>
        </p:nvSpPr>
        <p:spPr>
          <a:xfrm>
            <a:off x="1144588" y="684213"/>
            <a:ext cx="4573587" cy="3430587"/>
          </a:xfrm>
          <a:ln/>
        </p:spPr>
      </p:sp>
      <p:sp>
        <p:nvSpPr>
          <p:cNvPr id="78852"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924944"/>
            <a:ext cx="7772400" cy="936104"/>
          </a:xfrm>
          <a:prstGeom prst="rect">
            <a:avLst/>
          </a:prstGeom>
        </p:spPr>
        <p:txBody>
          <a:bodyPr/>
          <a:lstStyle>
            <a:lvl1pPr algn="l">
              <a:defRPr sz="2600" b="1">
                <a:solidFill>
                  <a:srgbClr val="7F7F7F"/>
                </a:solidFill>
                <a:latin typeface="Arial"/>
                <a:cs typeface="Arial"/>
              </a:defRPr>
            </a:lvl1pPr>
          </a:lstStyle>
          <a:p>
            <a:r>
              <a:rPr lang="it-IT" dirty="0"/>
              <a:t>Title / </a:t>
            </a:r>
            <a:r>
              <a:rPr lang="it-IT" dirty="0" err="1"/>
              <a:t>Lecture</a:t>
            </a:r>
            <a:r>
              <a:rPr lang="it-IT" dirty="0"/>
              <a:t> #</a:t>
            </a:r>
            <a:br>
              <a:rPr lang="it-IT" dirty="0"/>
            </a:br>
            <a:br>
              <a:rPr lang="it-IT" dirty="0"/>
            </a:br>
            <a:endParaRPr lang="it-IT" dirty="0"/>
          </a:p>
        </p:txBody>
      </p:sp>
      <p:sp>
        <p:nvSpPr>
          <p:cNvPr id="16" name="Segnaposto contenuto 15"/>
          <p:cNvSpPr>
            <a:spLocks noGrp="1"/>
          </p:cNvSpPr>
          <p:nvPr>
            <p:ph sz="quarter" idx="11" hasCustomPrompt="1"/>
          </p:nvPr>
        </p:nvSpPr>
        <p:spPr>
          <a:xfrm>
            <a:off x="685800" y="5373464"/>
            <a:ext cx="7772400" cy="431800"/>
          </a:xfrm>
          <a:prstGeom prst="rect">
            <a:avLst/>
          </a:prstGeom>
        </p:spPr>
        <p:txBody>
          <a:bodyPr vert="horz"/>
          <a:lstStyle>
            <a:lvl1pPr marL="0" indent="0">
              <a:buNone/>
              <a:defRPr sz="1600" baseline="0">
                <a:solidFill>
                  <a:srgbClr val="7F7F7F"/>
                </a:solidFill>
                <a:latin typeface="Arial"/>
                <a:cs typeface="Arial"/>
              </a:defRPr>
            </a:lvl1pPr>
          </a:lstStyle>
          <a:p>
            <a:pPr lvl="0"/>
            <a:r>
              <a:rPr lang="it-IT" dirty="0"/>
              <a:t>Date (DD/MM/YYYY)</a:t>
            </a:r>
          </a:p>
        </p:txBody>
      </p:sp>
      <p:sp>
        <p:nvSpPr>
          <p:cNvPr id="18" name="Segnaposto contenuto 17"/>
          <p:cNvSpPr>
            <a:spLocks noGrp="1"/>
          </p:cNvSpPr>
          <p:nvPr>
            <p:ph sz="quarter" idx="12" hasCustomPrompt="1"/>
          </p:nvPr>
        </p:nvSpPr>
        <p:spPr>
          <a:xfrm>
            <a:off x="685800" y="6165850"/>
            <a:ext cx="7772400" cy="28733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solidFill>
                  <a:srgbClr val="7F7F7F"/>
                </a:solidFill>
                <a:latin typeface="Arial"/>
                <a:cs typeface="Arial"/>
              </a:defRPr>
            </a:lvl1pPr>
          </a:lstStyle>
          <a:p>
            <a:pPr lvl="0"/>
            <a:r>
              <a:rPr lang="it-IT" dirty="0"/>
              <a:t>Master </a:t>
            </a:r>
            <a:r>
              <a:rPr lang="it-IT" dirty="0" err="1"/>
              <a:t>Academic</a:t>
            </a:r>
            <a:r>
              <a:rPr lang="it-IT" dirty="0"/>
              <a:t> </a:t>
            </a:r>
            <a:r>
              <a:rPr lang="it-IT" dirty="0" err="1"/>
              <a:t>Year</a:t>
            </a:r>
            <a:r>
              <a:rPr lang="it-IT" dirty="0"/>
              <a:t> (YYYY/YYYY)</a:t>
            </a:r>
          </a:p>
          <a:p>
            <a:pPr lvl="0"/>
            <a:endParaRPr lang="it-IT" dirty="0"/>
          </a:p>
        </p:txBody>
      </p:sp>
      <p:sp>
        <p:nvSpPr>
          <p:cNvPr id="20" name="Segnaposto testo 19"/>
          <p:cNvSpPr>
            <a:spLocks noGrp="1"/>
          </p:cNvSpPr>
          <p:nvPr>
            <p:ph type="body" sz="quarter" idx="13" hasCustomPrompt="1"/>
          </p:nvPr>
        </p:nvSpPr>
        <p:spPr>
          <a:xfrm>
            <a:off x="685800" y="4652937"/>
            <a:ext cx="7772400" cy="576263"/>
          </a:xfrm>
          <a:prstGeom prst="rect">
            <a:avLst/>
          </a:prstGeom>
        </p:spPr>
        <p:txBody>
          <a:bodyPr vert="horz"/>
          <a:lstStyle>
            <a:lvl1pPr marL="0" indent="0">
              <a:buNone/>
              <a:defRPr sz="2400" b="1" i="1">
                <a:solidFill>
                  <a:srgbClr val="7F7F7F"/>
                </a:solidFill>
                <a:latin typeface="Arial"/>
                <a:cs typeface="Arial"/>
              </a:defRPr>
            </a:lvl1pPr>
          </a:lstStyle>
          <a:p>
            <a:pPr lvl="0"/>
            <a:r>
              <a:rPr lang="it-IT" dirty="0" err="1"/>
              <a:t>Instructor</a:t>
            </a:r>
            <a:endParaRPr lang="it-IT" dirty="0"/>
          </a:p>
        </p:txBody>
      </p:sp>
      <p:sp>
        <p:nvSpPr>
          <p:cNvPr id="24" name="Segnaposto testo 23"/>
          <p:cNvSpPr>
            <a:spLocks noGrp="1"/>
          </p:cNvSpPr>
          <p:nvPr>
            <p:ph type="body" sz="quarter" idx="14" hasCustomPrompt="1"/>
          </p:nvPr>
        </p:nvSpPr>
        <p:spPr>
          <a:xfrm>
            <a:off x="685800" y="4005263"/>
            <a:ext cx="7772400" cy="503237"/>
          </a:xfrm>
          <a:prstGeom prst="rect">
            <a:avLst/>
          </a:prstGeom>
        </p:spPr>
        <p:txBody>
          <a:bodyPr vert="horz"/>
          <a:lstStyle>
            <a:lvl1pPr marL="0" indent="0">
              <a:buNone/>
              <a:defRPr sz="2400" b="1">
                <a:solidFill>
                  <a:srgbClr val="7F7F7F"/>
                </a:solidFill>
                <a:latin typeface="Arial"/>
                <a:cs typeface="Arial"/>
              </a:defRPr>
            </a:lvl1pPr>
          </a:lstStyle>
          <a:p>
            <a:pPr lvl="0"/>
            <a:r>
              <a:rPr lang="it-IT" dirty="0"/>
              <a:t>COURSE</a:t>
            </a:r>
          </a:p>
        </p:txBody>
      </p:sp>
    </p:spTree>
    <p:extLst>
      <p:ext uri="{BB962C8B-B14F-4D97-AF65-F5344CB8AC3E}">
        <p14:creationId xmlns:p14="http://schemas.microsoft.com/office/powerpoint/2010/main" val="63339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8" y="981075"/>
            <a:ext cx="8353425" cy="5111750"/>
          </a:xfrm>
          <a:prstGeom prst="rect">
            <a:avLst/>
          </a:prstGeom>
        </p:spPr>
        <p:txBody>
          <a:bodyPr vert="horz"/>
          <a:lstStyle>
            <a:lvl1pPr marL="0" indent="0">
              <a:buNone/>
              <a:defRPr sz="1600"/>
            </a:lvl1pPr>
          </a:lstStyle>
          <a:p>
            <a:pPr lvl="0"/>
            <a:r>
              <a:rPr lang="it-IT"/>
              <a:t>Testo</a:t>
            </a:r>
            <a:endParaRPr lang="it-IT" dirty="0"/>
          </a:p>
        </p:txBody>
      </p:sp>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8051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00" y="115888"/>
            <a:ext cx="8178800" cy="922337"/>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774700" y="1371600"/>
            <a:ext cx="7912100" cy="4602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6"/>
          <p:cNvSpPr>
            <a:spLocks noGrp="1" noChangeArrowheads="1"/>
          </p:cNvSpPr>
          <p:nvPr>
            <p:ph type="ftr" sz="quarter" idx="10"/>
          </p:nvPr>
        </p:nvSpPr>
        <p:spPr>
          <a:xfrm>
            <a:off x="0" y="6664325"/>
            <a:ext cx="4689475" cy="193675"/>
          </a:xfrm>
          <a:prstGeom prst="rect">
            <a:avLst/>
          </a:prstGeom>
          <a:ln/>
        </p:spPr>
        <p:txBody>
          <a:bodyPr/>
          <a:lstStyle>
            <a:lvl1pPr>
              <a:defRPr/>
            </a:lvl1pPr>
          </a:lstStyle>
          <a:p>
            <a:pPr>
              <a:defRPr/>
            </a:pPr>
            <a:r>
              <a:rPr lang="en-US"/>
              <a:t>Copyright © 2010 Pearson Education, Inc. Publishing as Prentice Hall.</a:t>
            </a:r>
          </a:p>
        </p:txBody>
      </p:sp>
    </p:spTree>
    <p:extLst>
      <p:ext uri="{BB962C8B-B14F-4D97-AF65-F5344CB8AC3E}">
        <p14:creationId xmlns:p14="http://schemas.microsoft.com/office/powerpoint/2010/main" val="298336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115888"/>
            <a:ext cx="8178800" cy="922337"/>
          </a:xfrm>
          <a:prstGeom prst="rect">
            <a:avLst/>
          </a:prstGeom>
        </p:spPr>
        <p:txBody>
          <a:bodyPr/>
          <a:lstStyle/>
          <a:p>
            <a:r>
              <a:rPr lang="en-US"/>
              <a:t>Click to edit Master title style</a:t>
            </a:r>
            <a:endParaRPr lang="en-NZ"/>
          </a:p>
        </p:txBody>
      </p:sp>
      <p:sp>
        <p:nvSpPr>
          <p:cNvPr id="3" name="Rectangle 6"/>
          <p:cNvSpPr>
            <a:spLocks noGrp="1" noChangeArrowheads="1"/>
          </p:cNvSpPr>
          <p:nvPr>
            <p:ph type="ftr" sz="quarter" idx="10"/>
          </p:nvPr>
        </p:nvSpPr>
        <p:spPr>
          <a:xfrm>
            <a:off x="0" y="6675438"/>
            <a:ext cx="5040313" cy="182562"/>
          </a:xfrm>
          <a:prstGeom prst="rect">
            <a:avLst/>
          </a:prstGeom>
          <a:ln/>
        </p:spPr>
        <p:txBody>
          <a:bodyPr/>
          <a:lstStyle>
            <a:lvl1pPr>
              <a:defRPr/>
            </a:lvl1pPr>
          </a:lstStyle>
          <a:p>
            <a:pPr>
              <a:defRPr/>
            </a:pPr>
            <a:r>
              <a:rPr lang="en-US"/>
              <a:t>Copyright © 2010 Pearson Education, Inc. Publishing as Prentice Hall.</a:t>
            </a:r>
          </a:p>
        </p:txBody>
      </p:sp>
    </p:spTree>
    <p:extLst>
      <p:ext uri="{BB962C8B-B14F-4D97-AF65-F5344CB8AC3E}">
        <p14:creationId xmlns:p14="http://schemas.microsoft.com/office/powerpoint/2010/main" val="3229223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1583668" y="5868560"/>
            <a:ext cx="5976664" cy="584776"/>
          </a:xfrm>
          <a:prstGeom prst="rect">
            <a:avLst/>
          </a:prstGeom>
        </p:spPr>
        <p:txBody>
          <a:bodyPr wrap="square">
            <a:spAutoFit/>
          </a:bodyPr>
          <a:lstStyle/>
          <a:p>
            <a:pPr lvl="0" algn="ctr" defTabSz="88900" eaLnBrk="0" hangingPunct="0">
              <a:spcBef>
                <a:spcPts val="0"/>
              </a:spcBef>
              <a:defRPr/>
            </a:pPr>
            <a:r>
              <a:rPr lang="it-IT" sz="1600" b="1" i="0" kern="1200" cap="all" dirty="0">
                <a:solidFill>
                  <a:schemeClr val="bg1">
                    <a:lumMod val="50000"/>
                  </a:schemeClr>
                </a:solidFill>
                <a:latin typeface="Gotham HTF Bold"/>
                <a:ea typeface="ヒラギノ角ゴ Pro W3" charset="-128"/>
                <a:cs typeface="Gotham HTF Bold"/>
              </a:rPr>
              <a:t>BOLOGNA</a:t>
            </a:r>
            <a:r>
              <a:rPr lang="it-IT" sz="1600" b="1" i="0" cap="all" dirty="0">
                <a:solidFill>
                  <a:schemeClr val="tx1">
                    <a:lumMod val="65000"/>
                    <a:lumOff val="35000"/>
                  </a:schemeClr>
                </a:solidFill>
                <a:latin typeface="Gotham HTF Bold"/>
                <a:cs typeface="Gotham HTF Bold"/>
              </a:rPr>
              <a:t> </a:t>
            </a:r>
            <a:r>
              <a:rPr lang="it-IT" sz="1600" b="1" i="0" cap="all" dirty="0">
                <a:solidFill>
                  <a:schemeClr val="bg1">
                    <a:lumMod val="50000"/>
                  </a:schemeClr>
                </a:solidFill>
                <a:latin typeface="Gotham HTF Bold"/>
                <a:cs typeface="Gotham HTF Bold"/>
              </a:rPr>
              <a:t>BUSINESS SCHOOL</a:t>
            </a:r>
          </a:p>
          <a:p>
            <a:pPr lvl="0" algn="ctr" defTabSz="88900" eaLnBrk="0" hangingPunct="0">
              <a:spcBef>
                <a:spcPts val="0"/>
              </a:spcBef>
              <a:defRPr/>
            </a:pPr>
            <a:r>
              <a:rPr lang="it-IT" sz="1600" b="0" i="0" cap="none" dirty="0">
                <a:solidFill>
                  <a:schemeClr val="bg1">
                    <a:lumMod val="50000"/>
                  </a:schemeClr>
                </a:solidFill>
                <a:latin typeface="Gotham HTF Book"/>
                <a:cs typeface="Gotham HTF Book"/>
              </a:rPr>
              <a:t>Alma Mater </a:t>
            </a:r>
            <a:r>
              <a:rPr lang="it-IT" sz="1600" b="0" i="0" cap="none" dirty="0" err="1">
                <a:solidFill>
                  <a:schemeClr val="bg1">
                    <a:lumMod val="50000"/>
                  </a:schemeClr>
                </a:solidFill>
                <a:latin typeface="Gotham HTF Book"/>
                <a:cs typeface="Gotham HTF Book"/>
              </a:rPr>
              <a:t>Studiorum</a:t>
            </a:r>
            <a:r>
              <a:rPr lang="it-IT" sz="1600" b="0" i="0" cap="none" dirty="0">
                <a:solidFill>
                  <a:schemeClr val="bg1">
                    <a:lumMod val="50000"/>
                  </a:schemeClr>
                </a:solidFill>
                <a:latin typeface="Gotham HTF Book"/>
                <a:cs typeface="Gotham HTF Book"/>
              </a:rPr>
              <a:t> </a:t>
            </a:r>
            <a:r>
              <a:rPr lang="it-IT" sz="1600" b="0" i="0" kern="1200" cap="none" dirty="0">
                <a:solidFill>
                  <a:schemeClr val="bg1">
                    <a:lumMod val="50000"/>
                  </a:schemeClr>
                </a:solidFill>
                <a:latin typeface="Gotham HTF Book"/>
                <a:ea typeface="ヒラギノ角ゴ Pro W3" charset="-128"/>
                <a:cs typeface="Gotham HTF Book"/>
              </a:rPr>
              <a:t>Università di Bologna</a:t>
            </a:r>
          </a:p>
        </p:txBody>
      </p:sp>
      <p:pic>
        <p:nvPicPr>
          <p:cNvPr id="3" name="Immagine 2" descr="BBS4COLORI.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0210" y="1663700"/>
            <a:ext cx="4680000" cy="1806338"/>
          </a:xfrm>
          <a:prstGeom prst="rect">
            <a:avLst/>
          </a:prstGeom>
        </p:spPr>
      </p:pic>
    </p:spTree>
    <p:extLst>
      <p:ext uri="{BB962C8B-B14F-4D97-AF65-F5344CB8AC3E}">
        <p14:creationId xmlns:p14="http://schemas.microsoft.com/office/powerpoint/2010/main" val="1529204574"/>
      </p:ext>
    </p:extLst>
  </p:cSld>
  <p:clrMap bg1="lt1" tx1="dk1" bg2="lt2" tx2="dk2" accent1="accent1" accent2="accent2" accent3="accent3" accent4="accent4" accent5="accent5" accent6="accent6" hlink="hlink" folHlink="folHlink"/>
  <p:sldLayoutIdLst>
    <p:sldLayoutId id="21474837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8460432" y="6333561"/>
            <a:ext cx="453058" cy="263791"/>
          </a:xfrm>
          <a:prstGeom prst="rect">
            <a:avLst/>
          </a:prstGeom>
          <a:solidFill>
            <a:srgbClr val="FFFFFF"/>
          </a:solidFill>
          <a:ln w="9525">
            <a:noFill/>
            <a:round/>
            <a:headEnd/>
            <a:tailEnd/>
          </a:ln>
          <a:effectLst/>
        </p:spPr>
        <p:txBody>
          <a:bodyPr wrap="square" lIns="90000" tIns="46800" rIns="90000" bIns="46800">
            <a:spAutoFit/>
          </a:bodyPr>
          <a:lstStyle/>
          <a:p>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C862A9-705C-450A-8EC7-19B5E57C55FC}" type="slidenum">
              <a:rPr lang="en-GB" sz="1100" smtClean="0">
                <a:solidFill>
                  <a:srgbClr val="595959"/>
                </a:solidFill>
                <a:latin typeface="Arial"/>
                <a:cs typeface="Arial"/>
              </a:rPr>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a:t>
            </a:fld>
            <a:endParaRPr lang="en-GB" sz="1100" dirty="0">
              <a:solidFill>
                <a:srgbClr val="595959"/>
              </a:solidFill>
              <a:latin typeface="Arial"/>
              <a:cs typeface="Arial"/>
            </a:endParaRPr>
          </a:p>
        </p:txBody>
      </p:sp>
      <p:cxnSp>
        <p:nvCxnSpPr>
          <p:cNvPr id="13" name="Connettore 1 12"/>
          <p:cNvCxnSpPr>
            <a:endCxn id="9" idx="1"/>
          </p:cNvCxnSpPr>
          <p:nvPr userDrawn="1"/>
        </p:nvCxnSpPr>
        <p:spPr>
          <a:xfrm>
            <a:off x="1403648" y="6448004"/>
            <a:ext cx="7056784" cy="17453"/>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magine 1" descr="BBS4COLORI.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3485" y="6214550"/>
            <a:ext cx="1145455" cy="442110"/>
          </a:xfrm>
          <a:prstGeom prst="rect">
            <a:avLst/>
          </a:prstGeom>
        </p:spPr>
      </p:pic>
    </p:spTree>
    <p:extLst>
      <p:ext uri="{BB962C8B-B14F-4D97-AF65-F5344CB8AC3E}">
        <p14:creationId xmlns:p14="http://schemas.microsoft.com/office/powerpoint/2010/main" val="4062111049"/>
      </p:ext>
    </p:extLst>
  </p:cSld>
  <p:clrMap bg1="lt1" tx1="dk1" bg2="lt2" tx2="dk2" accent1="accent1" accent2="accent2" accent3="accent3" accent4="accent4" accent5="accent5" accent6="accent6" hlink="hlink" folHlink="folHlink"/>
  <p:sldLayoutIdLst>
    <p:sldLayoutId id="2147483760" r:id="rId1"/>
    <p:sldLayoutId id="2147483788" r:id="rId2"/>
    <p:sldLayoutId id="2147483789" r:id="rId3"/>
  </p:sldLayoutIdLst>
  <p:txStyles>
    <p:titleStyle>
      <a:lvl1pPr algn="l" defTabSz="457200" rtl="0" eaLnBrk="1" latinLnBrk="0" hangingPunct="1">
        <a:spcBef>
          <a:spcPct val="0"/>
        </a:spcBef>
        <a:buNone/>
        <a:defRPr sz="2600" b="1"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7252" y="3430343"/>
            <a:ext cx="7800948" cy="427285"/>
          </a:xfrm>
        </p:spPr>
        <p:txBody>
          <a:bodyPr/>
          <a:lstStyle/>
          <a:p>
            <a:r>
              <a:rPr lang="it-IT" dirty="0"/>
              <a:t>AGGREGATE PLANNING</a:t>
            </a:r>
          </a:p>
        </p:txBody>
      </p:sp>
      <p:sp>
        <p:nvSpPr>
          <p:cNvPr id="3" name="Segnaposto contenuto 2"/>
          <p:cNvSpPr>
            <a:spLocks noGrp="1"/>
          </p:cNvSpPr>
          <p:nvPr>
            <p:ph sz="quarter" idx="11"/>
          </p:nvPr>
        </p:nvSpPr>
        <p:spPr>
          <a:xfrm>
            <a:off x="657252" y="5072074"/>
            <a:ext cx="7772400" cy="431800"/>
          </a:xfrm>
        </p:spPr>
        <p:txBody>
          <a:bodyPr/>
          <a:lstStyle/>
          <a:p>
            <a:r>
              <a:rPr lang="it-IT"/>
              <a:t>March 30, </a:t>
            </a:r>
            <a:r>
              <a:rPr lang="it-IT" dirty="0"/>
              <a:t>2020</a:t>
            </a:r>
          </a:p>
        </p:txBody>
      </p:sp>
      <p:sp>
        <p:nvSpPr>
          <p:cNvPr id="5" name="Segnaposto testo 4"/>
          <p:cNvSpPr>
            <a:spLocks noGrp="1"/>
          </p:cNvSpPr>
          <p:nvPr>
            <p:ph type="body" sz="quarter" idx="13"/>
          </p:nvPr>
        </p:nvSpPr>
        <p:spPr>
          <a:xfrm>
            <a:off x="657252" y="4581499"/>
            <a:ext cx="7772400" cy="419137"/>
          </a:xfrm>
        </p:spPr>
        <p:txBody>
          <a:bodyPr/>
          <a:lstStyle/>
          <a:p>
            <a:r>
              <a:rPr lang="it-IT" dirty="0"/>
              <a:t>Antony Paulraj</a:t>
            </a:r>
          </a:p>
        </p:txBody>
      </p:sp>
      <p:sp>
        <p:nvSpPr>
          <p:cNvPr id="6" name="Segnaposto testo 5"/>
          <p:cNvSpPr>
            <a:spLocks noGrp="1"/>
          </p:cNvSpPr>
          <p:nvPr>
            <p:ph type="body" sz="quarter" idx="14"/>
          </p:nvPr>
        </p:nvSpPr>
        <p:spPr>
          <a:xfrm>
            <a:off x="657252" y="3929066"/>
            <a:ext cx="7800948" cy="503237"/>
          </a:xfrm>
        </p:spPr>
        <p:txBody>
          <a:bodyPr/>
          <a:lstStyle/>
          <a:p>
            <a:r>
              <a:rPr lang="it-IT" dirty="0"/>
              <a:t>Operations Management</a:t>
            </a:r>
          </a:p>
        </p:txBody>
      </p:sp>
    </p:spTree>
    <p:extLst>
      <p:ext uri="{BB962C8B-B14F-4D97-AF65-F5344CB8AC3E}">
        <p14:creationId xmlns:p14="http://schemas.microsoft.com/office/powerpoint/2010/main" val="323866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8" name="Rectangle 6"/>
          <p:cNvSpPr>
            <a:spLocks noGrp="1" noChangeArrowheads="1"/>
          </p:cNvSpPr>
          <p:nvPr>
            <p:ph type="title"/>
          </p:nvPr>
        </p:nvSpPr>
        <p:spPr/>
        <p:txBody>
          <a:bodyPr/>
          <a:lstStyle/>
          <a:p>
            <a:pPr eaLnBrk="1" hangingPunct="1">
              <a:defRPr/>
            </a:pPr>
            <a:r>
              <a:rPr lang="en-US" sz="4000" dirty="0"/>
              <a:t>Using Spreadsheets</a:t>
            </a:r>
          </a:p>
        </p:txBody>
      </p:sp>
      <p:pic>
        <p:nvPicPr>
          <p:cNvPr id="300040" name="Picture 8"/>
          <p:cNvPicPr>
            <a:picLocks noChangeAspect="1" noChangeArrowheads="1"/>
          </p:cNvPicPr>
          <p:nvPr/>
        </p:nvPicPr>
        <p:blipFill>
          <a:blip r:embed="rId3" cstate="print"/>
          <a:srcRect/>
          <a:stretch>
            <a:fillRect/>
          </a:stretch>
        </p:blipFill>
        <p:spPr bwMode="auto">
          <a:xfrm>
            <a:off x="1698625" y="1249363"/>
            <a:ext cx="6316663" cy="4759325"/>
          </a:xfrm>
          <a:prstGeom prst="rect">
            <a:avLst/>
          </a:prstGeom>
          <a:noFill/>
          <a:ln w="9525">
            <a:noFill/>
            <a:miter lim="800000"/>
            <a:headEnd/>
            <a:tailEnd/>
          </a:ln>
        </p:spPr>
      </p:pic>
    </p:spTree>
    <p:extLst>
      <p:ext uri="{BB962C8B-B14F-4D97-AF65-F5344CB8AC3E}">
        <p14:creationId xmlns:p14="http://schemas.microsoft.com/office/powerpoint/2010/main" val="219952897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00040"/>
                                        </p:tgtEl>
                                        <p:attrNameLst>
                                          <p:attrName>style.visibility</p:attrName>
                                        </p:attrNameLst>
                                      </p:cBhvr>
                                      <p:to>
                                        <p:strVal val="visible"/>
                                      </p:to>
                                    </p:set>
                                    <p:anim calcmode="lin" valueType="num">
                                      <p:cBhvr>
                                        <p:cTn id="7" dur="1000" fill="hold"/>
                                        <p:tgtEl>
                                          <p:spTgt spid="300040"/>
                                        </p:tgtEl>
                                        <p:attrNameLst>
                                          <p:attrName>ppt_w</p:attrName>
                                        </p:attrNameLst>
                                      </p:cBhvr>
                                      <p:tavLst>
                                        <p:tav tm="0">
                                          <p:val>
                                            <p:strVal val="2/3*#ppt_w"/>
                                          </p:val>
                                        </p:tav>
                                        <p:tav tm="100000">
                                          <p:val>
                                            <p:strVal val="#ppt_w"/>
                                          </p:val>
                                        </p:tav>
                                      </p:tavLst>
                                    </p:anim>
                                    <p:anim calcmode="lin" valueType="num">
                                      <p:cBhvr>
                                        <p:cTn id="8" dur="1000" fill="hold"/>
                                        <p:tgtEl>
                                          <p:spTgt spid="30004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7" name="Rectangle 7"/>
          <p:cNvSpPr>
            <a:spLocks noGrp="1" noChangeArrowheads="1"/>
          </p:cNvSpPr>
          <p:nvPr>
            <p:ph type="title"/>
          </p:nvPr>
        </p:nvSpPr>
        <p:spPr>
          <a:xfrm>
            <a:off x="482600" y="115888"/>
            <a:ext cx="8553896" cy="922337"/>
          </a:xfrm>
        </p:spPr>
        <p:txBody>
          <a:bodyPr/>
          <a:lstStyle/>
          <a:p>
            <a:pPr eaLnBrk="1" hangingPunct="1">
              <a:defRPr/>
            </a:pPr>
            <a:r>
              <a:rPr lang="en-US" sz="4000" dirty="0"/>
              <a:t>Using Chase and Level Strategies</a:t>
            </a:r>
          </a:p>
        </p:txBody>
      </p:sp>
      <p:sp>
        <p:nvSpPr>
          <p:cNvPr id="302088" name="Rectangle 8"/>
          <p:cNvSpPr>
            <a:spLocks noGrp="1" noChangeArrowheads="1"/>
          </p:cNvSpPr>
          <p:nvPr>
            <p:ph type="body" idx="1"/>
          </p:nvPr>
        </p:nvSpPr>
        <p:spPr>
          <a:xfrm>
            <a:off x="774700" y="1371600"/>
            <a:ext cx="7912100" cy="3446463"/>
          </a:xfrm>
        </p:spPr>
        <p:txBody>
          <a:bodyPr/>
          <a:lstStyle/>
          <a:p>
            <a:pPr marL="0" indent="0" eaLnBrk="1" hangingPunct="1">
              <a:buFont typeface="Wingdings" pitchFamily="2" charset="2"/>
              <a:buNone/>
            </a:pPr>
            <a:r>
              <a:rPr lang="en-US" sz="2000" b="1" dirty="0">
                <a:solidFill>
                  <a:srgbClr val="B20019"/>
                </a:solidFill>
              </a:rPr>
              <a:t>EXAMPLE 1</a:t>
            </a:r>
          </a:p>
          <a:p>
            <a:pPr marL="0" indent="0" eaLnBrk="1" hangingPunct="1">
              <a:buFont typeface="Wingdings" pitchFamily="2" charset="2"/>
              <a:buNone/>
            </a:pPr>
            <a:r>
              <a:rPr lang="en-US" sz="2000" b="1" dirty="0"/>
              <a:t>A large distribution center must develop a staffing plan that minimizes total costs using part-time </a:t>
            </a:r>
            <a:r>
              <a:rPr lang="en-US" sz="2000" b="1" dirty="0" err="1"/>
              <a:t>stockpickers</a:t>
            </a:r>
            <a:endParaRPr lang="en-US" sz="2000" b="1" dirty="0"/>
          </a:p>
          <a:p>
            <a:pPr marL="0" indent="0" eaLnBrk="1" hangingPunct="1">
              <a:buFont typeface="Wingdings" pitchFamily="2" charset="2"/>
              <a:buNone/>
            </a:pPr>
            <a:r>
              <a:rPr lang="en-US" sz="2000" b="1" dirty="0"/>
              <a:t>First level strategy that meets demand with the minimum use of </a:t>
            </a:r>
            <a:r>
              <a:rPr lang="en-US" sz="2000" b="1" dirty="0" err="1"/>
              <a:t>undertime</a:t>
            </a:r>
            <a:r>
              <a:rPr lang="en-US" sz="2000" b="1" dirty="0"/>
              <a:t> and not consider vacation scheduling</a:t>
            </a:r>
          </a:p>
          <a:p>
            <a:pPr marL="0" indent="0" eaLnBrk="1" hangingPunct="1">
              <a:buFont typeface="Wingdings" pitchFamily="2" charset="2"/>
              <a:buNone/>
            </a:pPr>
            <a:r>
              <a:rPr lang="en-US" sz="2000" b="1" dirty="0"/>
              <a:t>Each part-time employee can work a maximum of 20 hours per week on regular time</a:t>
            </a:r>
          </a:p>
          <a:p>
            <a:pPr marL="0" indent="0" eaLnBrk="1" hangingPunct="1">
              <a:buFont typeface="Wingdings" pitchFamily="2" charset="2"/>
              <a:buNone/>
            </a:pPr>
            <a:r>
              <a:rPr lang="en-US" sz="2000" b="1" dirty="0"/>
              <a:t>Instead of paying </a:t>
            </a:r>
            <a:r>
              <a:rPr lang="en-US" sz="2000" b="1" dirty="0" err="1"/>
              <a:t>undertime</a:t>
            </a:r>
            <a:r>
              <a:rPr lang="en-US" sz="2000" b="1" dirty="0"/>
              <a:t>, each worker’s day is shortened during slack periods and overtime can be used during peak periods</a:t>
            </a:r>
          </a:p>
        </p:txBody>
      </p:sp>
      <p:graphicFrame>
        <p:nvGraphicFramePr>
          <p:cNvPr id="302203" name="Group 123"/>
          <p:cNvGraphicFramePr>
            <a:graphicFrameLocks noGrp="1"/>
          </p:cNvGraphicFramePr>
          <p:nvPr/>
        </p:nvGraphicFramePr>
        <p:xfrm>
          <a:off x="865188" y="4878388"/>
          <a:ext cx="7610475" cy="784226"/>
        </p:xfrm>
        <a:graphic>
          <a:graphicData uri="http://schemas.openxmlformats.org/drawingml/2006/table">
            <a:tbl>
              <a:tblPr/>
              <a:tblGrid>
                <a:gridCol w="2819400">
                  <a:extLst>
                    <a:ext uri="{9D8B030D-6E8A-4147-A177-3AD203B41FA5}">
                      <a16:colId xmlns:a16="http://schemas.microsoft.com/office/drawing/2014/main" val="20000"/>
                    </a:ext>
                  </a:extLst>
                </a:gridCol>
                <a:gridCol w="639762">
                  <a:extLst>
                    <a:ext uri="{9D8B030D-6E8A-4147-A177-3AD203B41FA5}">
                      <a16:colId xmlns:a16="http://schemas.microsoft.com/office/drawing/2014/main" val="20001"/>
                    </a:ext>
                  </a:extLst>
                </a:gridCol>
                <a:gridCol w="639763">
                  <a:extLst>
                    <a:ext uri="{9D8B030D-6E8A-4147-A177-3AD203B41FA5}">
                      <a16:colId xmlns:a16="http://schemas.microsoft.com/office/drawing/2014/main" val="20002"/>
                    </a:ext>
                  </a:extLst>
                </a:gridCol>
                <a:gridCol w="639762">
                  <a:extLst>
                    <a:ext uri="{9D8B030D-6E8A-4147-A177-3AD203B41FA5}">
                      <a16:colId xmlns:a16="http://schemas.microsoft.com/office/drawing/2014/main" val="20003"/>
                    </a:ext>
                  </a:extLst>
                </a:gridCol>
                <a:gridCol w="639763">
                  <a:extLst>
                    <a:ext uri="{9D8B030D-6E8A-4147-A177-3AD203B41FA5}">
                      <a16:colId xmlns:a16="http://schemas.microsoft.com/office/drawing/2014/main" val="20004"/>
                    </a:ext>
                  </a:extLst>
                </a:gridCol>
                <a:gridCol w="639762">
                  <a:extLst>
                    <a:ext uri="{9D8B030D-6E8A-4147-A177-3AD203B41FA5}">
                      <a16:colId xmlns:a16="http://schemas.microsoft.com/office/drawing/2014/main" val="20005"/>
                    </a:ext>
                  </a:extLst>
                </a:gridCol>
                <a:gridCol w="639763">
                  <a:extLst>
                    <a:ext uri="{9D8B030D-6E8A-4147-A177-3AD203B41FA5}">
                      <a16:colId xmlns:a16="http://schemas.microsoft.com/office/drawing/2014/main" val="20006"/>
                    </a:ext>
                  </a:extLst>
                </a:gridCol>
                <a:gridCol w="952500">
                  <a:extLst>
                    <a:ext uri="{9D8B030D-6E8A-4147-A177-3AD203B41FA5}">
                      <a16:colId xmlns:a16="http://schemas.microsoft.com/office/drawing/2014/main" val="20007"/>
                    </a:ext>
                  </a:extLst>
                </a:gridCol>
              </a:tblGrid>
              <a:tr h="392113">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600" b="1" i="0" u="none" strike="noStrike" cap="none" normalizeH="0" baseline="0">
                        <a:ln>
                          <a:noFill/>
                        </a:ln>
                        <a:solidFill>
                          <a:schemeClr val="tx1"/>
                        </a:solidFill>
                        <a:effectLst/>
                        <a:latin typeface="Arial" charset="0"/>
                      </a:endParaRP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1</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2</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3</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4</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5</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Total</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92113">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Forecasted demand</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6</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12</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18</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15</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13</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14</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78</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588457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02088"/>
                                        </p:tgtEl>
                                        <p:attrNameLst>
                                          <p:attrName>style.visibility</p:attrName>
                                        </p:attrNameLst>
                                      </p:cBhvr>
                                      <p:to>
                                        <p:strVal val="visible"/>
                                      </p:to>
                                    </p:set>
                                    <p:animEffect transition="in" filter="strips(downRight)">
                                      <p:cBhvr>
                                        <p:cTn id="7" dur="1000"/>
                                        <p:tgtEl>
                                          <p:spTgt spid="302088"/>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302203"/>
                                        </p:tgtEl>
                                        <p:attrNameLst>
                                          <p:attrName>style.visibility</p:attrName>
                                        </p:attrNameLst>
                                      </p:cBhvr>
                                      <p:to>
                                        <p:strVal val="visible"/>
                                      </p:to>
                                    </p:set>
                                    <p:animEffect transition="in" filter="strips(downRight)">
                                      <p:cBhvr>
                                        <p:cTn id="11" dur="1000"/>
                                        <p:tgtEl>
                                          <p:spTgt spid="302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82600" y="115888"/>
            <a:ext cx="8409880" cy="922337"/>
          </a:xfrm>
        </p:spPr>
        <p:txBody>
          <a:bodyPr/>
          <a:lstStyle/>
          <a:p>
            <a:pPr eaLnBrk="1" hangingPunct="1">
              <a:defRPr/>
            </a:pPr>
            <a:r>
              <a:rPr lang="en-US" sz="4000" dirty="0"/>
              <a:t>Using Chase and Level Strategies</a:t>
            </a:r>
          </a:p>
        </p:txBody>
      </p:sp>
      <p:sp>
        <p:nvSpPr>
          <p:cNvPr id="387075" name="Rectangle 3"/>
          <p:cNvSpPr>
            <a:spLocks noGrp="1" noChangeArrowheads="1"/>
          </p:cNvSpPr>
          <p:nvPr>
            <p:ph type="body" idx="1"/>
          </p:nvPr>
        </p:nvSpPr>
        <p:spPr>
          <a:xfrm>
            <a:off x="774700" y="1052736"/>
            <a:ext cx="7912100" cy="944563"/>
          </a:xfrm>
        </p:spPr>
        <p:txBody>
          <a:bodyPr/>
          <a:lstStyle/>
          <a:p>
            <a:pPr marL="0" indent="0" eaLnBrk="1" hangingPunct="1">
              <a:buFont typeface="Wingdings" pitchFamily="2" charset="2"/>
              <a:buNone/>
            </a:pPr>
            <a:r>
              <a:rPr lang="en-US" sz="2000" b="1" dirty="0"/>
              <a:t>Currently, 10 part-time clerks are employed. They have not been subtracted from the forecasted demand shown. Constraints and cost information are as follows:</a:t>
            </a:r>
          </a:p>
        </p:txBody>
      </p:sp>
      <p:sp>
        <p:nvSpPr>
          <p:cNvPr id="387076" name="Rectangle 4"/>
          <p:cNvSpPr>
            <a:spLocks noChangeArrowheads="1"/>
          </p:cNvSpPr>
          <p:nvPr/>
        </p:nvSpPr>
        <p:spPr bwMode="auto">
          <a:xfrm>
            <a:off x="774700" y="2005236"/>
            <a:ext cx="7912100" cy="2519363"/>
          </a:xfrm>
          <a:prstGeom prst="rect">
            <a:avLst/>
          </a:prstGeom>
          <a:noFill/>
          <a:ln w="9525">
            <a:noFill/>
            <a:miter lim="800000"/>
            <a:headEnd/>
            <a:tailEnd/>
          </a:ln>
        </p:spPr>
        <p:txBody>
          <a:bodyPr/>
          <a:lstStyle/>
          <a:p>
            <a:pPr marL="355600" indent="-355600">
              <a:lnSpc>
                <a:spcPct val="90000"/>
              </a:lnSpc>
              <a:spcBef>
                <a:spcPct val="40000"/>
              </a:spcBef>
              <a:buClr>
                <a:srgbClr val="B20019"/>
              </a:buClr>
              <a:buFont typeface="Wingdings" pitchFamily="2" charset="2"/>
              <a:buNone/>
            </a:pPr>
            <a:r>
              <a:rPr lang="en-US" sz="2000" b="1"/>
              <a:t>a.	The size of training facilities limits the number of new hires in any period to no more than 10.</a:t>
            </a:r>
          </a:p>
          <a:p>
            <a:pPr marL="355600" indent="-355600">
              <a:lnSpc>
                <a:spcPct val="90000"/>
              </a:lnSpc>
              <a:spcBef>
                <a:spcPct val="40000"/>
              </a:spcBef>
              <a:buClr>
                <a:srgbClr val="B20019"/>
              </a:buClr>
              <a:buFont typeface="Wingdings" pitchFamily="2" charset="2"/>
              <a:buNone/>
            </a:pPr>
            <a:r>
              <a:rPr lang="en-US" sz="2000" b="1"/>
              <a:t>b.	No backorders are permitted.</a:t>
            </a:r>
          </a:p>
          <a:p>
            <a:pPr marL="355600" indent="-355600">
              <a:lnSpc>
                <a:spcPct val="90000"/>
              </a:lnSpc>
              <a:spcBef>
                <a:spcPct val="40000"/>
              </a:spcBef>
              <a:buClr>
                <a:srgbClr val="B20019"/>
              </a:buClr>
              <a:buFont typeface="Wingdings" pitchFamily="2" charset="2"/>
              <a:buNone/>
            </a:pPr>
            <a:r>
              <a:rPr lang="en-US" sz="2000" b="1"/>
              <a:t>c.	Overtime cannot exceed 20 percent of the regular-time capacity in any period. The most that any part-time employee can work is 1.20(20) = 24 hours per week.</a:t>
            </a:r>
          </a:p>
          <a:p>
            <a:pPr marL="355600" indent="-355600">
              <a:lnSpc>
                <a:spcPct val="90000"/>
              </a:lnSpc>
              <a:spcBef>
                <a:spcPct val="40000"/>
              </a:spcBef>
              <a:buClr>
                <a:srgbClr val="B20019"/>
              </a:buClr>
              <a:buFont typeface="Wingdings" pitchFamily="2" charset="2"/>
              <a:buNone/>
            </a:pPr>
            <a:r>
              <a:rPr lang="en-US" sz="2000" b="1"/>
              <a:t>d.	The following costs can be assigned:</a:t>
            </a:r>
          </a:p>
        </p:txBody>
      </p:sp>
      <p:sp>
        <p:nvSpPr>
          <p:cNvPr id="387077" name="Text Box 5"/>
          <p:cNvSpPr txBox="1">
            <a:spLocks noChangeArrowheads="1"/>
          </p:cNvSpPr>
          <p:nvPr/>
        </p:nvSpPr>
        <p:spPr bwMode="auto">
          <a:xfrm>
            <a:off x="965200" y="4619849"/>
            <a:ext cx="7515225" cy="1371600"/>
          </a:xfrm>
          <a:prstGeom prst="rect">
            <a:avLst/>
          </a:prstGeom>
          <a:noFill/>
          <a:ln w="9525">
            <a:noFill/>
            <a:miter lim="800000"/>
            <a:headEnd/>
            <a:tailEnd/>
          </a:ln>
        </p:spPr>
        <p:txBody>
          <a:bodyPr wrap="none">
            <a:spAutoFit/>
          </a:bodyPr>
          <a:lstStyle/>
          <a:p>
            <a:pPr>
              <a:lnSpc>
                <a:spcPct val="90000"/>
              </a:lnSpc>
              <a:spcBef>
                <a:spcPct val="20000"/>
              </a:spcBef>
              <a:tabLst>
                <a:tab pos="3314700" algn="l"/>
              </a:tabLst>
            </a:pPr>
            <a:r>
              <a:rPr lang="en-US" sz="2000" b="1"/>
              <a:t>Regular-time wage rate	$2,000/time period at 20 hrs/week</a:t>
            </a:r>
          </a:p>
          <a:p>
            <a:pPr>
              <a:lnSpc>
                <a:spcPct val="90000"/>
              </a:lnSpc>
              <a:spcBef>
                <a:spcPct val="20000"/>
              </a:spcBef>
              <a:tabLst>
                <a:tab pos="3314700" algn="l"/>
              </a:tabLst>
            </a:pPr>
            <a:r>
              <a:rPr lang="en-US" sz="2000" b="1"/>
              <a:t>Overtime wages	150% of the regular-time rate</a:t>
            </a:r>
          </a:p>
          <a:p>
            <a:pPr>
              <a:lnSpc>
                <a:spcPct val="90000"/>
              </a:lnSpc>
              <a:spcBef>
                <a:spcPct val="20000"/>
              </a:spcBef>
              <a:tabLst>
                <a:tab pos="3314700" algn="l"/>
              </a:tabLst>
            </a:pPr>
            <a:r>
              <a:rPr lang="en-US" sz="2000" b="1"/>
              <a:t>Hires	$1,000 per person</a:t>
            </a:r>
          </a:p>
          <a:p>
            <a:pPr>
              <a:lnSpc>
                <a:spcPct val="90000"/>
              </a:lnSpc>
              <a:spcBef>
                <a:spcPct val="20000"/>
              </a:spcBef>
              <a:tabLst>
                <a:tab pos="3314700" algn="l"/>
              </a:tabLst>
            </a:pPr>
            <a:r>
              <a:rPr lang="en-US" sz="2000" b="1"/>
              <a:t>Layoffs	$500 per person</a:t>
            </a:r>
          </a:p>
        </p:txBody>
      </p:sp>
    </p:spTree>
    <p:extLst>
      <p:ext uri="{BB962C8B-B14F-4D97-AF65-F5344CB8AC3E}">
        <p14:creationId xmlns:p14="http://schemas.microsoft.com/office/powerpoint/2010/main" val="3046828770"/>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87075"/>
                                        </p:tgtEl>
                                        <p:attrNameLst>
                                          <p:attrName>style.visibility</p:attrName>
                                        </p:attrNameLst>
                                      </p:cBhvr>
                                      <p:to>
                                        <p:strVal val="visible"/>
                                      </p:to>
                                    </p:set>
                                    <p:animEffect transition="in" filter="strips(downRight)">
                                      <p:cBhvr>
                                        <p:cTn id="7" dur="1000"/>
                                        <p:tgtEl>
                                          <p:spTgt spid="387075"/>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87076"/>
                                        </p:tgtEl>
                                        <p:attrNameLst>
                                          <p:attrName>style.visibility</p:attrName>
                                        </p:attrNameLst>
                                      </p:cBhvr>
                                      <p:to>
                                        <p:strVal val="visible"/>
                                      </p:to>
                                    </p:set>
                                    <p:animEffect transition="in" filter="strips(downRight)">
                                      <p:cBhvr>
                                        <p:cTn id="11" dur="1000"/>
                                        <p:tgtEl>
                                          <p:spTgt spid="387076"/>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387077"/>
                                        </p:tgtEl>
                                        <p:attrNameLst>
                                          <p:attrName>style.visibility</p:attrName>
                                        </p:attrNameLst>
                                      </p:cBhvr>
                                      <p:to>
                                        <p:strVal val="visible"/>
                                      </p:to>
                                    </p:set>
                                    <p:animEffect transition="in" filter="strips(downRight)">
                                      <p:cBhvr>
                                        <p:cTn id="15" dur="1000"/>
                                        <p:tgtEl>
                                          <p:spTgt spid="387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p:bldP spid="387076" grpId="0"/>
      <p:bldP spid="38707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482600" y="115888"/>
            <a:ext cx="8409880" cy="922337"/>
          </a:xfrm>
        </p:spPr>
        <p:txBody>
          <a:bodyPr/>
          <a:lstStyle/>
          <a:p>
            <a:pPr eaLnBrk="1" hangingPunct="1">
              <a:defRPr/>
            </a:pPr>
            <a:r>
              <a:rPr lang="en-US" sz="4000" dirty="0"/>
              <a:t>Using Chase and Level Strategies</a:t>
            </a:r>
          </a:p>
        </p:txBody>
      </p:sp>
      <p:sp>
        <p:nvSpPr>
          <p:cNvPr id="389123" name="Rectangle 3"/>
          <p:cNvSpPr>
            <a:spLocks noGrp="1" noChangeArrowheads="1"/>
          </p:cNvSpPr>
          <p:nvPr>
            <p:ph type="body" idx="1"/>
          </p:nvPr>
        </p:nvSpPr>
        <p:spPr>
          <a:xfrm>
            <a:off x="774700" y="1371600"/>
            <a:ext cx="7912100" cy="4437063"/>
          </a:xfrm>
        </p:spPr>
        <p:txBody>
          <a:bodyPr/>
          <a:lstStyle/>
          <a:p>
            <a:pPr marL="0" indent="0" eaLnBrk="1" hangingPunct="1">
              <a:buFont typeface="Wingdings" pitchFamily="2" charset="2"/>
              <a:buNone/>
            </a:pPr>
            <a:r>
              <a:rPr lang="en-US" sz="2000" b="1" dirty="0">
                <a:solidFill>
                  <a:srgbClr val="B20019"/>
                </a:solidFill>
              </a:rPr>
              <a:t>SOLUTION</a:t>
            </a:r>
          </a:p>
          <a:p>
            <a:pPr marL="0" indent="0" eaLnBrk="1" hangingPunct="1">
              <a:buFont typeface="Wingdings" pitchFamily="2" charset="2"/>
              <a:buNone/>
            </a:pPr>
            <a:r>
              <a:rPr lang="en-US" sz="2000" b="1" dirty="0"/>
              <a:t>a. Chase Strategy</a:t>
            </a:r>
          </a:p>
          <a:p>
            <a:pPr marL="0" indent="0" eaLnBrk="1" hangingPunct="1">
              <a:buFont typeface="Wingdings" pitchFamily="2" charset="2"/>
              <a:buNone/>
            </a:pPr>
            <a:r>
              <a:rPr lang="en-US" sz="2000" b="1" dirty="0"/>
              <a:t>This strategy simply involves adjusting the workforce as needed to meet demand, as shown in Figure 14.5. Rows in the spreadsheet that do not apply (such as inventory and vacations) are hidden. The workforce level row is identical to the forecasted demand row. A large number of </a:t>
            </a:r>
            <a:r>
              <a:rPr lang="en-US" sz="2000" b="1" dirty="0" err="1"/>
              <a:t>hirings</a:t>
            </a:r>
            <a:r>
              <a:rPr lang="en-US" sz="2000" b="1" dirty="0"/>
              <a:t> and layoffs begin with laying off 4 part-time employees immediately because the current staff is 10 and the staff level required in period 1 is only 6. However, many employees, such as college students, prefer part-time work. The total cost is $173,500, and most of the cost increase comes from frequent hiring and layoffs, which add $17,500 to the cost of utilized regular-time costs.</a:t>
            </a:r>
          </a:p>
        </p:txBody>
      </p:sp>
    </p:spTree>
    <p:extLst>
      <p:ext uri="{BB962C8B-B14F-4D97-AF65-F5344CB8AC3E}">
        <p14:creationId xmlns:p14="http://schemas.microsoft.com/office/powerpoint/2010/main" val="282641706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89123"/>
                                        </p:tgtEl>
                                        <p:attrNameLst>
                                          <p:attrName>style.visibility</p:attrName>
                                        </p:attrNameLst>
                                      </p:cBhvr>
                                      <p:to>
                                        <p:strVal val="visible"/>
                                      </p:to>
                                    </p:set>
                                    <p:animEffect transition="in" filter="strips(downRight)">
                                      <p:cBhvr>
                                        <p:cTn id="7" dur="1000"/>
                                        <p:tgtEl>
                                          <p:spTgt spid="389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482600" y="115888"/>
            <a:ext cx="8481888" cy="922337"/>
          </a:xfrm>
        </p:spPr>
        <p:txBody>
          <a:bodyPr/>
          <a:lstStyle/>
          <a:p>
            <a:pPr eaLnBrk="1" hangingPunct="1">
              <a:defRPr/>
            </a:pPr>
            <a:r>
              <a:rPr lang="en-US" sz="4000" dirty="0"/>
              <a:t>Using Chase and Level Strategies</a:t>
            </a:r>
          </a:p>
        </p:txBody>
      </p:sp>
      <p:pic>
        <p:nvPicPr>
          <p:cNvPr id="391176" name="Picture 8"/>
          <p:cNvPicPr>
            <a:picLocks noChangeAspect="1" noChangeArrowheads="1"/>
          </p:cNvPicPr>
          <p:nvPr/>
        </p:nvPicPr>
        <p:blipFill>
          <a:blip r:embed="rId3" cstate="print"/>
          <a:srcRect/>
          <a:stretch>
            <a:fillRect/>
          </a:stretch>
        </p:blipFill>
        <p:spPr bwMode="auto">
          <a:xfrm>
            <a:off x="611560" y="1468438"/>
            <a:ext cx="8069263" cy="3990975"/>
          </a:xfrm>
          <a:prstGeom prst="rect">
            <a:avLst/>
          </a:prstGeom>
          <a:noFill/>
          <a:ln w="9525">
            <a:noFill/>
            <a:miter lim="800000"/>
            <a:headEnd/>
            <a:tailEnd/>
          </a:ln>
        </p:spPr>
      </p:pic>
    </p:spTree>
    <p:extLst>
      <p:ext uri="{BB962C8B-B14F-4D97-AF65-F5344CB8AC3E}">
        <p14:creationId xmlns:p14="http://schemas.microsoft.com/office/powerpoint/2010/main" val="2106399738"/>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91176"/>
                                        </p:tgtEl>
                                        <p:attrNameLst>
                                          <p:attrName>style.visibility</p:attrName>
                                        </p:attrNameLst>
                                      </p:cBhvr>
                                      <p:to>
                                        <p:strVal val="visible"/>
                                      </p:to>
                                    </p:set>
                                    <p:anim calcmode="lin" valueType="num">
                                      <p:cBhvr>
                                        <p:cTn id="7" dur="1000" fill="hold"/>
                                        <p:tgtEl>
                                          <p:spTgt spid="391176"/>
                                        </p:tgtEl>
                                        <p:attrNameLst>
                                          <p:attrName>ppt_w</p:attrName>
                                        </p:attrNameLst>
                                      </p:cBhvr>
                                      <p:tavLst>
                                        <p:tav tm="0">
                                          <p:val>
                                            <p:strVal val="2/3*#ppt_w"/>
                                          </p:val>
                                        </p:tav>
                                        <p:tav tm="100000">
                                          <p:val>
                                            <p:strVal val="#ppt_w"/>
                                          </p:val>
                                        </p:tav>
                                      </p:tavLst>
                                    </p:anim>
                                    <p:anim calcmode="lin" valueType="num">
                                      <p:cBhvr>
                                        <p:cTn id="8" dur="1000" fill="hold"/>
                                        <p:tgtEl>
                                          <p:spTgt spid="39117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482600" y="115888"/>
            <a:ext cx="8481888" cy="922337"/>
          </a:xfrm>
        </p:spPr>
        <p:txBody>
          <a:bodyPr/>
          <a:lstStyle/>
          <a:p>
            <a:pPr eaLnBrk="1" hangingPunct="1">
              <a:defRPr/>
            </a:pPr>
            <a:r>
              <a:rPr lang="en-US" sz="4000" dirty="0"/>
              <a:t>Using Chase and Level Strategies</a:t>
            </a:r>
          </a:p>
        </p:txBody>
      </p:sp>
      <p:sp>
        <p:nvSpPr>
          <p:cNvPr id="393219" name="Rectangle 3"/>
          <p:cNvSpPr>
            <a:spLocks noGrp="1" noChangeArrowheads="1"/>
          </p:cNvSpPr>
          <p:nvPr>
            <p:ph type="body" idx="1"/>
          </p:nvPr>
        </p:nvSpPr>
        <p:spPr>
          <a:xfrm>
            <a:off x="774700" y="1196752"/>
            <a:ext cx="7912100" cy="1947863"/>
          </a:xfrm>
        </p:spPr>
        <p:txBody>
          <a:bodyPr/>
          <a:lstStyle/>
          <a:p>
            <a:pPr marL="0" indent="0" eaLnBrk="1" hangingPunct="1">
              <a:buFont typeface="Wingdings" pitchFamily="2" charset="2"/>
              <a:buNone/>
            </a:pPr>
            <a:r>
              <a:rPr lang="en-US" sz="2000" b="1" dirty="0"/>
              <a:t>b. Level Strategy</a:t>
            </a:r>
          </a:p>
          <a:p>
            <a:pPr marL="0" indent="0" eaLnBrk="1" hangingPunct="1">
              <a:buFont typeface="Wingdings" pitchFamily="2" charset="2"/>
              <a:buNone/>
            </a:pPr>
            <a:r>
              <a:rPr lang="en-US" sz="2000" b="1" dirty="0"/>
              <a:t>In order to minimize </a:t>
            </a:r>
            <a:r>
              <a:rPr lang="en-US" sz="2000" b="1" dirty="0" err="1"/>
              <a:t>undertime</a:t>
            </a:r>
            <a:r>
              <a:rPr lang="en-US" sz="2000" b="1" dirty="0"/>
              <a:t>, the maximum use of overtime possible must occur in the peak period. For this particular level strategy (other workforce options are possible), the most overtime that the manager can use is 20 percent of the regular-time capacity, </a:t>
            </a:r>
            <a:r>
              <a:rPr lang="en-US" sz="2000" b="1" i="1" dirty="0">
                <a:latin typeface="Times New Roman" pitchFamily="18" charset="0"/>
              </a:rPr>
              <a:t>w</a:t>
            </a:r>
            <a:r>
              <a:rPr lang="en-US" sz="2000" b="1" dirty="0"/>
              <a:t>, so </a:t>
            </a:r>
          </a:p>
        </p:txBody>
      </p:sp>
      <p:sp>
        <p:nvSpPr>
          <p:cNvPr id="393222" name="Text Box 6"/>
          <p:cNvSpPr txBox="1">
            <a:spLocks noChangeArrowheads="1"/>
          </p:cNvSpPr>
          <p:nvPr/>
        </p:nvSpPr>
        <p:spPr bwMode="auto">
          <a:xfrm>
            <a:off x="774700" y="4617815"/>
            <a:ext cx="7766050" cy="1465262"/>
          </a:xfrm>
          <a:prstGeom prst="rect">
            <a:avLst/>
          </a:prstGeom>
          <a:noFill/>
          <a:ln w="9525">
            <a:noFill/>
            <a:miter lim="800000"/>
            <a:headEnd/>
            <a:tailEnd/>
          </a:ln>
        </p:spPr>
        <p:txBody>
          <a:bodyPr>
            <a:spAutoFit/>
          </a:bodyPr>
          <a:lstStyle/>
          <a:p>
            <a:pPr>
              <a:lnSpc>
                <a:spcPct val="90000"/>
              </a:lnSpc>
              <a:spcBef>
                <a:spcPct val="40000"/>
              </a:spcBef>
              <a:buClr>
                <a:srgbClr val="B20019"/>
              </a:buClr>
              <a:buFont typeface="Wingdings" pitchFamily="2" charset="2"/>
              <a:buNone/>
            </a:pPr>
            <a:r>
              <a:rPr lang="en-US" sz="2000" b="1"/>
              <a:t>A 15-employee staff size minimizes the amount of undertime for this level strategy. Because the staff already includes 10 part-time employees, the manager should immediately hire 5 more. The complete plan is shown in Figure 14.6. The total cost is $164,000.</a:t>
            </a:r>
            <a:endParaRPr lang="en-US" sz="2000"/>
          </a:p>
        </p:txBody>
      </p:sp>
      <p:sp>
        <p:nvSpPr>
          <p:cNvPr id="393223" name="Text Box 7"/>
          <p:cNvSpPr txBox="1">
            <a:spLocks noChangeArrowheads="1"/>
          </p:cNvSpPr>
          <p:nvPr/>
        </p:nvSpPr>
        <p:spPr bwMode="auto">
          <a:xfrm>
            <a:off x="1368425" y="3190652"/>
            <a:ext cx="6902450" cy="396875"/>
          </a:xfrm>
          <a:prstGeom prst="rect">
            <a:avLst/>
          </a:prstGeom>
          <a:noFill/>
          <a:ln w="9525">
            <a:noFill/>
            <a:miter lim="800000"/>
            <a:headEnd/>
            <a:tailEnd/>
          </a:ln>
        </p:spPr>
        <p:txBody>
          <a:bodyPr wrap="none">
            <a:spAutoFit/>
          </a:bodyPr>
          <a:lstStyle/>
          <a:p>
            <a:r>
              <a:rPr lang="en-US" sz="2000" b="1"/>
              <a:t>1.20</a:t>
            </a:r>
            <a:r>
              <a:rPr lang="en-US" sz="2000" b="1" i="1">
                <a:latin typeface="Times New Roman" pitchFamily="18" charset="0"/>
              </a:rPr>
              <a:t>w</a:t>
            </a:r>
            <a:r>
              <a:rPr lang="en-US" sz="2000" b="1"/>
              <a:t> = 18 employees required in peak period (period 3)</a:t>
            </a:r>
          </a:p>
        </p:txBody>
      </p:sp>
      <p:sp>
        <p:nvSpPr>
          <p:cNvPr id="393224" name="Text Box 8"/>
          <p:cNvSpPr txBox="1">
            <a:spLocks noChangeArrowheads="1"/>
          </p:cNvSpPr>
          <p:nvPr/>
        </p:nvSpPr>
        <p:spPr bwMode="auto">
          <a:xfrm>
            <a:off x="2816225" y="3851052"/>
            <a:ext cx="571500" cy="396875"/>
          </a:xfrm>
          <a:prstGeom prst="rect">
            <a:avLst/>
          </a:prstGeom>
          <a:noFill/>
          <a:ln w="9525">
            <a:noFill/>
            <a:miter lim="800000"/>
            <a:headEnd/>
            <a:tailEnd/>
          </a:ln>
        </p:spPr>
        <p:txBody>
          <a:bodyPr wrap="none">
            <a:spAutoFit/>
          </a:bodyPr>
          <a:lstStyle/>
          <a:p>
            <a:r>
              <a:rPr lang="en-US" sz="2000" b="1" i="1">
                <a:latin typeface="Times New Roman" pitchFamily="18" charset="0"/>
              </a:rPr>
              <a:t>w</a:t>
            </a:r>
            <a:r>
              <a:rPr lang="en-US" sz="2000" b="1"/>
              <a:t> =</a:t>
            </a:r>
          </a:p>
        </p:txBody>
      </p:sp>
      <p:grpSp>
        <p:nvGrpSpPr>
          <p:cNvPr id="2" name="Group 13"/>
          <p:cNvGrpSpPr>
            <a:grpSpLocks/>
          </p:cNvGrpSpPr>
          <p:nvPr/>
        </p:nvGrpSpPr>
        <p:grpSpPr bwMode="auto">
          <a:xfrm>
            <a:off x="3362325" y="3671665"/>
            <a:ext cx="2740025" cy="762000"/>
            <a:chOff x="1510" y="2583"/>
            <a:chExt cx="1726" cy="480"/>
          </a:xfrm>
        </p:grpSpPr>
        <p:sp>
          <p:nvSpPr>
            <p:cNvPr id="19465" name="Text Box 9"/>
            <p:cNvSpPr txBox="1">
              <a:spLocks noChangeArrowheads="1"/>
            </p:cNvSpPr>
            <p:nvPr/>
          </p:nvSpPr>
          <p:spPr bwMode="auto">
            <a:xfrm>
              <a:off x="1934" y="2695"/>
              <a:ext cx="1302" cy="250"/>
            </a:xfrm>
            <a:prstGeom prst="rect">
              <a:avLst/>
            </a:prstGeom>
            <a:noFill/>
            <a:ln w="9525">
              <a:noFill/>
              <a:miter lim="800000"/>
              <a:headEnd/>
              <a:tailEnd/>
            </a:ln>
          </p:spPr>
          <p:txBody>
            <a:bodyPr wrap="none">
              <a:spAutoFit/>
            </a:bodyPr>
            <a:lstStyle/>
            <a:p>
              <a:r>
                <a:rPr lang="en-US" sz="2000" b="1"/>
                <a:t>= 15 employees</a:t>
              </a:r>
            </a:p>
          </p:txBody>
        </p:sp>
        <p:grpSp>
          <p:nvGrpSpPr>
            <p:cNvPr id="19466" name="Group 12"/>
            <p:cNvGrpSpPr>
              <a:grpSpLocks/>
            </p:cNvGrpSpPr>
            <p:nvPr/>
          </p:nvGrpSpPr>
          <p:grpSpPr bwMode="auto">
            <a:xfrm>
              <a:off x="1510" y="2583"/>
              <a:ext cx="427" cy="480"/>
              <a:chOff x="1454" y="2431"/>
              <a:chExt cx="427" cy="480"/>
            </a:xfrm>
          </p:grpSpPr>
          <p:sp>
            <p:nvSpPr>
              <p:cNvPr id="19467" name="Text Box 10"/>
              <p:cNvSpPr txBox="1">
                <a:spLocks noChangeArrowheads="1"/>
              </p:cNvSpPr>
              <p:nvPr/>
            </p:nvSpPr>
            <p:spPr bwMode="auto">
              <a:xfrm>
                <a:off x="1454" y="2431"/>
                <a:ext cx="427" cy="480"/>
              </a:xfrm>
              <a:prstGeom prst="rect">
                <a:avLst/>
              </a:prstGeom>
              <a:noFill/>
              <a:ln w="9525">
                <a:noFill/>
                <a:miter lim="800000"/>
                <a:headEnd/>
                <a:tailEnd/>
              </a:ln>
            </p:spPr>
            <p:txBody>
              <a:bodyPr wrap="none">
                <a:spAutoFit/>
              </a:bodyPr>
              <a:lstStyle/>
              <a:p>
                <a:pPr algn="ctr">
                  <a:lnSpc>
                    <a:spcPct val="110000"/>
                  </a:lnSpc>
                </a:pPr>
                <a:r>
                  <a:rPr lang="en-US" sz="2000" b="1"/>
                  <a:t>18</a:t>
                </a:r>
              </a:p>
              <a:p>
                <a:pPr algn="ctr">
                  <a:lnSpc>
                    <a:spcPct val="110000"/>
                  </a:lnSpc>
                </a:pPr>
                <a:r>
                  <a:rPr lang="en-US" sz="2000" b="1"/>
                  <a:t>1.20</a:t>
                </a:r>
              </a:p>
            </p:txBody>
          </p:sp>
          <p:sp>
            <p:nvSpPr>
              <p:cNvPr id="19468" name="Line 11"/>
              <p:cNvSpPr>
                <a:spLocks noChangeShapeType="1"/>
              </p:cNvSpPr>
              <p:nvPr/>
            </p:nvSpPr>
            <p:spPr bwMode="auto">
              <a:xfrm>
                <a:off x="1492" y="2672"/>
                <a:ext cx="352" cy="0"/>
              </a:xfrm>
              <a:prstGeom prst="line">
                <a:avLst/>
              </a:prstGeom>
              <a:noFill/>
              <a:ln w="28575">
                <a:solidFill>
                  <a:schemeClr val="tx1"/>
                </a:solidFill>
                <a:round/>
                <a:headEnd/>
                <a:tailEnd/>
              </a:ln>
            </p:spPr>
            <p:txBody>
              <a:bodyPr/>
              <a:lstStyle/>
              <a:p>
                <a:endParaRPr lang="en-US"/>
              </a:p>
            </p:txBody>
          </p:sp>
        </p:grpSp>
      </p:grpSp>
    </p:spTree>
    <p:extLst>
      <p:ext uri="{BB962C8B-B14F-4D97-AF65-F5344CB8AC3E}">
        <p14:creationId xmlns:p14="http://schemas.microsoft.com/office/powerpoint/2010/main" val="1029933791"/>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93219"/>
                                        </p:tgtEl>
                                        <p:attrNameLst>
                                          <p:attrName>style.visibility</p:attrName>
                                        </p:attrNameLst>
                                      </p:cBhvr>
                                      <p:to>
                                        <p:strVal val="visible"/>
                                      </p:to>
                                    </p:set>
                                    <p:animEffect transition="in" filter="strips(downRight)">
                                      <p:cBhvr>
                                        <p:cTn id="7" dur="1000"/>
                                        <p:tgtEl>
                                          <p:spTgt spid="393219"/>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93223"/>
                                        </p:tgtEl>
                                        <p:attrNameLst>
                                          <p:attrName>style.visibility</p:attrName>
                                        </p:attrNameLst>
                                      </p:cBhvr>
                                      <p:to>
                                        <p:strVal val="visible"/>
                                      </p:to>
                                    </p:set>
                                    <p:animEffect transition="in" filter="strips(downRight)">
                                      <p:cBhvr>
                                        <p:cTn id="11" dur="1000"/>
                                        <p:tgtEl>
                                          <p:spTgt spid="393223"/>
                                        </p:tgtEl>
                                      </p:cBhvr>
                                    </p:animEffect>
                                  </p:childTnLst>
                                </p:cTn>
                              </p:par>
                            </p:childTnLst>
                          </p:cTn>
                        </p:par>
                        <p:par>
                          <p:cTn id="12" fill="hold">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393224"/>
                                        </p:tgtEl>
                                        <p:attrNameLst>
                                          <p:attrName>style.visibility</p:attrName>
                                        </p:attrNameLst>
                                      </p:cBhvr>
                                      <p:to>
                                        <p:strVal val="visible"/>
                                      </p:to>
                                    </p:set>
                                    <p:animEffect transition="in" filter="strips(downRight)">
                                      <p:cBhvr>
                                        <p:cTn id="15" dur="1000"/>
                                        <p:tgtEl>
                                          <p:spTgt spid="39322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trips(downRight)">
                                      <p:cBhvr>
                                        <p:cTn id="20" dur="1000"/>
                                        <p:tgtEl>
                                          <p:spTgt spid="2"/>
                                        </p:tgtEl>
                                      </p:cBhvr>
                                    </p:animEffect>
                                  </p:childTnLst>
                                </p:cTn>
                              </p:par>
                            </p:childTnLst>
                          </p:cTn>
                        </p:par>
                        <p:par>
                          <p:cTn id="21" fill="hold">
                            <p:stCondLst>
                              <p:cond delay="1000"/>
                            </p:stCondLst>
                            <p:childTnLst>
                              <p:par>
                                <p:cTn id="22" presetID="18" presetClass="entr" presetSubtype="6" fill="hold" grpId="0" nodeType="afterEffect">
                                  <p:stCondLst>
                                    <p:cond delay="1000"/>
                                  </p:stCondLst>
                                  <p:childTnLst>
                                    <p:set>
                                      <p:cBhvr>
                                        <p:cTn id="23" dur="1" fill="hold">
                                          <p:stCondLst>
                                            <p:cond delay="0"/>
                                          </p:stCondLst>
                                        </p:cTn>
                                        <p:tgtEl>
                                          <p:spTgt spid="393222"/>
                                        </p:tgtEl>
                                        <p:attrNameLst>
                                          <p:attrName>style.visibility</p:attrName>
                                        </p:attrNameLst>
                                      </p:cBhvr>
                                      <p:to>
                                        <p:strVal val="visible"/>
                                      </p:to>
                                    </p:set>
                                    <p:animEffect transition="in" filter="strips(downRight)">
                                      <p:cBhvr>
                                        <p:cTn id="24" dur="1000"/>
                                        <p:tgtEl>
                                          <p:spTgt spid="393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p:bldP spid="393222" grpId="0"/>
      <p:bldP spid="393223" grpId="0"/>
      <p:bldP spid="3932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482600" y="115888"/>
            <a:ext cx="8481888" cy="922337"/>
          </a:xfrm>
        </p:spPr>
        <p:txBody>
          <a:bodyPr/>
          <a:lstStyle/>
          <a:p>
            <a:pPr eaLnBrk="1" hangingPunct="1">
              <a:defRPr/>
            </a:pPr>
            <a:r>
              <a:rPr lang="en-US" sz="4000" dirty="0"/>
              <a:t>Using Chase and Level Strategies</a:t>
            </a:r>
          </a:p>
        </p:txBody>
      </p:sp>
      <p:pic>
        <p:nvPicPr>
          <p:cNvPr id="395269" name="Picture 5"/>
          <p:cNvPicPr>
            <a:picLocks noChangeAspect="1" noChangeArrowheads="1"/>
          </p:cNvPicPr>
          <p:nvPr/>
        </p:nvPicPr>
        <p:blipFill>
          <a:blip r:embed="rId3" cstate="print"/>
          <a:srcRect/>
          <a:stretch>
            <a:fillRect/>
          </a:stretch>
        </p:blipFill>
        <p:spPr bwMode="auto">
          <a:xfrm>
            <a:off x="683568" y="1530350"/>
            <a:ext cx="7947025" cy="4152900"/>
          </a:xfrm>
          <a:prstGeom prst="rect">
            <a:avLst/>
          </a:prstGeom>
          <a:noFill/>
          <a:ln w="9525">
            <a:noFill/>
            <a:miter lim="800000"/>
            <a:headEnd/>
            <a:tailEnd/>
          </a:ln>
        </p:spPr>
      </p:pic>
    </p:spTree>
    <p:extLst>
      <p:ext uri="{BB962C8B-B14F-4D97-AF65-F5344CB8AC3E}">
        <p14:creationId xmlns:p14="http://schemas.microsoft.com/office/powerpoint/2010/main" val="363485974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95269"/>
                                        </p:tgtEl>
                                        <p:attrNameLst>
                                          <p:attrName>style.visibility</p:attrName>
                                        </p:attrNameLst>
                                      </p:cBhvr>
                                      <p:to>
                                        <p:strVal val="visible"/>
                                      </p:to>
                                    </p:set>
                                    <p:anim calcmode="lin" valueType="num">
                                      <p:cBhvr>
                                        <p:cTn id="7" dur="1000" fill="hold"/>
                                        <p:tgtEl>
                                          <p:spTgt spid="395269"/>
                                        </p:tgtEl>
                                        <p:attrNameLst>
                                          <p:attrName>ppt_w</p:attrName>
                                        </p:attrNameLst>
                                      </p:cBhvr>
                                      <p:tavLst>
                                        <p:tav tm="0">
                                          <p:val>
                                            <p:strVal val="2/3*#ppt_w"/>
                                          </p:val>
                                        </p:tav>
                                        <p:tav tm="100000">
                                          <p:val>
                                            <p:strVal val="#ppt_w"/>
                                          </p:val>
                                        </p:tav>
                                      </p:tavLst>
                                    </p:anim>
                                    <p:anim calcmode="lin" valueType="num">
                                      <p:cBhvr>
                                        <p:cTn id="8" dur="1000" fill="hold"/>
                                        <p:tgtEl>
                                          <p:spTgt spid="39526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83" name="Rectangle 7"/>
          <p:cNvSpPr>
            <a:spLocks noGrp="1" noChangeArrowheads="1"/>
          </p:cNvSpPr>
          <p:nvPr>
            <p:ph type="title"/>
          </p:nvPr>
        </p:nvSpPr>
        <p:spPr/>
        <p:txBody>
          <a:bodyPr/>
          <a:lstStyle/>
          <a:p>
            <a:pPr eaLnBrk="1" hangingPunct="1">
              <a:defRPr/>
            </a:pPr>
            <a:r>
              <a:rPr lang="en-US" sz="4000" dirty="0"/>
              <a:t>Example 2</a:t>
            </a:r>
          </a:p>
        </p:txBody>
      </p:sp>
      <p:sp>
        <p:nvSpPr>
          <p:cNvPr id="306184" name="Rectangle 8"/>
          <p:cNvSpPr>
            <a:spLocks noGrp="1" noChangeArrowheads="1"/>
          </p:cNvSpPr>
          <p:nvPr>
            <p:ph type="body" idx="1"/>
          </p:nvPr>
        </p:nvSpPr>
        <p:spPr>
          <a:xfrm>
            <a:off x="774700" y="1052736"/>
            <a:ext cx="7912100" cy="4995863"/>
          </a:xfrm>
        </p:spPr>
        <p:txBody>
          <a:bodyPr/>
          <a:lstStyle/>
          <a:p>
            <a:pPr marL="0" indent="0" eaLnBrk="1" hangingPunct="1">
              <a:buFont typeface="Wingdings" pitchFamily="2" charset="2"/>
              <a:buNone/>
            </a:pPr>
            <a:r>
              <a:rPr lang="en-US" sz="2000" b="1"/>
              <a:t>The Barberton Municipal Division of Road Maintenance is charged with road repair in the city of Barberton and surrounding area. Cindy Kramer, road maintenance director, must submit a staffing plan for the next year based on a set schedule for repairs and on the city budget. Kramer estimates that the labor hours required for the next four quarters are 6,000, 12,000, 19,000, and 9,000, respectively. Each of the 11 workers on the workforce can contribute 520 hours per quarter. Overtime is limited to 20 percent of the regular-time capacity in any quarter. Subcontracting is not permitted.</a:t>
            </a:r>
          </a:p>
          <a:p>
            <a:pPr marL="0" indent="0" eaLnBrk="1" hangingPunct="1">
              <a:buFont typeface="Wingdings" pitchFamily="2" charset="2"/>
              <a:buNone/>
            </a:pPr>
            <a:r>
              <a:rPr lang="en-US" sz="2000" b="1"/>
              <a:t>Payroll costs are $6,240 in wages per worker for regular time worked up to 520 hours, with an overtime pay rate of $18 for each overtime hour. Although unused overtime capacity has no cost, unused regular time is paid at $12 per hour. The cost of hiring a worker is $3,000, and the cost of laying off a worker is $2,000. </a:t>
            </a:r>
          </a:p>
        </p:txBody>
      </p:sp>
    </p:spTree>
    <p:extLst>
      <p:ext uri="{BB962C8B-B14F-4D97-AF65-F5344CB8AC3E}">
        <p14:creationId xmlns:p14="http://schemas.microsoft.com/office/powerpoint/2010/main" val="50277678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06184"/>
                                        </p:tgtEl>
                                        <p:attrNameLst>
                                          <p:attrName>style.visibility</p:attrName>
                                        </p:attrNameLst>
                                      </p:cBhvr>
                                      <p:to>
                                        <p:strVal val="visible"/>
                                      </p:to>
                                    </p:set>
                                    <p:animEffect transition="in" filter="strips(downRight)">
                                      <p:cBhvr>
                                        <p:cTn id="7" dur="1000"/>
                                        <p:tgtEl>
                                          <p:spTgt spid="306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a:defRPr/>
            </a:pPr>
            <a:r>
              <a:rPr lang="en-US" sz="4000" dirty="0"/>
              <a:t>Example 2</a:t>
            </a:r>
          </a:p>
        </p:txBody>
      </p:sp>
      <p:sp>
        <p:nvSpPr>
          <p:cNvPr id="397315" name="Rectangle 3"/>
          <p:cNvSpPr>
            <a:spLocks noGrp="1" noChangeArrowheads="1"/>
          </p:cNvSpPr>
          <p:nvPr>
            <p:ph type="body" idx="1"/>
          </p:nvPr>
        </p:nvSpPr>
        <p:spPr>
          <a:xfrm>
            <a:off x="774700" y="1714500"/>
            <a:ext cx="7912100" cy="1566863"/>
          </a:xfrm>
        </p:spPr>
        <p:txBody>
          <a:bodyPr/>
          <a:lstStyle/>
          <a:p>
            <a:pPr marL="0" indent="0" eaLnBrk="1" hangingPunct="1">
              <a:buFont typeface="Wingdings" pitchFamily="2" charset="2"/>
              <a:buNone/>
            </a:pPr>
            <a:r>
              <a:rPr lang="en-US" sz="3200" b="1" dirty="0"/>
              <a:t>Use a chase strategy for the Barberton Municipal Division that varies the workforce level without using overtime. </a:t>
            </a:r>
            <a:r>
              <a:rPr lang="en-US" sz="3200" b="1" dirty="0" err="1"/>
              <a:t>Undertime</a:t>
            </a:r>
            <a:r>
              <a:rPr lang="en-US" sz="3200" b="1" dirty="0"/>
              <a:t> should be minimized, except for the minimal amount mandated because the quarterly requirements are not integer multiples of 520 hours. </a:t>
            </a:r>
          </a:p>
        </p:txBody>
      </p:sp>
    </p:spTree>
    <p:extLst>
      <p:ext uri="{BB962C8B-B14F-4D97-AF65-F5344CB8AC3E}">
        <p14:creationId xmlns:p14="http://schemas.microsoft.com/office/powerpoint/2010/main" val="83523786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97315"/>
                                        </p:tgtEl>
                                        <p:attrNameLst>
                                          <p:attrName>style.visibility</p:attrName>
                                        </p:attrNameLst>
                                      </p:cBhvr>
                                      <p:to>
                                        <p:strVal val="visible"/>
                                      </p:to>
                                    </p:set>
                                    <p:animEffect transition="in" filter="strips(downRight)">
                                      <p:cBhvr>
                                        <p:cTn id="7" dur="1000"/>
                                        <p:tgtEl>
                                          <p:spTgt spid="397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022" name="Group 662"/>
          <p:cNvGraphicFramePr>
            <a:graphicFrameLocks noGrp="1"/>
          </p:cNvGraphicFramePr>
          <p:nvPr>
            <p:extLst>
              <p:ext uri="{D42A27DB-BD31-4B8C-83A1-F6EECF244321}">
                <p14:modId xmlns:p14="http://schemas.microsoft.com/office/powerpoint/2010/main" val="2828818353"/>
              </p:ext>
            </p:extLst>
          </p:nvPr>
        </p:nvGraphicFramePr>
        <p:xfrm>
          <a:off x="611560" y="1512226"/>
          <a:ext cx="7832725" cy="3785616"/>
        </p:xfrm>
        <a:graphic>
          <a:graphicData uri="http://schemas.openxmlformats.org/drawingml/2006/table">
            <a:tbl>
              <a:tblPr/>
              <a:tblGrid>
                <a:gridCol w="2243137">
                  <a:extLst>
                    <a:ext uri="{9D8B030D-6E8A-4147-A177-3AD203B41FA5}">
                      <a16:colId xmlns:a16="http://schemas.microsoft.com/office/drawing/2014/main" val="20000"/>
                    </a:ext>
                  </a:extLst>
                </a:gridCol>
                <a:gridCol w="1116013">
                  <a:extLst>
                    <a:ext uri="{9D8B030D-6E8A-4147-A177-3AD203B41FA5}">
                      <a16:colId xmlns:a16="http://schemas.microsoft.com/office/drawing/2014/main" val="20001"/>
                    </a:ext>
                  </a:extLst>
                </a:gridCol>
                <a:gridCol w="1119187">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119188">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tblGrid>
              <a:tr h="14287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grid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Quarter</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extLst>
                  <a:ext uri="{0D108BD9-81ED-4DB2-BD59-A6C34878D82A}">
                    <a16:rowId xmlns:a16="http://schemas.microsoft.com/office/drawing/2014/main" val="10000"/>
                  </a:ext>
                </a:extLst>
              </a:tr>
              <a:tr h="142875">
                <a:tc>
                  <a:txBody>
                    <a:bodyPr/>
                    <a:lstStyle/>
                    <a:p>
                      <a:pPr marL="0" marR="0" lvl="0" indent="0" algn="l" defTabSz="914400" rtl="0" eaLnBrk="1" fontAlgn="base" latinLnBrk="0" hangingPunct="1">
                        <a:lnSpc>
                          <a:spcPct val="90000"/>
                        </a:lnSpc>
                        <a:spcBef>
                          <a:spcPct val="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Total</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42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Forecasted demand (hrs)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42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Workforce level (workers)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91</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42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Undertime (hours)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1,320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42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Overtime (hours)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42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Utilized time (hours)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142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Hires (workers)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26</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1428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Layoffs (workers)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19</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400019" name="Group 659"/>
          <p:cNvGraphicFramePr>
            <a:graphicFrameLocks noGrp="1"/>
          </p:cNvGraphicFramePr>
          <p:nvPr>
            <p:extLst>
              <p:ext uri="{D42A27DB-BD31-4B8C-83A1-F6EECF244321}">
                <p14:modId xmlns:p14="http://schemas.microsoft.com/office/powerpoint/2010/main" val="2659449545"/>
              </p:ext>
            </p:extLst>
          </p:nvPr>
        </p:nvGraphicFramePr>
        <p:xfrm>
          <a:off x="5093072" y="2777464"/>
          <a:ext cx="1117600" cy="2523744"/>
        </p:xfrm>
        <a:graphic>
          <a:graphicData uri="http://schemas.openxmlformats.org/drawingml/2006/table">
            <a:tbl>
              <a:tblPr/>
              <a:tblGrid>
                <a:gridCol w="1117600">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37</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a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240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13</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graphicFrame>
        <p:nvGraphicFramePr>
          <p:cNvPr id="400020" name="Group 660"/>
          <p:cNvGraphicFramePr>
            <a:graphicFrameLocks noGrp="1"/>
          </p:cNvGraphicFramePr>
          <p:nvPr>
            <p:extLst>
              <p:ext uri="{D42A27DB-BD31-4B8C-83A1-F6EECF244321}">
                <p14:modId xmlns:p14="http://schemas.microsoft.com/office/powerpoint/2010/main" val="2371124107"/>
              </p:ext>
            </p:extLst>
          </p:nvPr>
        </p:nvGraphicFramePr>
        <p:xfrm>
          <a:off x="6215435" y="2771114"/>
          <a:ext cx="1119187" cy="2523744"/>
        </p:xfrm>
        <a:graphic>
          <a:graphicData uri="http://schemas.openxmlformats.org/drawingml/2006/table">
            <a:tbl>
              <a:tblPr/>
              <a:tblGrid>
                <a:gridCol w="1119187">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18</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360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19</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sp>
        <p:nvSpPr>
          <p:cNvPr id="399362" name="Rectangle 2"/>
          <p:cNvSpPr>
            <a:spLocks noGrp="1" noChangeArrowheads="1"/>
          </p:cNvSpPr>
          <p:nvPr>
            <p:ph type="title"/>
          </p:nvPr>
        </p:nvSpPr>
        <p:spPr/>
        <p:txBody>
          <a:bodyPr/>
          <a:lstStyle/>
          <a:p>
            <a:pPr>
              <a:defRPr/>
            </a:pPr>
            <a:r>
              <a:rPr lang="en-US" sz="4000" dirty="0"/>
              <a:t>Example 2</a:t>
            </a:r>
          </a:p>
        </p:txBody>
      </p:sp>
      <p:graphicFrame>
        <p:nvGraphicFramePr>
          <p:cNvPr id="400021" name="Group 661"/>
          <p:cNvGraphicFramePr>
            <a:graphicFrameLocks noGrp="1"/>
          </p:cNvGraphicFramePr>
          <p:nvPr>
            <p:extLst>
              <p:ext uri="{D42A27DB-BD31-4B8C-83A1-F6EECF244321}">
                <p14:modId xmlns:p14="http://schemas.microsoft.com/office/powerpoint/2010/main" val="1994090955"/>
              </p:ext>
            </p:extLst>
          </p:nvPr>
        </p:nvGraphicFramePr>
        <p:xfrm>
          <a:off x="3967535" y="2774289"/>
          <a:ext cx="1119187" cy="2523744"/>
        </p:xfrm>
        <a:graphic>
          <a:graphicData uri="http://schemas.openxmlformats.org/drawingml/2006/table">
            <a:tbl>
              <a:tblPr/>
              <a:tblGrid>
                <a:gridCol w="1119187">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24</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charset="0"/>
                        <a:ea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480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charset="0"/>
                        <a:ea typeface="Times New Roman" pitchFamily="18" charset="0"/>
                        <a:cs typeface="Arial" charset="0"/>
                      </a:endParaRPr>
                    </a:p>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12</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9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434406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00022"/>
                                        </p:tgtEl>
                                        <p:attrNameLst>
                                          <p:attrName>style.visibility</p:attrName>
                                        </p:attrNameLst>
                                      </p:cBhvr>
                                      <p:to>
                                        <p:strVal val="visible"/>
                                      </p:to>
                                    </p:set>
                                    <p:animEffect transition="in" filter="strips(downRight)">
                                      <p:cBhvr>
                                        <p:cTn id="7" dur="1000"/>
                                        <p:tgtEl>
                                          <p:spTgt spid="4000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00021"/>
                                        </p:tgtEl>
                                        <p:attrNameLst>
                                          <p:attrName>style.visibility</p:attrName>
                                        </p:attrNameLst>
                                      </p:cBhvr>
                                      <p:to>
                                        <p:strVal val="visible"/>
                                      </p:to>
                                    </p:set>
                                    <p:animEffect transition="in" filter="strips(downRight)">
                                      <p:cBhvr>
                                        <p:cTn id="12" dur="1000"/>
                                        <p:tgtEl>
                                          <p:spTgt spid="40002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00019"/>
                                        </p:tgtEl>
                                        <p:attrNameLst>
                                          <p:attrName>style.visibility</p:attrName>
                                        </p:attrNameLst>
                                      </p:cBhvr>
                                      <p:to>
                                        <p:strVal val="visible"/>
                                      </p:to>
                                    </p:set>
                                    <p:animEffect transition="in" filter="strips(downRight)">
                                      <p:cBhvr>
                                        <p:cTn id="17" dur="1000"/>
                                        <p:tgtEl>
                                          <p:spTgt spid="4000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00020"/>
                                        </p:tgtEl>
                                        <p:attrNameLst>
                                          <p:attrName>style.visibility</p:attrName>
                                        </p:attrNameLst>
                                      </p:cBhvr>
                                      <p:to>
                                        <p:strVal val="visible"/>
                                      </p:to>
                                    </p:set>
                                    <p:animEffect transition="in" filter="strips(downRight)">
                                      <p:cBhvr>
                                        <p:cTn id="22" dur="1000"/>
                                        <p:tgtEl>
                                          <p:spTgt spid="400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707" name="Rectangle 11"/>
          <p:cNvSpPr>
            <a:spLocks noGrp="1" noChangeArrowheads="1"/>
          </p:cNvSpPr>
          <p:nvPr>
            <p:ph type="title"/>
          </p:nvPr>
        </p:nvSpPr>
        <p:spPr/>
        <p:txBody>
          <a:bodyPr/>
          <a:lstStyle/>
          <a:p>
            <a:pPr eaLnBrk="1" hangingPunct="1">
              <a:defRPr/>
            </a:pPr>
            <a:r>
              <a:rPr lang="en-US" sz="3600" dirty="0"/>
              <a:t>Operations planning and scheduling</a:t>
            </a:r>
          </a:p>
        </p:txBody>
      </p:sp>
      <p:sp>
        <p:nvSpPr>
          <p:cNvPr id="285708" name="Rectangle 12"/>
          <p:cNvSpPr>
            <a:spLocks noGrp="1" noChangeArrowheads="1"/>
          </p:cNvSpPr>
          <p:nvPr>
            <p:ph type="body" idx="1"/>
          </p:nvPr>
        </p:nvSpPr>
        <p:spPr>
          <a:xfrm>
            <a:off x="811213" y="1203101"/>
            <a:ext cx="7912100" cy="4602163"/>
          </a:xfrm>
        </p:spPr>
        <p:txBody>
          <a:bodyPr/>
          <a:lstStyle/>
          <a:p>
            <a:pPr marL="533400" indent="-533400" eaLnBrk="1" hangingPunct="1"/>
            <a:r>
              <a:rPr lang="en-US" dirty="0"/>
              <a:t>Operations planning and scheduling is the process of making sure that demand and supply plans are in balance at all levels</a:t>
            </a:r>
          </a:p>
          <a:p>
            <a:pPr marL="533400" indent="-533400" eaLnBrk="1" hangingPunct="1"/>
            <a:r>
              <a:rPr lang="en-US" dirty="0"/>
              <a:t>Sales and operations planning and scheduling</a:t>
            </a:r>
          </a:p>
          <a:p>
            <a:pPr marL="533400" indent="-533400" eaLnBrk="1" hangingPunct="1"/>
            <a:r>
              <a:rPr lang="en-US" dirty="0"/>
              <a:t>Requires managerial inputs from many of the firm’s functions</a:t>
            </a:r>
          </a:p>
          <a:p>
            <a:pPr marL="533400" indent="-533400" eaLnBrk="1" hangingPunct="1"/>
            <a:r>
              <a:rPr lang="en-US" dirty="0"/>
              <a:t>Each function is affected by the plan</a:t>
            </a:r>
          </a:p>
        </p:txBody>
      </p:sp>
    </p:spTree>
    <p:extLst>
      <p:ext uri="{BB962C8B-B14F-4D97-AF65-F5344CB8AC3E}">
        <p14:creationId xmlns:p14="http://schemas.microsoft.com/office/powerpoint/2010/main" val="345166249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85708">
                                            <p:txEl>
                                              <p:pRg st="0" end="0"/>
                                            </p:txEl>
                                          </p:spTgt>
                                        </p:tgtEl>
                                        <p:attrNameLst>
                                          <p:attrName>style.visibility</p:attrName>
                                        </p:attrNameLst>
                                      </p:cBhvr>
                                      <p:to>
                                        <p:strVal val="visible"/>
                                      </p:to>
                                    </p:set>
                                    <p:animEffect transition="in" filter="strips(downRight)">
                                      <p:cBhvr>
                                        <p:cTn id="7" dur="1000"/>
                                        <p:tgtEl>
                                          <p:spTgt spid="2857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5708">
                                            <p:txEl>
                                              <p:pRg st="1" end="1"/>
                                            </p:txEl>
                                          </p:spTgt>
                                        </p:tgtEl>
                                        <p:attrNameLst>
                                          <p:attrName>style.visibility</p:attrName>
                                        </p:attrNameLst>
                                      </p:cBhvr>
                                      <p:to>
                                        <p:strVal val="visible"/>
                                      </p:to>
                                    </p:set>
                                    <p:animEffect transition="in" filter="strips(downRight)">
                                      <p:cBhvr>
                                        <p:cTn id="12" dur="1000"/>
                                        <p:tgtEl>
                                          <p:spTgt spid="2857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85708">
                                            <p:txEl>
                                              <p:pRg st="2" end="2"/>
                                            </p:txEl>
                                          </p:spTgt>
                                        </p:tgtEl>
                                        <p:attrNameLst>
                                          <p:attrName>style.visibility</p:attrName>
                                        </p:attrNameLst>
                                      </p:cBhvr>
                                      <p:to>
                                        <p:strVal val="visible"/>
                                      </p:to>
                                    </p:set>
                                    <p:animEffect transition="in" filter="strips(downRight)">
                                      <p:cBhvr>
                                        <p:cTn id="17" dur="1000"/>
                                        <p:tgtEl>
                                          <p:spTgt spid="2857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85708">
                                            <p:txEl>
                                              <p:pRg st="3" end="3"/>
                                            </p:txEl>
                                          </p:spTgt>
                                        </p:tgtEl>
                                        <p:attrNameLst>
                                          <p:attrName>style.visibility</p:attrName>
                                        </p:attrNameLst>
                                      </p:cBhvr>
                                      <p:to>
                                        <p:strVal val="visible"/>
                                      </p:to>
                                    </p:set>
                                    <p:animEffect transition="in" filter="strips(downRight)">
                                      <p:cBhvr>
                                        <p:cTn id="22" dur="1000"/>
                                        <p:tgtEl>
                                          <p:spTgt spid="2857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8"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a:defRPr/>
            </a:pPr>
            <a:r>
              <a:rPr lang="en-US" sz="4000" dirty="0"/>
              <a:t>Example 2</a:t>
            </a:r>
          </a:p>
        </p:txBody>
      </p:sp>
      <p:sp>
        <p:nvSpPr>
          <p:cNvPr id="401411" name="Rectangle 3"/>
          <p:cNvSpPr>
            <a:spLocks noGrp="1" noChangeArrowheads="1"/>
          </p:cNvSpPr>
          <p:nvPr>
            <p:ph type="body" idx="1"/>
          </p:nvPr>
        </p:nvSpPr>
        <p:spPr>
          <a:xfrm>
            <a:off x="774700" y="1371600"/>
            <a:ext cx="7912100" cy="423863"/>
          </a:xfrm>
        </p:spPr>
        <p:txBody>
          <a:bodyPr/>
          <a:lstStyle/>
          <a:p>
            <a:pPr marL="0" indent="0" eaLnBrk="1" hangingPunct="1">
              <a:buFont typeface="Wingdings" pitchFamily="2" charset="2"/>
              <a:buNone/>
            </a:pPr>
            <a:r>
              <a:rPr lang="en-US" sz="2000" b="1" dirty="0"/>
              <a:t>What is the total cost of this plan?</a:t>
            </a:r>
          </a:p>
        </p:txBody>
      </p:sp>
      <p:graphicFrame>
        <p:nvGraphicFramePr>
          <p:cNvPr id="402119" name="Group 711"/>
          <p:cNvGraphicFramePr>
            <a:graphicFrameLocks noGrp="1"/>
          </p:cNvGraphicFramePr>
          <p:nvPr/>
        </p:nvGraphicFramePr>
        <p:xfrm>
          <a:off x="819150" y="2257425"/>
          <a:ext cx="7958138" cy="2926080"/>
        </p:xfrm>
        <a:graphic>
          <a:graphicData uri="http://schemas.openxmlformats.org/drawingml/2006/table">
            <a:tbl>
              <a:tblPr/>
              <a:tblGrid>
                <a:gridCol w="1774825">
                  <a:extLst>
                    <a:ext uri="{9D8B030D-6E8A-4147-A177-3AD203B41FA5}">
                      <a16:colId xmlns:a16="http://schemas.microsoft.com/office/drawing/2014/main" val="20000"/>
                    </a:ext>
                  </a:extLst>
                </a:gridCol>
                <a:gridCol w="1236663">
                  <a:extLst>
                    <a:ext uri="{9D8B030D-6E8A-4147-A177-3AD203B41FA5}">
                      <a16:colId xmlns:a16="http://schemas.microsoft.com/office/drawing/2014/main" val="20001"/>
                    </a:ext>
                  </a:extLst>
                </a:gridCol>
                <a:gridCol w="1236662">
                  <a:extLst>
                    <a:ext uri="{9D8B030D-6E8A-4147-A177-3AD203B41FA5}">
                      <a16:colId xmlns:a16="http://schemas.microsoft.com/office/drawing/2014/main" val="20002"/>
                    </a:ext>
                  </a:extLst>
                </a:gridCol>
                <a:gridCol w="1236663">
                  <a:extLst>
                    <a:ext uri="{9D8B030D-6E8A-4147-A177-3AD203B41FA5}">
                      <a16:colId xmlns:a16="http://schemas.microsoft.com/office/drawing/2014/main" val="20003"/>
                    </a:ext>
                  </a:extLst>
                </a:gridCol>
                <a:gridCol w="1236662">
                  <a:extLst>
                    <a:ext uri="{9D8B030D-6E8A-4147-A177-3AD203B41FA5}">
                      <a16:colId xmlns:a16="http://schemas.microsoft.com/office/drawing/2014/main" val="20004"/>
                    </a:ext>
                  </a:extLst>
                </a:gridCol>
                <a:gridCol w="1236663">
                  <a:extLst>
                    <a:ext uri="{9D8B030D-6E8A-4147-A177-3AD203B41FA5}">
                      <a16:colId xmlns:a16="http://schemas.microsoft.com/office/drawing/2014/main" val="20005"/>
                    </a:ext>
                  </a:extLst>
                </a:gridCol>
              </a:tblGrid>
              <a:tr h="14287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Costs per Quarter</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2</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3</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4</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Total</a:t>
                      </a: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Utilized time</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$72,000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$552,000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Undertime</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2,880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15,840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Overtime</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Hires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78,000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Layoffs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38,000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28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Total Cost</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$683,840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402084" name="Group 676"/>
          <p:cNvGraphicFramePr>
            <a:graphicFrameLocks noGrp="1"/>
          </p:cNvGraphicFramePr>
          <p:nvPr>
            <p:extLst>
              <p:ext uri="{D42A27DB-BD31-4B8C-83A1-F6EECF244321}">
                <p14:modId xmlns:p14="http://schemas.microsoft.com/office/powerpoint/2010/main" val="2572369470"/>
              </p:ext>
            </p:extLst>
          </p:nvPr>
        </p:nvGraphicFramePr>
        <p:xfrm>
          <a:off x="3740150" y="2986088"/>
          <a:ext cx="1266825" cy="1828800"/>
        </p:xfrm>
        <a:graphic>
          <a:graphicData uri="http://schemas.openxmlformats.org/drawingml/2006/table">
            <a:tbl>
              <a:tblPr/>
              <a:tblGrid>
                <a:gridCol w="1266825">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$144,000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5,760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4"/>
                  </a:ext>
                </a:extLst>
              </a:tr>
            </a:tbl>
          </a:graphicData>
        </a:graphic>
      </p:graphicFrame>
      <p:graphicFrame>
        <p:nvGraphicFramePr>
          <p:cNvPr id="402085" name="Group 677"/>
          <p:cNvGraphicFramePr>
            <a:graphicFrameLocks noGrp="1"/>
          </p:cNvGraphicFramePr>
          <p:nvPr>
            <p:extLst>
              <p:ext uri="{D42A27DB-BD31-4B8C-83A1-F6EECF244321}">
                <p14:modId xmlns:p14="http://schemas.microsoft.com/office/powerpoint/2010/main" val="1243691129"/>
              </p:ext>
            </p:extLst>
          </p:nvPr>
        </p:nvGraphicFramePr>
        <p:xfrm>
          <a:off x="5005388" y="2982913"/>
          <a:ext cx="1262062" cy="1834515"/>
        </p:xfrm>
        <a:graphic>
          <a:graphicData uri="http://schemas.openxmlformats.org/drawingml/2006/table">
            <a:tbl>
              <a:tblPr/>
              <a:tblGrid>
                <a:gridCol w="1262062">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$228,000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2,880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4"/>
                  </a:ext>
                </a:extLst>
              </a:tr>
            </a:tbl>
          </a:graphicData>
        </a:graphic>
      </p:graphicFrame>
      <p:graphicFrame>
        <p:nvGraphicFramePr>
          <p:cNvPr id="402086" name="Group 678"/>
          <p:cNvGraphicFramePr>
            <a:graphicFrameLocks noGrp="1"/>
          </p:cNvGraphicFramePr>
          <p:nvPr>
            <p:extLst>
              <p:ext uri="{D42A27DB-BD31-4B8C-83A1-F6EECF244321}">
                <p14:modId xmlns:p14="http://schemas.microsoft.com/office/powerpoint/2010/main" val="705186965"/>
              </p:ext>
            </p:extLst>
          </p:nvPr>
        </p:nvGraphicFramePr>
        <p:xfrm>
          <a:off x="6269038" y="2992438"/>
          <a:ext cx="1263650" cy="1828800"/>
        </p:xfrm>
        <a:graphic>
          <a:graphicData uri="http://schemas.openxmlformats.org/drawingml/2006/table">
            <a:tbl>
              <a:tblPr/>
              <a:tblGrid>
                <a:gridCol w="1263650">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$108,000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4,320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38,000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646110"/>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01411"/>
                                        </p:tgtEl>
                                        <p:attrNameLst>
                                          <p:attrName>style.visibility</p:attrName>
                                        </p:attrNameLst>
                                      </p:cBhvr>
                                      <p:to>
                                        <p:strVal val="visible"/>
                                      </p:to>
                                    </p:set>
                                    <p:animEffect transition="in" filter="strips(downRight)">
                                      <p:cBhvr>
                                        <p:cTn id="7" dur="1000"/>
                                        <p:tgtEl>
                                          <p:spTgt spid="401411"/>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02119"/>
                                        </p:tgtEl>
                                        <p:attrNameLst>
                                          <p:attrName>style.visibility</p:attrName>
                                        </p:attrNameLst>
                                      </p:cBhvr>
                                      <p:to>
                                        <p:strVal val="visible"/>
                                      </p:to>
                                    </p:set>
                                    <p:animEffect transition="in" filter="strips(downRight)">
                                      <p:cBhvr>
                                        <p:cTn id="11" dur="1000"/>
                                        <p:tgtEl>
                                          <p:spTgt spid="40211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402084"/>
                                        </p:tgtEl>
                                        <p:attrNameLst>
                                          <p:attrName>style.visibility</p:attrName>
                                        </p:attrNameLst>
                                      </p:cBhvr>
                                      <p:to>
                                        <p:strVal val="visible"/>
                                      </p:to>
                                    </p:set>
                                    <p:animEffect transition="in" filter="strips(downRight)">
                                      <p:cBhvr>
                                        <p:cTn id="16" dur="1000"/>
                                        <p:tgtEl>
                                          <p:spTgt spid="40208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02085"/>
                                        </p:tgtEl>
                                        <p:attrNameLst>
                                          <p:attrName>style.visibility</p:attrName>
                                        </p:attrNameLst>
                                      </p:cBhvr>
                                      <p:to>
                                        <p:strVal val="visible"/>
                                      </p:to>
                                    </p:set>
                                    <p:animEffect transition="in" filter="strips(downRight)">
                                      <p:cBhvr>
                                        <p:cTn id="21" dur="1000"/>
                                        <p:tgtEl>
                                          <p:spTgt spid="40208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02086"/>
                                        </p:tgtEl>
                                        <p:attrNameLst>
                                          <p:attrName>style.visibility</p:attrName>
                                        </p:attrNameLst>
                                      </p:cBhvr>
                                      <p:to>
                                        <p:strVal val="visible"/>
                                      </p:to>
                                    </p:set>
                                    <p:animEffect transition="in" filter="strips(downRight)">
                                      <p:cBhvr>
                                        <p:cTn id="26" dur="1000"/>
                                        <p:tgtEl>
                                          <p:spTgt spid="40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31" name="Rectangle 7"/>
          <p:cNvSpPr>
            <a:spLocks noGrp="1" noChangeArrowheads="1"/>
          </p:cNvSpPr>
          <p:nvPr>
            <p:ph type="title"/>
          </p:nvPr>
        </p:nvSpPr>
        <p:spPr/>
        <p:txBody>
          <a:bodyPr/>
          <a:lstStyle/>
          <a:p>
            <a:pPr>
              <a:defRPr/>
            </a:pPr>
            <a:r>
              <a:rPr lang="en-US" sz="4000" dirty="0"/>
              <a:t>Example 2</a:t>
            </a:r>
          </a:p>
        </p:txBody>
      </p:sp>
      <p:sp>
        <p:nvSpPr>
          <p:cNvPr id="308232" name="Rectangle 8"/>
          <p:cNvSpPr>
            <a:spLocks noGrp="1" noChangeArrowheads="1"/>
          </p:cNvSpPr>
          <p:nvPr>
            <p:ph type="body" idx="1"/>
          </p:nvPr>
        </p:nvSpPr>
        <p:spPr>
          <a:xfrm>
            <a:off x="774700" y="1651000"/>
            <a:ext cx="7912100" cy="1300163"/>
          </a:xfrm>
        </p:spPr>
        <p:txBody>
          <a:bodyPr/>
          <a:lstStyle/>
          <a:p>
            <a:pPr marL="0" indent="0" eaLnBrk="1" hangingPunct="1">
              <a:buFont typeface="Wingdings" pitchFamily="2" charset="2"/>
              <a:buNone/>
            </a:pPr>
            <a:r>
              <a:rPr lang="en-US" sz="2000" b="1"/>
              <a:t>Find a level plan for the Barberton Municipal Division that allows no delay in road repair and minimizes undertime. Overtime can be used to its limits in any quarter. Given that the demand peaks in quarter 3, we get: </a:t>
            </a:r>
          </a:p>
        </p:txBody>
      </p:sp>
      <p:sp>
        <p:nvSpPr>
          <p:cNvPr id="308233" name="Text Box 9"/>
          <p:cNvSpPr txBox="1">
            <a:spLocks noChangeArrowheads="1"/>
          </p:cNvSpPr>
          <p:nvPr/>
        </p:nvSpPr>
        <p:spPr bwMode="auto">
          <a:xfrm>
            <a:off x="1203325" y="3162300"/>
            <a:ext cx="1065213" cy="396875"/>
          </a:xfrm>
          <a:prstGeom prst="rect">
            <a:avLst/>
          </a:prstGeom>
          <a:noFill/>
          <a:ln w="9525">
            <a:noFill/>
            <a:miter lim="800000"/>
            <a:headEnd/>
            <a:tailEnd/>
          </a:ln>
        </p:spPr>
        <p:txBody>
          <a:bodyPr wrap="none">
            <a:spAutoFit/>
          </a:bodyPr>
          <a:lstStyle/>
          <a:p>
            <a:r>
              <a:rPr lang="en-US" sz="2000" b="1"/>
              <a:t>1.20</a:t>
            </a:r>
            <a:r>
              <a:rPr lang="en-US" sz="2000" b="1" i="1">
                <a:latin typeface="Times New Roman" pitchFamily="18" charset="0"/>
              </a:rPr>
              <a:t>w</a:t>
            </a:r>
            <a:r>
              <a:rPr lang="en-US" sz="2000" b="1"/>
              <a:t> =</a:t>
            </a:r>
          </a:p>
        </p:txBody>
      </p:sp>
      <p:sp>
        <p:nvSpPr>
          <p:cNvPr id="308239" name="Text Box 15"/>
          <p:cNvSpPr txBox="1">
            <a:spLocks noChangeArrowheads="1"/>
          </p:cNvSpPr>
          <p:nvPr/>
        </p:nvSpPr>
        <p:spPr bwMode="auto">
          <a:xfrm>
            <a:off x="1685925" y="3784600"/>
            <a:ext cx="3475038" cy="396875"/>
          </a:xfrm>
          <a:prstGeom prst="rect">
            <a:avLst/>
          </a:prstGeom>
          <a:noFill/>
          <a:ln w="9525">
            <a:noFill/>
            <a:miter lim="800000"/>
            <a:headEnd/>
            <a:tailEnd/>
          </a:ln>
        </p:spPr>
        <p:txBody>
          <a:bodyPr wrap="none">
            <a:spAutoFit/>
          </a:bodyPr>
          <a:lstStyle/>
          <a:p>
            <a:r>
              <a:rPr lang="en-US" sz="2000" b="1" i="1">
                <a:latin typeface="Times New Roman" pitchFamily="18" charset="0"/>
              </a:rPr>
              <a:t>w</a:t>
            </a:r>
            <a:r>
              <a:rPr lang="en-US" sz="2000" b="1"/>
              <a:t> =  30.45 or 31 employees </a:t>
            </a:r>
          </a:p>
        </p:txBody>
      </p:sp>
      <p:grpSp>
        <p:nvGrpSpPr>
          <p:cNvPr id="2" name="Group 18"/>
          <p:cNvGrpSpPr>
            <a:grpSpLocks/>
          </p:cNvGrpSpPr>
          <p:nvPr/>
        </p:nvGrpSpPr>
        <p:grpSpPr bwMode="auto">
          <a:xfrm>
            <a:off x="2286000" y="2970213"/>
            <a:ext cx="5699125" cy="762000"/>
            <a:chOff x="1440" y="1871"/>
            <a:chExt cx="3590" cy="480"/>
          </a:xfrm>
        </p:grpSpPr>
        <p:grpSp>
          <p:nvGrpSpPr>
            <p:cNvPr id="25608" name="Group 16"/>
            <p:cNvGrpSpPr>
              <a:grpSpLocks/>
            </p:cNvGrpSpPr>
            <p:nvPr/>
          </p:nvGrpSpPr>
          <p:grpSpPr bwMode="auto">
            <a:xfrm>
              <a:off x="1440" y="1871"/>
              <a:ext cx="3590" cy="480"/>
              <a:chOff x="1440" y="1871"/>
              <a:chExt cx="3590" cy="480"/>
            </a:xfrm>
          </p:grpSpPr>
          <p:sp>
            <p:nvSpPr>
              <p:cNvPr id="25610" name="Text Box 10"/>
              <p:cNvSpPr txBox="1">
                <a:spLocks noChangeArrowheads="1"/>
              </p:cNvSpPr>
              <p:nvPr/>
            </p:nvSpPr>
            <p:spPr bwMode="auto">
              <a:xfrm>
                <a:off x="2222" y="1991"/>
                <a:ext cx="2808" cy="250"/>
              </a:xfrm>
              <a:prstGeom prst="rect">
                <a:avLst/>
              </a:prstGeom>
              <a:noFill/>
              <a:ln w="9525">
                <a:noFill/>
                <a:miter lim="800000"/>
                <a:headEnd/>
                <a:tailEnd/>
              </a:ln>
            </p:spPr>
            <p:txBody>
              <a:bodyPr wrap="none">
                <a:spAutoFit/>
              </a:bodyPr>
              <a:lstStyle/>
              <a:p>
                <a:r>
                  <a:rPr lang="en-US" sz="2000" b="1"/>
                  <a:t>36.54 employee-period equivalents </a:t>
                </a:r>
              </a:p>
            </p:txBody>
          </p:sp>
          <p:grpSp>
            <p:nvGrpSpPr>
              <p:cNvPr id="25611" name="Group 13"/>
              <p:cNvGrpSpPr>
                <a:grpSpLocks/>
              </p:cNvGrpSpPr>
              <p:nvPr/>
            </p:nvGrpSpPr>
            <p:grpSpPr bwMode="auto">
              <a:xfrm>
                <a:off x="1440" y="1871"/>
                <a:ext cx="605" cy="480"/>
                <a:chOff x="2496" y="1983"/>
                <a:chExt cx="605" cy="480"/>
              </a:xfrm>
            </p:grpSpPr>
            <p:sp>
              <p:nvSpPr>
                <p:cNvPr id="25612" name="Text Box 11"/>
                <p:cNvSpPr txBox="1">
                  <a:spLocks noChangeArrowheads="1"/>
                </p:cNvSpPr>
                <p:nvPr/>
              </p:nvSpPr>
              <p:spPr bwMode="auto">
                <a:xfrm>
                  <a:off x="2496" y="1983"/>
                  <a:ext cx="605" cy="480"/>
                </a:xfrm>
                <a:prstGeom prst="rect">
                  <a:avLst/>
                </a:prstGeom>
                <a:noFill/>
                <a:ln w="9525">
                  <a:noFill/>
                  <a:miter lim="800000"/>
                  <a:headEnd/>
                  <a:tailEnd/>
                </a:ln>
              </p:spPr>
              <p:txBody>
                <a:bodyPr wrap="none">
                  <a:spAutoFit/>
                </a:bodyPr>
                <a:lstStyle/>
                <a:p>
                  <a:pPr algn="ctr">
                    <a:lnSpc>
                      <a:spcPct val="110000"/>
                    </a:lnSpc>
                  </a:pPr>
                  <a:r>
                    <a:rPr lang="en-US" sz="2000" b="1"/>
                    <a:t>19,000</a:t>
                  </a:r>
                </a:p>
                <a:p>
                  <a:pPr algn="ctr">
                    <a:lnSpc>
                      <a:spcPct val="110000"/>
                    </a:lnSpc>
                  </a:pPr>
                  <a:r>
                    <a:rPr lang="en-US" sz="2000" b="1"/>
                    <a:t>520</a:t>
                  </a:r>
                </a:p>
              </p:txBody>
            </p:sp>
            <p:sp>
              <p:nvSpPr>
                <p:cNvPr id="25613" name="Line 12"/>
                <p:cNvSpPr>
                  <a:spLocks noChangeShapeType="1"/>
                </p:cNvSpPr>
                <p:nvPr/>
              </p:nvSpPr>
              <p:spPr bwMode="auto">
                <a:xfrm>
                  <a:off x="2511" y="2232"/>
                  <a:ext cx="576" cy="0"/>
                </a:xfrm>
                <a:prstGeom prst="line">
                  <a:avLst/>
                </a:prstGeom>
                <a:noFill/>
                <a:ln w="28575">
                  <a:solidFill>
                    <a:schemeClr val="tx1"/>
                  </a:solidFill>
                  <a:round/>
                  <a:headEnd/>
                  <a:tailEnd/>
                </a:ln>
              </p:spPr>
              <p:txBody>
                <a:bodyPr/>
                <a:lstStyle/>
                <a:p>
                  <a:endParaRPr lang="en-US"/>
                </a:p>
              </p:txBody>
            </p:sp>
          </p:grpSp>
        </p:grpSp>
        <p:sp>
          <p:nvSpPr>
            <p:cNvPr id="25609" name="Text Box 17"/>
            <p:cNvSpPr txBox="1">
              <a:spLocks noChangeArrowheads="1"/>
            </p:cNvSpPr>
            <p:nvPr/>
          </p:nvSpPr>
          <p:spPr bwMode="auto">
            <a:xfrm>
              <a:off x="2066" y="1987"/>
              <a:ext cx="209" cy="250"/>
            </a:xfrm>
            <a:prstGeom prst="rect">
              <a:avLst/>
            </a:prstGeom>
            <a:noFill/>
            <a:ln w="9525">
              <a:noFill/>
              <a:miter lim="800000"/>
              <a:headEnd/>
              <a:tailEnd/>
            </a:ln>
          </p:spPr>
          <p:txBody>
            <a:bodyPr wrap="none">
              <a:spAutoFit/>
            </a:bodyPr>
            <a:lstStyle/>
            <a:p>
              <a:r>
                <a:rPr lang="en-US" sz="2000" b="1"/>
                <a:t>=</a:t>
              </a:r>
            </a:p>
          </p:txBody>
        </p:sp>
      </p:grpSp>
    </p:spTree>
    <p:extLst>
      <p:ext uri="{BB962C8B-B14F-4D97-AF65-F5344CB8AC3E}">
        <p14:creationId xmlns:p14="http://schemas.microsoft.com/office/powerpoint/2010/main" val="60377736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08232"/>
                                        </p:tgtEl>
                                        <p:attrNameLst>
                                          <p:attrName>style.visibility</p:attrName>
                                        </p:attrNameLst>
                                      </p:cBhvr>
                                      <p:to>
                                        <p:strVal val="visible"/>
                                      </p:to>
                                    </p:set>
                                    <p:animEffect transition="in" filter="strips(downRight)">
                                      <p:cBhvr>
                                        <p:cTn id="7" dur="1000"/>
                                        <p:tgtEl>
                                          <p:spTgt spid="308232"/>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308233"/>
                                        </p:tgtEl>
                                        <p:attrNameLst>
                                          <p:attrName>style.visibility</p:attrName>
                                        </p:attrNameLst>
                                      </p:cBhvr>
                                      <p:to>
                                        <p:strVal val="visible"/>
                                      </p:to>
                                    </p:set>
                                    <p:animEffect transition="in" filter="strips(downRight)">
                                      <p:cBhvr>
                                        <p:cTn id="11" dur="1000"/>
                                        <p:tgtEl>
                                          <p:spTgt spid="30823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1000"/>
                                        <p:tgtEl>
                                          <p:spTgt spid="2"/>
                                        </p:tgtEl>
                                      </p:cBhvr>
                                    </p:animEffect>
                                  </p:childTnLst>
                                </p:cTn>
                              </p:par>
                            </p:childTnLst>
                          </p:cTn>
                        </p:par>
                        <p:par>
                          <p:cTn id="17" fill="hold">
                            <p:stCondLst>
                              <p:cond delay="1000"/>
                            </p:stCondLst>
                            <p:childTnLst>
                              <p:par>
                                <p:cTn id="18" presetID="18" presetClass="entr" presetSubtype="6" fill="hold" grpId="0" nodeType="afterEffect">
                                  <p:stCondLst>
                                    <p:cond delay="1000"/>
                                  </p:stCondLst>
                                  <p:childTnLst>
                                    <p:set>
                                      <p:cBhvr>
                                        <p:cTn id="19" dur="1" fill="hold">
                                          <p:stCondLst>
                                            <p:cond delay="0"/>
                                          </p:stCondLst>
                                        </p:cTn>
                                        <p:tgtEl>
                                          <p:spTgt spid="308239"/>
                                        </p:tgtEl>
                                        <p:attrNameLst>
                                          <p:attrName>style.visibility</p:attrName>
                                        </p:attrNameLst>
                                      </p:cBhvr>
                                      <p:to>
                                        <p:strVal val="visible"/>
                                      </p:to>
                                    </p:set>
                                    <p:animEffect transition="in" filter="strips(downRight)">
                                      <p:cBhvr>
                                        <p:cTn id="20" dur="1000"/>
                                        <p:tgtEl>
                                          <p:spTgt spid="308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2" grpId="0"/>
      <p:bldP spid="308233" grpId="0"/>
      <p:bldP spid="3082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4219" name="Group 763"/>
          <p:cNvGraphicFramePr>
            <a:graphicFrameLocks noGrp="1"/>
          </p:cNvGraphicFramePr>
          <p:nvPr/>
        </p:nvGraphicFramePr>
        <p:xfrm>
          <a:off x="858838" y="1573213"/>
          <a:ext cx="7791450" cy="4114800"/>
        </p:xfrm>
        <a:graphic>
          <a:graphicData uri="http://schemas.openxmlformats.org/drawingml/2006/table">
            <a:tbl>
              <a:tblPr/>
              <a:tblGrid>
                <a:gridCol w="2232025">
                  <a:extLst>
                    <a:ext uri="{9D8B030D-6E8A-4147-A177-3AD203B41FA5}">
                      <a16:colId xmlns:a16="http://schemas.microsoft.com/office/drawing/2014/main" val="20000"/>
                    </a:ext>
                  </a:extLst>
                </a:gridCol>
                <a:gridCol w="1109662">
                  <a:extLst>
                    <a:ext uri="{9D8B030D-6E8A-4147-A177-3AD203B41FA5}">
                      <a16:colId xmlns:a16="http://schemas.microsoft.com/office/drawing/2014/main" val="20001"/>
                    </a:ext>
                  </a:extLst>
                </a:gridCol>
                <a:gridCol w="1111250">
                  <a:extLst>
                    <a:ext uri="{9D8B030D-6E8A-4147-A177-3AD203B41FA5}">
                      <a16:colId xmlns:a16="http://schemas.microsoft.com/office/drawing/2014/main" val="20002"/>
                    </a:ext>
                  </a:extLst>
                </a:gridCol>
                <a:gridCol w="1114425">
                  <a:extLst>
                    <a:ext uri="{9D8B030D-6E8A-4147-A177-3AD203B41FA5}">
                      <a16:colId xmlns:a16="http://schemas.microsoft.com/office/drawing/2014/main" val="20003"/>
                    </a:ext>
                  </a:extLst>
                </a:gridCol>
                <a:gridCol w="1111250">
                  <a:extLst>
                    <a:ext uri="{9D8B030D-6E8A-4147-A177-3AD203B41FA5}">
                      <a16:colId xmlns:a16="http://schemas.microsoft.com/office/drawing/2014/main" val="20004"/>
                    </a:ext>
                  </a:extLst>
                </a:gridCol>
                <a:gridCol w="1112838">
                  <a:extLst>
                    <a:ext uri="{9D8B030D-6E8A-4147-A177-3AD203B41FA5}">
                      <a16:colId xmlns:a16="http://schemas.microsoft.com/office/drawing/2014/main" val="20005"/>
                    </a:ext>
                  </a:extLst>
                </a:gridCol>
              </a:tblGrid>
              <a:tr h="349250">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Quarter</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1428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Total</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Forecasted demand (hrs)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Workforce level (workers)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31 </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3"/>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Undertime (hours)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10,120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4"/>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Overtime (hours)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5"/>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Utilized time (hours)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6"/>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Hires (workers)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7"/>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Layoffs (workers)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bl>
          </a:graphicData>
        </a:graphic>
      </p:graphicFrame>
      <p:sp>
        <p:nvSpPr>
          <p:cNvPr id="403458" name="Rectangle 2"/>
          <p:cNvSpPr>
            <a:spLocks noGrp="1" noChangeArrowheads="1"/>
          </p:cNvSpPr>
          <p:nvPr>
            <p:ph type="title"/>
          </p:nvPr>
        </p:nvSpPr>
        <p:spPr/>
        <p:txBody>
          <a:bodyPr/>
          <a:lstStyle/>
          <a:p>
            <a:pPr>
              <a:defRPr/>
            </a:pPr>
            <a:r>
              <a:rPr lang="en-US" sz="4000" dirty="0"/>
              <a:t>Example 2</a:t>
            </a:r>
          </a:p>
        </p:txBody>
      </p:sp>
      <p:graphicFrame>
        <p:nvGraphicFramePr>
          <p:cNvPr id="404104" name="Group 648"/>
          <p:cNvGraphicFramePr>
            <a:graphicFrameLocks noGrp="1"/>
          </p:cNvGraphicFramePr>
          <p:nvPr>
            <p:extLst>
              <p:ext uri="{D42A27DB-BD31-4B8C-83A1-F6EECF244321}">
                <p14:modId xmlns:p14="http://schemas.microsoft.com/office/powerpoint/2010/main" val="3347004757"/>
              </p:ext>
            </p:extLst>
          </p:nvPr>
        </p:nvGraphicFramePr>
        <p:xfrm>
          <a:off x="4195763" y="2944813"/>
          <a:ext cx="1111250" cy="2743200"/>
        </p:xfrm>
        <a:graphic>
          <a:graphicData uri="http://schemas.openxmlformats.org/drawingml/2006/table">
            <a:tbl>
              <a:tblPr/>
              <a:tblGrid>
                <a:gridCol w="1111250">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4,120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12,000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graphicFrame>
        <p:nvGraphicFramePr>
          <p:cNvPr id="404105" name="Group 649"/>
          <p:cNvGraphicFramePr>
            <a:graphicFrameLocks noGrp="1"/>
          </p:cNvGraphicFramePr>
          <p:nvPr>
            <p:extLst>
              <p:ext uri="{D42A27DB-BD31-4B8C-83A1-F6EECF244321}">
                <p14:modId xmlns:p14="http://schemas.microsoft.com/office/powerpoint/2010/main" val="3765049569"/>
              </p:ext>
            </p:extLst>
          </p:nvPr>
        </p:nvGraphicFramePr>
        <p:xfrm>
          <a:off x="5308600" y="2933700"/>
          <a:ext cx="1114425" cy="2743200"/>
        </p:xfrm>
        <a:graphic>
          <a:graphicData uri="http://schemas.openxmlformats.org/drawingml/2006/table">
            <a:tbl>
              <a:tblPr/>
              <a:tblGrid>
                <a:gridCol w="1114425">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2,880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16,120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graphicFrame>
        <p:nvGraphicFramePr>
          <p:cNvPr id="404106" name="Group 650"/>
          <p:cNvGraphicFramePr>
            <a:graphicFrameLocks noGrp="1"/>
          </p:cNvGraphicFramePr>
          <p:nvPr>
            <p:extLst>
              <p:ext uri="{D42A27DB-BD31-4B8C-83A1-F6EECF244321}">
                <p14:modId xmlns:p14="http://schemas.microsoft.com/office/powerpoint/2010/main" val="3734797962"/>
              </p:ext>
            </p:extLst>
          </p:nvPr>
        </p:nvGraphicFramePr>
        <p:xfrm>
          <a:off x="6427788" y="2938463"/>
          <a:ext cx="1111250" cy="2743200"/>
        </p:xfrm>
        <a:graphic>
          <a:graphicData uri="http://schemas.openxmlformats.org/drawingml/2006/table">
            <a:tbl>
              <a:tblPr/>
              <a:tblGrid>
                <a:gridCol w="1111250">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31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7,120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9,000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graphicFrame>
        <p:nvGraphicFramePr>
          <p:cNvPr id="404107" name="Group 651"/>
          <p:cNvGraphicFramePr>
            <a:graphicFrameLocks noGrp="1"/>
          </p:cNvGraphicFramePr>
          <p:nvPr>
            <p:extLst>
              <p:ext uri="{D42A27DB-BD31-4B8C-83A1-F6EECF244321}">
                <p14:modId xmlns:p14="http://schemas.microsoft.com/office/powerpoint/2010/main" val="779561265"/>
              </p:ext>
            </p:extLst>
          </p:nvPr>
        </p:nvGraphicFramePr>
        <p:xfrm>
          <a:off x="7532688" y="2938463"/>
          <a:ext cx="1112837" cy="2743200"/>
        </p:xfrm>
        <a:graphic>
          <a:graphicData uri="http://schemas.openxmlformats.org/drawingml/2006/table">
            <a:tbl>
              <a:tblPr/>
              <a:tblGrid>
                <a:gridCol w="1112837">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124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21,360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2,880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43,120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1891013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04219"/>
                                        </p:tgtEl>
                                        <p:attrNameLst>
                                          <p:attrName>style.visibility</p:attrName>
                                        </p:attrNameLst>
                                      </p:cBhvr>
                                      <p:to>
                                        <p:strVal val="visible"/>
                                      </p:to>
                                    </p:set>
                                    <p:animEffect transition="in" filter="strips(downRight)">
                                      <p:cBhvr>
                                        <p:cTn id="7" dur="1000"/>
                                        <p:tgtEl>
                                          <p:spTgt spid="4042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04104"/>
                                        </p:tgtEl>
                                        <p:attrNameLst>
                                          <p:attrName>style.visibility</p:attrName>
                                        </p:attrNameLst>
                                      </p:cBhvr>
                                      <p:to>
                                        <p:strVal val="visible"/>
                                      </p:to>
                                    </p:set>
                                    <p:animEffect transition="in" filter="strips(downRight)">
                                      <p:cBhvr>
                                        <p:cTn id="12" dur="1000"/>
                                        <p:tgtEl>
                                          <p:spTgt spid="40410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04105"/>
                                        </p:tgtEl>
                                        <p:attrNameLst>
                                          <p:attrName>style.visibility</p:attrName>
                                        </p:attrNameLst>
                                      </p:cBhvr>
                                      <p:to>
                                        <p:strVal val="visible"/>
                                      </p:to>
                                    </p:set>
                                    <p:animEffect transition="in" filter="strips(downRight)">
                                      <p:cBhvr>
                                        <p:cTn id="17" dur="1000"/>
                                        <p:tgtEl>
                                          <p:spTgt spid="40410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04106"/>
                                        </p:tgtEl>
                                        <p:attrNameLst>
                                          <p:attrName>style.visibility</p:attrName>
                                        </p:attrNameLst>
                                      </p:cBhvr>
                                      <p:to>
                                        <p:strVal val="visible"/>
                                      </p:to>
                                    </p:set>
                                    <p:animEffect transition="in" filter="strips(downRight)">
                                      <p:cBhvr>
                                        <p:cTn id="22" dur="1000"/>
                                        <p:tgtEl>
                                          <p:spTgt spid="40410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404107"/>
                                        </p:tgtEl>
                                        <p:attrNameLst>
                                          <p:attrName>style.visibility</p:attrName>
                                        </p:attrNameLst>
                                      </p:cBhvr>
                                      <p:to>
                                        <p:strVal val="visible"/>
                                      </p:to>
                                    </p:set>
                                    <p:animEffect transition="in" filter="strips(downRight)">
                                      <p:cBhvr>
                                        <p:cTn id="27" dur="1000"/>
                                        <p:tgtEl>
                                          <p:spTgt spid="40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6092" name="Group 588"/>
          <p:cNvGraphicFramePr>
            <a:graphicFrameLocks noGrp="1"/>
          </p:cNvGraphicFramePr>
          <p:nvPr/>
        </p:nvGraphicFramePr>
        <p:xfrm>
          <a:off x="782638" y="2363788"/>
          <a:ext cx="7872412" cy="2926080"/>
        </p:xfrm>
        <a:graphic>
          <a:graphicData uri="http://schemas.openxmlformats.org/drawingml/2006/table">
            <a:tbl>
              <a:tblPr/>
              <a:tblGrid>
                <a:gridCol w="1812925">
                  <a:extLst>
                    <a:ext uri="{9D8B030D-6E8A-4147-A177-3AD203B41FA5}">
                      <a16:colId xmlns:a16="http://schemas.microsoft.com/office/drawing/2014/main" val="20000"/>
                    </a:ext>
                  </a:extLst>
                </a:gridCol>
                <a:gridCol w="1074737">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1246187">
                  <a:extLst>
                    <a:ext uri="{9D8B030D-6E8A-4147-A177-3AD203B41FA5}">
                      <a16:colId xmlns:a16="http://schemas.microsoft.com/office/drawing/2014/main" val="20003"/>
                    </a:ext>
                  </a:extLst>
                </a:gridCol>
                <a:gridCol w="1246188">
                  <a:extLst>
                    <a:ext uri="{9D8B030D-6E8A-4147-A177-3AD203B41FA5}">
                      <a16:colId xmlns:a16="http://schemas.microsoft.com/office/drawing/2014/main" val="20004"/>
                    </a:ext>
                  </a:extLst>
                </a:gridCol>
                <a:gridCol w="1246187">
                  <a:extLst>
                    <a:ext uri="{9D8B030D-6E8A-4147-A177-3AD203B41FA5}">
                      <a16:colId xmlns:a16="http://schemas.microsoft.com/office/drawing/2014/main" val="20005"/>
                    </a:ext>
                  </a:extLst>
                </a:gridCol>
              </a:tblGrid>
              <a:tr h="36512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Costs per Quarter</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1</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2</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3</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4</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Total</a:t>
                      </a: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Utilized time</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$72,000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$517,440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Undertime</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121,440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256,320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Overtime</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51,840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Hires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60,000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60,000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Layoffs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428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Total Cost</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$885,600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05506" name="Rectangle 2"/>
          <p:cNvSpPr>
            <a:spLocks noGrp="1" noChangeArrowheads="1"/>
          </p:cNvSpPr>
          <p:nvPr>
            <p:ph type="title"/>
          </p:nvPr>
        </p:nvSpPr>
        <p:spPr/>
        <p:txBody>
          <a:bodyPr/>
          <a:lstStyle/>
          <a:p>
            <a:pPr>
              <a:defRPr/>
            </a:pPr>
            <a:r>
              <a:rPr lang="en-US" sz="4000" dirty="0"/>
              <a:t>Example 2</a:t>
            </a:r>
          </a:p>
        </p:txBody>
      </p:sp>
      <p:sp>
        <p:nvSpPr>
          <p:cNvPr id="405507" name="Rectangle 3"/>
          <p:cNvSpPr>
            <a:spLocks noGrp="1" noChangeArrowheads="1"/>
          </p:cNvSpPr>
          <p:nvPr>
            <p:ph type="body" idx="1"/>
          </p:nvPr>
        </p:nvSpPr>
        <p:spPr>
          <a:xfrm>
            <a:off x="774700" y="1498600"/>
            <a:ext cx="7912100" cy="487363"/>
          </a:xfrm>
        </p:spPr>
        <p:txBody>
          <a:bodyPr/>
          <a:lstStyle/>
          <a:p>
            <a:pPr marL="0" indent="0" eaLnBrk="1" hangingPunct="1">
              <a:buFont typeface="Wingdings" pitchFamily="2" charset="2"/>
              <a:buNone/>
            </a:pPr>
            <a:r>
              <a:rPr lang="en-US" sz="2000" b="1" dirty="0"/>
              <a:t>What is the total cost of this level workforce plan? </a:t>
            </a:r>
          </a:p>
        </p:txBody>
      </p:sp>
      <p:graphicFrame>
        <p:nvGraphicFramePr>
          <p:cNvPr id="405995" name="Group 491"/>
          <p:cNvGraphicFramePr>
            <a:graphicFrameLocks noGrp="1"/>
          </p:cNvGraphicFramePr>
          <p:nvPr>
            <p:extLst>
              <p:ext uri="{D42A27DB-BD31-4B8C-83A1-F6EECF244321}">
                <p14:modId xmlns:p14="http://schemas.microsoft.com/office/powerpoint/2010/main" val="1153156534"/>
              </p:ext>
            </p:extLst>
          </p:nvPr>
        </p:nvGraphicFramePr>
        <p:xfrm>
          <a:off x="6162675" y="3097213"/>
          <a:ext cx="1246188" cy="1828800"/>
        </p:xfrm>
        <a:graphic>
          <a:graphicData uri="http://schemas.openxmlformats.org/drawingml/2006/table">
            <a:tbl>
              <a:tblPr/>
              <a:tblGrid>
                <a:gridCol w="1246188">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$108,000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85,440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4"/>
                  </a:ext>
                </a:extLst>
              </a:tr>
            </a:tbl>
          </a:graphicData>
        </a:graphic>
      </p:graphicFrame>
      <p:graphicFrame>
        <p:nvGraphicFramePr>
          <p:cNvPr id="405996" name="Group 492"/>
          <p:cNvGraphicFramePr>
            <a:graphicFrameLocks noGrp="1"/>
          </p:cNvGraphicFramePr>
          <p:nvPr>
            <p:extLst>
              <p:ext uri="{D42A27DB-BD31-4B8C-83A1-F6EECF244321}">
                <p14:modId xmlns:p14="http://schemas.microsoft.com/office/powerpoint/2010/main" val="260533551"/>
              </p:ext>
            </p:extLst>
          </p:nvPr>
        </p:nvGraphicFramePr>
        <p:xfrm>
          <a:off x="4913313" y="3097213"/>
          <a:ext cx="1246187" cy="1828800"/>
        </p:xfrm>
        <a:graphic>
          <a:graphicData uri="http://schemas.openxmlformats.org/drawingml/2006/table">
            <a:tbl>
              <a:tblPr/>
              <a:tblGrid>
                <a:gridCol w="1246187">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$193,440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51,840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4"/>
                  </a:ext>
                </a:extLst>
              </a:tr>
            </a:tbl>
          </a:graphicData>
        </a:graphic>
      </p:graphicFrame>
      <p:graphicFrame>
        <p:nvGraphicFramePr>
          <p:cNvPr id="405997" name="Group 493"/>
          <p:cNvGraphicFramePr>
            <a:graphicFrameLocks noGrp="1"/>
          </p:cNvGraphicFramePr>
          <p:nvPr>
            <p:extLst>
              <p:ext uri="{D42A27DB-BD31-4B8C-83A1-F6EECF244321}">
                <p14:modId xmlns:p14="http://schemas.microsoft.com/office/powerpoint/2010/main" val="3733270001"/>
              </p:ext>
            </p:extLst>
          </p:nvPr>
        </p:nvGraphicFramePr>
        <p:xfrm>
          <a:off x="3676650" y="3097213"/>
          <a:ext cx="1246188" cy="1828800"/>
        </p:xfrm>
        <a:graphic>
          <a:graphicData uri="http://schemas.openxmlformats.org/drawingml/2006/table">
            <a:tbl>
              <a:tblPr/>
              <a:tblGrid>
                <a:gridCol w="1246188">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$144,000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49,440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5133641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05507"/>
                                        </p:tgtEl>
                                        <p:attrNameLst>
                                          <p:attrName>style.visibility</p:attrName>
                                        </p:attrNameLst>
                                      </p:cBhvr>
                                      <p:to>
                                        <p:strVal val="visible"/>
                                      </p:to>
                                    </p:set>
                                    <p:animEffect transition="in" filter="strips(downRight)">
                                      <p:cBhvr>
                                        <p:cTn id="7" dur="1000"/>
                                        <p:tgtEl>
                                          <p:spTgt spid="405507"/>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06092"/>
                                        </p:tgtEl>
                                        <p:attrNameLst>
                                          <p:attrName>style.visibility</p:attrName>
                                        </p:attrNameLst>
                                      </p:cBhvr>
                                      <p:to>
                                        <p:strVal val="visible"/>
                                      </p:to>
                                    </p:set>
                                    <p:animEffect transition="in" filter="strips(downRight)">
                                      <p:cBhvr>
                                        <p:cTn id="11" dur="1000"/>
                                        <p:tgtEl>
                                          <p:spTgt spid="40609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405997"/>
                                        </p:tgtEl>
                                        <p:attrNameLst>
                                          <p:attrName>style.visibility</p:attrName>
                                        </p:attrNameLst>
                                      </p:cBhvr>
                                      <p:to>
                                        <p:strVal val="visible"/>
                                      </p:to>
                                    </p:set>
                                    <p:animEffect transition="in" filter="strips(downRight)">
                                      <p:cBhvr>
                                        <p:cTn id="16" dur="1000"/>
                                        <p:tgtEl>
                                          <p:spTgt spid="40599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05996"/>
                                        </p:tgtEl>
                                        <p:attrNameLst>
                                          <p:attrName>style.visibility</p:attrName>
                                        </p:attrNameLst>
                                      </p:cBhvr>
                                      <p:to>
                                        <p:strVal val="visible"/>
                                      </p:to>
                                    </p:set>
                                    <p:animEffect transition="in" filter="strips(downRight)">
                                      <p:cBhvr>
                                        <p:cTn id="21" dur="1000"/>
                                        <p:tgtEl>
                                          <p:spTgt spid="40599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05995"/>
                                        </p:tgtEl>
                                        <p:attrNameLst>
                                          <p:attrName>style.visibility</p:attrName>
                                        </p:attrNameLst>
                                      </p:cBhvr>
                                      <p:to>
                                        <p:strVal val="visible"/>
                                      </p:to>
                                    </p:set>
                                    <p:animEffect transition="in" filter="strips(downRight)">
                                      <p:cBhvr>
                                        <p:cTn id="26" dur="1000"/>
                                        <p:tgtEl>
                                          <p:spTgt spid="405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a:defRPr/>
            </a:pPr>
            <a:r>
              <a:rPr lang="en-US" sz="4000" dirty="0"/>
              <a:t>Example 2</a:t>
            </a:r>
          </a:p>
        </p:txBody>
      </p:sp>
      <p:sp>
        <p:nvSpPr>
          <p:cNvPr id="407555" name="Rectangle 3"/>
          <p:cNvSpPr>
            <a:spLocks noGrp="1" noChangeArrowheads="1"/>
          </p:cNvSpPr>
          <p:nvPr>
            <p:ph type="body" idx="1"/>
          </p:nvPr>
        </p:nvSpPr>
        <p:spPr>
          <a:xfrm>
            <a:off x="774700" y="1703316"/>
            <a:ext cx="7912100" cy="2024063"/>
          </a:xfrm>
        </p:spPr>
        <p:txBody>
          <a:bodyPr/>
          <a:lstStyle/>
          <a:p>
            <a:pPr marL="0" indent="0" eaLnBrk="1" hangingPunct="1">
              <a:buFont typeface="Wingdings" pitchFamily="2" charset="2"/>
              <a:buNone/>
            </a:pPr>
            <a:r>
              <a:rPr lang="en-US" sz="2000" b="1"/>
              <a:t>A mixed strategy considers and implements a fuller range of reactive alternatives than any one “pure” strategy.</a:t>
            </a:r>
          </a:p>
          <a:p>
            <a:pPr marL="0" indent="0" eaLnBrk="1" hangingPunct="1">
              <a:buFont typeface="Wingdings" pitchFamily="2" charset="2"/>
              <a:buNone/>
            </a:pPr>
            <a:r>
              <a:rPr lang="en-US" sz="2000" b="1"/>
              <a:t>Now propose a plan of your own for the Barberton Municipal Division. Use the chase strategy as a base, but find a way to decrease the cost of hiring and layoffs by selectively using some overtime. (Students complete highlighted sections)</a:t>
            </a:r>
          </a:p>
        </p:txBody>
      </p:sp>
    </p:spTree>
    <p:extLst>
      <p:ext uri="{BB962C8B-B14F-4D97-AF65-F5344CB8AC3E}">
        <p14:creationId xmlns:p14="http://schemas.microsoft.com/office/powerpoint/2010/main" val="12961727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07555"/>
                                        </p:tgtEl>
                                        <p:attrNameLst>
                                          <p:attrName>style.visibility</p:attrName>
                                        </p:attrNameLst>
                                      </p:cBhvr>
                                      <p:to>
                                        <p:strVal val="visible"/>
                                      </p:to>
                                    </p:set>
                                    <p:animEffect transition="in" filter="strips(downRight)">
                                      <p:cBhvr>
                                        <p:cTn id="7" dur="1000"/>
                                        <p:tgtEl>
                                          <p:spTgt spid="407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109" name="Group 837"/>
          <p:cNvGraphicFramePr>
            <a:graphicFrameLocks noGrp="1"/>
          </p:cNvGraphicFramePr>
          <p:nvPr>
            <p:extLst>
              <p:ext uri="{D42A27DB-BD31-4B8C-83A1-F6EECF244321}">
                <p14:modId xmlns:p14="http://schemas.microsoft.com/office/powerpoint/2010/main" val="2893679718"/>
              </p:ext>
            </p:extLst>
          </p:nvPr>
        </p:nvGraphicFramePr>
        <p:xfrm>
          <a:off x="763588" y="1196752"/>
          <a:ext cx="8050212" cy="3291840"/>
        </p:xfrm>
        <a:graphic>
          <a:graphicData uri="http://schemas.openxmlformats.org/drawingml/2006/table">
            <a:tbl>
              <a:tblPr/>
              <a:tblGrid>
                <a:gridCol w="2455862">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9188">
                  <a:extLst>
                    <a:ext uri="{9D8B030D-6E8A-4147-A177-3AD203B41FA5}">
                      <a16:colId xmlns:a16="http://schemas.microsoft.com/office/drawing/2014/main" val="20002"/>
                    </a:ext>
                  </a:extLst>
                </a:gridCol>
                <a:gridCol w="1119187">
                  <a:extLst>
                    <a:ext uri="{9D8B030D-6E8A-4147-A177-3AD203B41FA5}">
                      <a16:colId xmlns:a16="http://schemas.microsoft.com/office/drawing/2014/main" val="20003"/>
                    </a:ext>
                  </a:extLst>
                </a:gridCol>
                <a:gridCol w="1119188">
                  <a:extLst>
                    <a:ext uri="{9D8B030D-6E8A-4147-A177-3AD203B41FA5}">
                      <a16:colId xmlns:a16="http://schemas.microsoft.com/office/drawing/2014/main" val="20004"/>
                    </a:ext>
                  </a:extLst>
                </a:gridCol>
                <a:gridCol w="1119187">
                  <a:extLst>
                    <a:ext uri="{9D8B030D-6E8A-4147-A177-3AD203B41FA5}">
                      <a16:colId xmlns:a16="http://schemas.microsoft.com/office/drawing/2014/main" val="20005"/>
                    </a:ext>
                  </a:extLst>
                </a:gridCol>
              </a:tblGrid>
              <a:tr h="14287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Quarter</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1428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Total</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Forecasted demand </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Workforce level </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3"/>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Undertime (hours)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4"/>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Overtime (hours)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5"/>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Utilized time (hours)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6"/>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Hires (workers)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7"/>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Layoffs (workers)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bl>
          </a:graphicData>
        </a:graphic>
      </p:graphicFrame>
      <p:sp>
        <p:nvSpPr>
          <p:cNvPr id="310279" name="Rectangle 7"/>
          <p:cNvSpPr>
            <a:spLocks noGrp="1" noChangeArrowheads="1"/>
          </p:cNvSpPr>
          <p:nvPr>
            <p:ph type="title"/>
          </p:nvPr>
        </p:nvSpPr>
        <p:spPr/>
        <p:txBody>
          <a:bodyPr/>
          <a:lstStyle/>
          <a:p>
            <a:pPr>
              <a:defRPr/>
            </a:pPr>
            <a:r>
              <a:rPr lang="en-US" sz="4000" dirty="0"/>
              <a:t>Example 2</a:t>
            </a:r>
          </a:p>
        </p:txBody>
      </p:sp>
      <p:graphicFrame>
        <p:nvGraphicFramePr>
          <p:cNvPr id="311093" name="Group 821"/>
          <p:cNvGraphicFramePr>
            <a:graphicFrameLocks noGrp="1"/>
          </p:cNvGraphicFramePr>
          <p:nvPr>
            <p:extLst>
              <p:ext uri="{D42A27DB-BD31-4B8C-83A1-F6EECF244321}">
                <p14:modId xmlns:p14="http://schemas.microsoft.com/office/powerpoint/2010/main" val="53579875"/>
              </p:ext>
            </p:extLst>
          </p:nvPr>
        </p:nvGraphicFramePr>
        <p:xfrm>
          <a:off x="3211513" y="2285777"/>
          <a:ext cx="1117600" cy="2194560"/>
        </p:xfrm>
        <a:graphic>
          <a:graphicData uri="http://schemas.openxmlformats.org/drawingml/2006/table">
            <a:tbl>
              <a:tblPr/>
              <a:tblGrid>
                <a:gridCol w="1117600">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graphicFrame>
        <p:nvGraphicFramePr>
          <p:cNvPr id="311108" name="Group 836"/>
          <p:cNvGraphicFramePr>
            <a:graphicFrameLocks noGrp="1"/>
          </p:cNvGraphicFramePr>
          <p:nvPr>
            <p:extLst>
              <p:ext uri="{D42A27DB-BD31-4B8C-83A1-F6EECF244321}">
                <p14:modId xmlns:p14="http://schemas.microsoft.com/office/powerpoint/2010/main" val="1312146399"/>
              </p:ext>
            </p:extLst>
          </p:nvPr>
        </p:nvGraphicFramePr>
        <p:xfrm>
          <a:off x="7694613" y="2288952"/>
          <a:ext cx="1119187" cy="2194560"/>
        </p:xfrm>
        <a:graphic>
          <a:graphicData uri="http://schemas.openxmlformats.org/drawingml/2006/table">
            <a:tbl>
              <a:tblPr/>
              <a:tblGrid>
                <a:gridCol w="1119187">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85</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1,080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2,880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43,120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13</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graphicFrame>
        <p:nvGraphicFramePr>
          <p:cNvPr id="311094" name="Group 822"/>
          <p:cNvGraphicFramePr>
            <a:graphicFrameLocks noGrp="1"/>
          </p:cNvGraphicFramePr>
          <p:nvPr>
            <p:extLst>
              <p:ext uri="{D42A27DB-BD31-4B8C-83A1-F6EECF244321}">
                <p14:modId xmlns:p14="http://schemas.microsoft.com/office/powerpoint/2010/main" val="466185676"/>
              </p:ext>
            </p:extLst>
          </p:nvPr>
        </p:nvGraphicFramePr>
        <p:xfrm>
          <a:off x="4329113" y="2301652"/>
          <a:ext cx="1119187" cy="2194560"/>
        </p:xfrm>
        <a:graphic>
          <a:graphicData uri="http://schemas.openxmlformats.org/drawingml/2006/table">
            <a:tbl>
              <a:tblPr/>
              <a:tblGrid>
                <a:gridCol w="1119187">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24</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480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graphicFrame>
        <p:nvGraphicFramePr>
          <p:cNvPr id="311095" name="Group 823"/>
          <p:cNvGraphicFramePr>
            <a:graphicFrameLocks noGrp="1"/>
          </p:cNvGraphicFramePr>
          <p:nvPr>
            <p:extLst>
              <p:ext uri="{D42A27DB-BD31-4B8C-83A1-F6EECF244321}">
                <p14:modId xmlns:p14="http://schemas.microsoft.com/office/powerpoint/2010/main" val="1292505094"/>
              </p:ext>
            </p:extLst>
          </p:nvPr>
        </p:nvGraphicFramePr>
        <p:xfrm>
          <a:off x="5461000" y="2287365"/>
          <a:ext cx="1119188" cy="2194560"/>
        </p:xfrm>
        <a:graphic>
          <a:graphicData uri="http://schemas.openxmlformats.org/drawingml/2006/table">
            <a:tbl>
              <a:tblPr/>
              <a:tblGrid>
                <a:gridCol w="1119188">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31</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2,880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16,120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7</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graphicFrame>
        <p:nvGraphicFramePr>
          <p:cNvPr id="311096" name="Group 824"/>
          <p:cNvGraphicFramePr>
            <a:graphicFrameLocks noGrp="1"/>
          </p:cNvGraphicFramePr>
          <p:nvPr>
            <p:extLst>
              <p:ext uri="{D42A27DB-BD31-4B8C-83A1-F6EECF244321}">
                <p14:modId xmlns:p14="http://schemas.microsoft.com/office/powerpoint/2010/main" val="453568368"/>
              </p:ext>
            </p:extLst>
          </p:nvPr>
        </p:nvGraphicFramePr>
        <p:xfrm>
          <a:off x="6578600" y="2288952"/>
          <a:ext cx="1119188" cy="2194560"/>
        </p:xfrm>
        <a:graphic>
          <a:graphicData uri="http://schemas.openxmlformats.org/drawingml/2006/table">
            <a:tbl>
              <a:tblPr/>
              <a:tblGrid>
                <a:gridCol w="1119188">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18</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360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9,000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4"/>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13</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5"/>
                  </a:ext>
                </a:extLst>
              </a:tr>
            </a:tbl>
          </a:graphicData>
        </a:graphic>
      </p:graphicFrame>
      <p:sp>
        <p:nvSpPr>
          <p:cNvPr id="311110" name="Text Box 838"/>
          <p:cNvSpPr txBox="1">
            <a:spLocks noChangeArrowheads="1"/>
          </p:cNvSpPr>
          <p:nvPr/>
        </p:nvSpPr>
        <p:spPr bwMode="auto">
          <a:xfrm>
            <a:off x="733425" y="4779740"/>
            <a:ext cx="8169275" cy="1465262"/>
          </a:xfrm>
          <a:prstGeom prst="rect">
            <a:avLst/>
          </a:prstGeom>
          <a:noFill/>
          <a:ln w="9525">
            <a:noFill/>
            <a:miter lim="800000"/>
            <a:headEnd/>
            <a:tailEnd/>
          </a:ln>
        </p:spPr>
        <p:txBody>
          <a:bodyPr>
            <a:spAutoFit/>
          </a:bodyPr>
          <a:lstStyle/>
          <a:p>
            <a:pPr>
              <a:lnSpc>
                <a:spcPct val="90000"/>
              </a:lnSpc>
              <a:spcBef>
                <a:spcPct val="40000"/>
              </a:spcBef>
            </a:pPr>
            <a:r>
              <a:rPr lang="en-US" sz="2000" b="1"/>
              <a:t>Several solutions are possible. The key idea in creating this one is hiring only 7 employees in quarter 3, while using overtime to its maximum limit and eliminating undertime for that quarter. Hiring fewer in quarter 3 allows the number of layoffs in quarter 4 to drop to only 13, down from 19. </a:t>
            </a:r>
          </a:p>
        </p:txBody>
      </p:sp>
    </p:spTree>
    <p:extLst>
      <p:ext uri="{BB962C8B-B14F-4D97-AF65-F5344CB8AC3E}">
        <p14:creationId xmlns:p14="http://schemas.microsoft.com/office/powerpoint/2010/main" val="248394322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11109"/>
                                        </p:tgtEl>
                                        <p:attrNameLst>
                                          <p:attrName>style.visibility</p:attrName>
                                        </p:attrNameLst>
                                      </p:cBhvr>
                                      <p:to>
                                        <p:strVal val="visible"/>
                                      </p:to>
                                    </p:set>
                                    <p:animEffect transition="in" filter="strips(downRight)">
                                      <p:cBhvr>
                                        <p:cTn id="7" dur="1000"/>
                                        <p:tgtEl>
                                          <p:spTgt spid="31110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11093"/>
                                        </p:tgtEl>
                                        <p:attrNameLst>
                                          <p:attrName>style.visibility</p:attrName>
                                        </p:attrNameLst>
                                      </p:cBhvr>
                                      <p:to>
                                        <p:strVal val="visible"/>
                                      </p:to>
                                    </p:set>
                                    <p:animEffect transition="in" filter="strips(downRight)">
                                      <p:cBhvr>
                                        <p:cTn id="12" dur="1000"/>
                                        <p:tgtEl>
                                          <p:spTgt spid="31109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11094"/>
                                        </p:tgtEl>
                                        <p:attrNameLst>
                                          <p:attrName>style.visibility</p:attrName>
                                        </p:attrNameLst>
                                      </p:cBhvr>
                                      <p:to>
                                        <p:strVal val="visible"/>
                                      </p:to>
                                    </p:set>
                                    <p:animEffect transition="in" filter="strips(downRight)">
                                      <p:cBhvr>
                                        <p:cTn id="17" dur="1000"/>
                                        <p:tgtEl>
                                          <p:spTgt spid="31109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11095"/>
                                        </p:tgtEl>
                                        <p:attrNameLst>
                                          <p:attrName>style.visibility</p:attrName>
                                        </p:attrNameLst>
                                      </p:cBhvr>
                                      <p:to>
                                        <p:strVal val="visible"/>
                                      </p:to>
                                    </p:set>
                                    <p:animEffect transition="in" filter="strips(downRight)">
                                      <p:cBhvr>
                                        <p:cTn id="22" dur="1000"/>
                                        <p:tgtEl>
                                          <p:spTgt spid="31109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11096"/>
                                        </p:tgtEl>
                                        <p:attrNameLst>
                                          <p:attrName>style.visibility</p:attrName>
                                        </p:attrNameLst>
                                      </p:cBhvr>
                                      <p:to>
                                        <p:strVal val="visible"/>
                                      </p:to>
                                    </p:set>
                                    <p:animEffect transition="in" filter="strips(downRight)">
                                      <p:cBhvr>
                                        <p:cTn id="27" dur="1000"/>
                                        <p:tgtEl>
                                          <p:spTgt spid="31109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11108"/>
                                        </p:tgtEl>
                                        <p:attrNameLst>
                                          <p:attrName>style.visibility</p:attrName>
                                        </p:attrNameLst>
                                      </p:cBhvr>
                                      <p:to>
                                        <p:strVal val="visible"/>
                                      </p:to>
                                    </p:set>
                                    <p:animEffect transition="in" filter="strips(downRight)">
                                      <p:cBhvr>
                                        <p:cTn id="32" dur="1000"/>
                                        <p:tgtEl>
                                          <p:spTgt spid="311108"/>
                                        </p:tgtEl>
                                      </p:cBhvr>
                                    </p:animEffect>
                                  </p:childTnLst>
                                </p:cTn>
                              </p:par>
                            </p:childTnLst>
                          </p:cTn>
                        </p:par>
                        <p:par>
                          <p:cTn id="33" fill="hold">
                            <p:stCondLst>
                              <p:cond delay="1000"/>
                            </p:stCondLst>
                            <p:childTnLst>
                              <p:par>
                                <p:cTn id="34" presetID="18" presetClass="entr" presetSubtype="6" fill="hold" grpId="0" nodeType="afterEffect">
                                  <p:stCondLst>
                                    <p:cond delay="1000"/>
                                  </p:stCondLst>
                                  <p:childTnLst>
                                    <p:set>
                                      <p:cBhvr>
                                        <p:cTn id="35" dur="1" fill="hold">
                                          <p:stCondLst>
                                            <p:cond delay="0"/>
                                          </p:stCondLst>
                                        </p:cTn>
                                        <p:tgtEl>
                                          <p:spTgt spid="311110"/>
                                        </p:tgtEl>
                                        <p:attrNameLst>
                                          <p:attrName>style.visibility</p:attrName>
                                        </p:attrNameLst>
                                      </p:cBhvr>
                                      <p:to>
                                        <p:strVal val="visible"/>
                                      </p:to>
                                    </p:set>
                                    <p:animEffect transition="in" filter="strips(downRight)">
                                      <p:cBhvr>
                                        <p:cTn id="36" dur="1000"/>
                                        <p:tgtEl>
                                          <p:spTgt spid="311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1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957" name="Group 637"/>
          <p:cNvGraphicFramePr>
            <a:graphicFrameLocks noGrp="1"/>
          </p:cNvGraphicFramePr>
          <p:nvPr/>
        </p:nvGraphicFramePr>
        <p:xfrm>
          <a:off x="963613" y="2363788"/>
          <a:ext cx="7634287" cy="2949258"/>
        </p:xfrm>
        <a:graphic>
          <a:graphicData uri="http://schemas.openxmlformats.org/drawingml/2006/table">
            <a:tbl>
              <a:tblPr/>
              <a:tblGrid>
                <a:gridCol w="1685925">
                  <a:extLst>
                    <a:ext uri="{9D8B030D-6E8A-4147-A177-3AD203B41FA5}">
                      <a16:colId xmlns:a16="http://schemas.microsoft.com/office/drawing/2014/main" val="20000"/>
                    </a:ext>
                  </a:extLst>
                </a:gridCol>
                <a:gridCol w="1128712">
                  <a:extLst>
                    <a:ext uri="{9D8B030D-6E8A-4147-A177-3AD203B41FA5}">
                      <a16:colId xmlns:a16="http://schemas.microsoft.com/office/drawing/2014/main" val="20001"/>
                    </a:ext>
                  </a:extLst>
                </a:gridCol>
                <a:gridCol w="1204913">
                  <a:extLst>
                    <a:ext uri="{9D8B030D-6E8A-4147-A177-3AD203B41FA5}">
                      <a16:colId xmlns:a16="http://schemas.microsoft.com/office/drawing/2014/main" val="20002"/>
                    </a:ext>
                  </a:extLst>
                </a:gridCol>
                <a:gridCol w="1204912">
                  <a:extLst>
                    <a:ext uri="{9D8B030D-6E8A-4147-A177-3AD203B41FA5}">
                      <a16:colId xmlns:a16="http://schemas.microsoft.com/office/drawing/2014/main" val="20003"/>
                    </a:ext>
                  </a:extLst>
                </a:gridCol>
                <a:gridCol w="1204913">
                  <a:extLst>
                    <a:ext uri="{9D8B030D-6E8A-4147-A177-3AD203B41FA5}">
                      <a16:colId xmlns:a16="http://schemas.microsoft.com/office/drawing/2014/main" val="20004"/>
                    </a:ext>
                  </a:extLst>
                </a:gridCol>
                <a:gridCol w="1204912">
                  <a:extLst>
                    <a:ext uri="{9D8B030D-6E8A-4147-A177-3AD203B41FA5}">
                      <a16:colId xmlns:a16="http://schemas.microsoft.com/office/drawing/2014/main" val="20005"/>
                    </a:ext>
                  </a:extLst>
                </a:gridCol>
              </a:tblGrid>
              <a:tr h="36512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Costs per Quarter</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0"/>
                  </a:ext>
                </a:extLst>
              </a:tr>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1</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2</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3</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4</a:t>
                      </a: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Total</a:t>
                      </a: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Utilized time</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$72,000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$144,000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$193,440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$108,000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$517,440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Undertime</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3"/>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Overtime</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4"/>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Hires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2"/>
                    </a:solidFill>
                  </a:tcPr>
                </a:tc>
                <a:extLst>
                  <a:ext uri="{0D108BD9-81ED-4DB2-BD59-A6C34878D82A}">
                    <a16:rowId xmlns:a16="http://schemas.microsoft.com/office/drawing/2014/main" val="10005"/>
                  </a:ext>
                </a:extLst>
              </a:tr>
              <a:tr h="142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Layoffs</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1428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Total Cost </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NZ"/>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
        <p:nvSpPr>
          <p:cNvPr id="312327" name="Rectangle 7"/>
          <p:cNvSpPr>
            <a:spLocks noGrp="1" noChangeArrowheads="1"/>
          </p:cNvSpPr>
          <p:nvPr>
            <p:ph type="title"/>
          </p:nvPr>
        </p:nvSpPr>
        <p:spPr/>
        <p:txBody>
          <a:bodyPr/>
          <a:lstStyle/>
          <a:p>
            <a:pPr>
              <a:defRPr/>
            </a:pPr>
            <a:r>
              <a:rPr lang="en-US" sz="4000" dirty="0"/>
              <a:t>Example 2</a:t>
            </a:r>
          </a:p>
        </p:txBody>
      </p:sp>
      <p:sp>
        <p:nvSpPr>
          <p:cNvPr id="312328" name="Text Box 8"/>
          <p:cNvSpPr txBox="1">
            <a:spLocks noChangeArrowheads="1"/>
          </p:cNvSpPr>
          <p:nvPr/>
        </p:nvSpPr>
        <p:spPr bwMode="auto">
          <a:xfrm>
            <a:off x="771525" y="1357313"/>
            <a:ext cx="5667375" cy="396875"/>
          </a:xfrm>
          <a:prstGeom prst="rect">
            <a:avLst/>
          </a:prstGeom>
          <a:noFill/>
          <a:ln w="9525">
            <a:noFill/>
            <a:miter lim="800000"/>
            <a:headEnd/>
            <a:tailEnd/>
          </a:ln>
        </p:spPr>
        <p:txBody>
          <a:bodyPr wrap="none">
            <a:spAutoFit/>
          </a:bodyPr>
          <a:lstStyle/>
          <a:p>
            <a:r>
              <a:rPr lang="en-US" sz="2000" b="1"/>
              <a:t>What is the cost of your mixed strategy plan?</a:t>
            </a:r>
          </a:p>
        </p:txBody>
      </p:sp>
      <p:graphicFrame>
        <p:nvGraphicFramePr>
          <p:cNvPr id="312958" name="Group 638"/>
          <p:cNvGraphicFramePr>
            <a:graphicFrameLocks noGrp="1"/>
          </p:cNvGraphicFramePr>
          <p:nvPr>
            <p:extLst>
              <p:ext uri="{D42A27DB-BD31-4B8C-83A1-F6EECF244321}">
                <p14:modId xmlns:p14="http://schemas.microsoft.com/office/powerpoint/2010/main" val="400065062"/>
              </p:ext>
            </p:extLst>
          </p:nvPr>
        </p:nvGraphicFramePr>
        <p:xfrm>
          <a:off x="7391400" y="3459163"/>
          <a:ext cx="1204913" cy="1828800"/>
        </p:xfrm>
        <a:graphic>
          <a:graphicData uri="http://schemas.openxmlformats.org/drawingml/2006/table">
            <a:tbl>
              <a:tblPr/>
              <a:tblGrid>
                <a:gridCol w="1204913">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12,960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51,840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60,000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$668,240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4"/>
                  </a:ext>
                </a:extLst>
              </a:tr>
            </a:tbl>
          </a:graphicData>
        </a:graphic>
      </p:graphicFrame>
      <p:graphicFrame>
        <p:nvGraphicFramePr>
          <p:cNvPr id="312949" name="Group 629"/>
          <p:cNvGraphicFramePr>
            <a:graphicFrameLocks noGrp="1"/>
          </p:cNvGraphicFramePr>
          <p:nvPr>
            <p:extLst>
              <p:ext uri="{D42A27DB-BD31-4B8C-83A1-F6EECF244321}">
                <p14:modId xmlns:p14="http://schemas.microsoft.com/office/powerpoint/2010/main" val="3548480875"/>
              </p:ext>
            </p:extLst>
          </p:nvPr>
        </p:nvGraphicFramePr>
        <p:xfrm>
          <a:off x="2646363" y="3097213"/>
          <a:ext cx="1128712" cy="1828800"/>
        </p:xfrm>
        <a:graphic>
          <a:graphicData uri="http://schemas.openxmlformats.org/drawingml/2006/table">
            <a:tbl>
              <a:tblPr/>
              <a:tblGrid>
                <a:gridCol w="1128712">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2,880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3"/>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4"/>
                  </a:ext>
                </a:extLst>
              </a:tr>
            </a:tbl>
          </a:graphicData>
        </a:graphic>
      </p:graphicFrame>
      <p:graphicFrame>
        <p:nvGraphicFramePr>
          <p:cNvPr id="312950" name="Group 630"/>
          <p:cNvGraphicFramePr>
            <a:graphicFrameLocks noGrp="1"/>
          </p:cNvGraphicFramePr>
          <p:nvPr>
            <p:extLst>
              <p:ext uri="{D42A27DB-BD31-4B8C-83A1-F6EECF244321}">
                <p14:modId xmlns:p14="http://schemas.microsoft.com/office/powerpoint/2010/main" val="1682657"/>
              </p:ext>
            </p:extLst>
          </p:nvPr>
        </p:nvGraphicFramePr>
        <p:xfrm>
          <a:off x="3776663" y="3460750"/>
          <a:ext cx="1204912" cy="1463040"/>
        </p:xfrm>
        <a:graphic>
          <a:graphicData uri="http://schemas.openxmlformats.org/drawingml/2006/table">
            <a:tbl>
              <a:tblPr/>
              <a:tblGrid>
                <a:gridCol w="1204912">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5,760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36,000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3"/>
                  </a:ext>
                </a:extLst>
              </a:tr>
            </a:tbl>
          </a:graphicData>
        </a:graphic>
      </p:graphicFrame>
      <p:graphicFrame>
        <p:nvGraphicFramePr>
          <p:cNvPr id="312951" name="Group 631"/>
          <p:cNvGraphicFramePr>
            <a:graphicFrameLocks noGrp="1"/>
          </p:cNvGraphicFramePr>
          <p:nvPr>
            <p:extLst>
              <p:ext uri="{D42A27DB-BD31-4B8C-83A1-F6EECF244321}">
                <p14:modId xmlns:p14="http://schemas.microsoft.com/office/powerpoint/2010/main" val="1123744391"/>
              </p:ext>
            </p:extLst>
          </p:nvPr>
        </p:nvGraphicFramePr>
        <p:xfrm>
          <a:off x="4973638" y="3462338"/>
          <a:ext cx="1204912" cy="1463040"/>
        </p:xfrm>
        <a:graphic>
          <a:graphicData uri="http://schemas.openxmlformats.org/drawingml/2006/table">
            <a:tbl>
              <a:tblPr/>
              <a:tblGrid>
                <a:gridCol w="1204912">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51,840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21,000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3"/>
                  </a:ext>
                </a:extLst>
              </a:tr>
            </a:tbl>
          </a:graphicData>
        </a:graphic>
      </p:graphicFrame>
      <p:graphicFrame>
        <p:nvGraphicFramePr>
          <p:cNvPr id="312952" name="Group 632"/>
          <p:cNvGraphicFramePr>
            <a:graphicFrameLocks noGrp="1"/>
          </p:cNvGraphicFramePr>
          <p:nvPr>
            <p:extLst>
              <p:ext uri="{D42A27DB-BD31-4B8C-83A1-F6EECF244321}">
                <p14:modId xmlns:p14="http://schemas.microsoft.com/office/powerpoint/2010/main" val="3905010841"/>
              </p:ext>
            </p:extLst>
          </p:nvPr>
        </p:nvGraphicFramePr>
        <p:xfrm>
          <a:off x="6184900" y="3462338"/>
          <a:ext cx="1204913" cy="1463040"/>
        </p:xfrm>
        <a:graphic>
          <a:graphicData uri="http://schemas.openxmlformats.org/drawingml/2006/table">
            <a:tbl>
              <a:tblPr/>
              <a:tblGrid>
                <a:gridCol w="1204913">
                  <a:extLst>
                    <a:ext uri="{9D8B030D-6E8A-4147-A177-3AD203B41FA5}">
                      <a16:colId xmlns:a16="http://schemas.microsoft.com/office/drawing/2014/main" val="20000"/>
                    </a:ext>
                  </a:extLst>
                </a:gridCol>
              </a:tblGrid>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4,320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cap="flat">
                      <a:noFill/>
                    </a:lnT>
                    <a:lnB>
                      <a:noFill/>
                    </a:lnB>
                    <a:lnTlToBr>
                      <a:noFill/>
                    </a:lnTlToBr>
                    <a:lnBlToTr>
                      <a:noFill/>
                    </a:lnBlToTr>
                    <a:solidFill>
                      <a:srgbClr val="FFC000"/>
                    </a:solidFill>
                  </a:tcPr>
                </a:tc>
                <a:extLst>
                  <a:ext uri="{0D108BD9-81ED-4DB2-BD59-A6C34878D82A}">
                    <a16:rowId xmlns:a16="http://schemas.microsoft.com/office/drawing/2014/main" val="10000"/>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1"/>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Times New Roman" pitchFamily="18" charset="0"/>
                          <a:cs typeface="Arial" charset="0"/>
                        </a:rPr>
                        <a:t>0</a:t>
                      </a:r>
                      <a:endParaRPr kumimoji="0" lang="en-US" sz="1800" b="1" i="0" u="none" strike="noStrike" cap="none" normalizeH="0" baseline="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a:noFill/>
                    </a:lnB>
                    <a:lnTlToBr>
                      <a:noFill/>
                    </a:lnTlToBr>
                    <a:lnBlToTr>
                      <a:noFill/>
                    </a:lnBlToTr>
                    <a:solidFill>
                      <a:srgbClr val="FFC000"/>
                    </a:solidFill>
                  </a:tcPr>
                </a:tc>
                <a:extLst>
                  <a:ext uri="{0D108BD9-81ED-4DB2-BD59-A6C34878D82A}">
                    <a16:rowId xmlns:a16="http://schemas.microsoft.com/office/drawing/2014/main" val="10002"/>
                  </a:ext>
                </a:extLst>
              </a:tr>
              <a:tr h="142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Times New Roman" pitchFamily="18" charset="0"/>
                          <a:cs typeface="Arial" charset="0"/>
                        </a:rPr>
                        <a:t>26,000</a:t>
                      </a:r>
                      <a:endParaRPr kumimoji="0" lang="en-US" sz="1800" b="1"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cap="flat">
                      <a:noFill/>
                    </a:lnR>
                    <a:lnT>
                      <a:noFill/>
                    </a:lnT>
                    <a:lnB cap="flat">
                      <a:noFill/>
                    </a:lnB>
                    <a:lnTlToBr>
                      <a:noFill/>
                    </a:lnTlToBr>
                    <a:lnBlToTr>
                      <a:noFill/>
                    </a:lnBlToTr>
                    <a:solidFill>
                      <a:srgbClr val="FFC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6328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12328"/>
                                        </p:tgtEl>
                                        <p:attrNameLst>
                                          <p:attrName>style.visibility</p:attrName>
                                        </p:attrNameLst>
                                      </p:cBhvr>
                                      <p:to>
                                        <p:strVal val="visible"/>
                                      </p:to>
                                    </p:set>
                                    <p:animEffect transition="in" filter="strips(downRight)">
                                      <p:cBhvr>
                                        <p:cTn id="7" dur="500"/>
                                        <p:tgtEl>
                                          <p:spTgt spid="312328"/>
                                        </p:tgtEl>
                                      </p:cBhvr>
                                    </p:animEffect>
                                  </p:childTnLst>
                                </p:cTn>
                              </p:par>
                            </p:childTnLst>
                          </p:cTn>
                        </p:par>
                        <p:par>
                          <p:cTn id="8" fill="hold">
                            <p:stCondLst>
                              <p:cond delay="1500"/>
                            </p:stCondLst>
                            <p:childTnLst>
                              <p:par>
                                <p:cTn id="9" presetID="18" presetClass="entr" presetSubtype="6" fill="hold" nodeType="afterEffect">
                                  <p:stCondLst>
                                    <p:cond delay="1000"/>
                                  </p:stCondLst>
                                  <p:childTnLst>
                                    <p:set>
                                      <p:cBhvr>
                                        <p:cTn id="10" dur="1" fill="hold">
                                          <p:stCondLst>
                                            <p:cond delay="0"/>
                                          </p:stCondLst>
                                        </p:cTn>
                                        <p:tgtEl>
                                          <p:spTgt spid="312957"/>
                                        </p:tgtEl>
                                        <p:attrNameLst>
                                          <p:attrName>style.visibility</p:attrName>
                                        </p:attrNameLst>
                                      </p:cBhvr>
                                      <p:to>
                                        <p:strVal val="visible"/>
                                      </p:to>
                                    </p:set>
                                    <p:animEffect transition="in" filter="strips(downRight)">
                                      <p:cBhvr>
                                        <p:cTn id="11" dur="500"/>
                                        <p:tgtEl>
                                          <p:spTgt spid="31295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312949"/>
                                        </p:tgtEl>
                                        <p:attrNameLst>
                                          <p:attrName>style.visibility</p:attrName>
                                        </p:attrNameLst>
                                      </p:cBhvr>
                                      <p:to>
                                        <p:strVal val="visible"/>
                                      </p:to>
                                    </p:set>
                                    <p:animEffect transition="in" filter="strips(downRight)">
                                      <p:cBhvr>
                                        <p:cTn id="16" dur="500"/>
                                        <p:tgtEl>
                                          <p:spTgt spid="31294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312950"/>
                                        </p:tgtEl>
                                        <p:attrNameLst>
                                          <p:attrName>style.visibility</p:attrName>
                                        </p:attrNameLst>
                                      </p:cBhvr>
                                      <p:to>
                                        <p:strVal val="visible"/>
                                      </p:to>
                                    </p:set>
                                    <p:animEffect transition="in" filter="strips(downRight)">
                                      <p:cBhvr>
                                        <p:cTn id="21" dur="500"/>
                                        <p:tgtEl>
                                          <p:spTgt spid="312950"/>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312951"/>
                                        </p:tgtEl>
                                        <p:attrNameLst>
                                          <p:attrName>style.visibility</p:attrName>
                                        </p:attrNameLst>
                                      </p:cBhvr>
                                      <p:to>
                                        <p:strVal val="visible"/>
                                      </p:to>
                                    </p:set>
                                    <p:animEffect transition="in" filter="strips(downRight)">
                                      <p:cBhvr>
                                        <p:cTn id="26" dur="500"/>
                                        <p:tgtEl>
                                          <p:spTgt spid="31295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312952"/>
                                        </p:tgtEl>
                                        <p:attrNameLst>
                                          <p:attrName>style.visibility</p:attrName>
                                        </p:attrNameLst>
                                      </p:cBhvr>
                                      <p:to>
                                        <p:strVal val="visible"/>
                                      </p:to>
                                    </p:set>
                                    <p:animEffect transition="in" filter="strips(downRight)">
                                      <p:cBhvr>
                                        <p:cTn id="31" dur="500"/>
                                        <p:tgtEl>
                                          <p:spTgt spid="31295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312958"/>
                                        </p:tgtEl>
                                        <p:attrNameLst>
                                          <p:attrName>style.visibility</p:attrName>
                                        </p:attrNameLst>
                                      </p:cBhvr>
                                      <p:to>
                                        <p:strVal val="visible"/>
                                      </p:to>
                                    </p:set>
                                    <p:animEffect transition="in" filter="strips(downRight)">
                                      <p:cBhvr>
                                        <p:cTn id="36" dur="500"/>
                                        <p:tgtEl>
                                          <p:spTgt spid="312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9" name="Rectangle 7"/>
          <p:cNvSpPr>
            <a:spLocks noGrp="1" noChangeArrowheads="1"/>
          </p:cNvSpPr>
          <p:nvPr>
            <p:ph type="title"/>
          </p:nvPr>
        </p:nvSpPr>
        <p:spPr/>
        <p:txBody>
          <a:bodyPr/>
          <a:lstStyle/>
          <a:p>
            <a:pPr>
              <a:defRPr/>
            </a:pPr>
            <a:r>
              <a:rPr lang="en-US" sz="4000" dirty="0"/>
              <a:t>Example 3</a:t>
            </a:r>
          </a:p>
        </p:txBody>
      </p:sp>
      <p:sp>
        <p:nvSpPr>
          <p:cNvPr id="351240" name="Rectangle 8"/>
          <p:cNvSpPr>
            <a:spLocks noGrp="1" noChangeArrowheads="1"/>
          </p:cNvSpPr>
          <p:nvPr>
            <p:ph type="body" idx="1"/>
          </p:nvPr>
        </p:nvSpPr>
        <p:spPr>
          <a:xfrm>
            <a:off x="774700" y="1196752"/>
            <a:ext cx="7912100" cy="3128963"/>
          </a:xfrm>
        </p:spPr>
        <p:txBody>
          <a:bodyPr/>
          <a:lstStyle/>
          <a:p>
            <a:pPr marL="0" indent="0" eaLnBrk="1" hangingPunct="1">
              <a:buFont typeface="Wingdings" pitchFamily="2" charset="2"/>
              <a:buNone/>
            </a:pPr>
            <a:r>
              <a:rPr lang="en-US" sz="2000" b="1" dirty="0"/>
              <a:t>The Cranston Telephone Company employs workers who lay telephone cables and perform various other construction tasks. The company prides itself on good service and strives to complete all service orders within the planning period in which they are received.</a:t>
            </a:r>
          </a:p>
          <a:p>
            <a:pPr marL="0" indent="0" eaLnBrk="1" hangingPunct="1">
              <a:buFont typeface="Wingdings" pitchFamily="2" charset="2"/>
              <a:buNone/>
            </a:pPr>
            <a:r>
              <a:rPr lang="en-US" sz="2000" b="1" dirty="0"/>
              <a:t>Each worker puts in 600 hours of regular time per planning period and can work as many as an additional 100 hours of overtime. The operations department has estimated the following workforce requirements for such services over the next four planning periods:</a:t>
            </a:r>
          </a:p>
        </p:txBody>
      </p:sp>
      <p:graphicFrame>
        <p:nvGraphicFramePr>
          <p:cNvPr id="351320" name="Group 88"/>
          <p:cNvGraphicFramePr>
            <a:graphicFrameLocks noGrp="1"/>
          </p:cNvGraphicFramePr>
          <p:nvPr>
            <p:extLst>
              <p:ext uri="{D42A27DB-BD31-4B8C-83A1-F6EECF244321}">
                <p14:modId xmlns:p14="http://schemas.microsoft.com/office/powerpoint/2010/main" val="146322827"/>
              </p:ext>
            </p:extLst>
          </p:nvPr>
        </p:nvGraphicFramePr>
        <p:xfrm>
          <a:off x="939800" y="4622304"/>
          <a:ext cx="7556500" cy="1104900"/>
        </p:xfrm>
        <a:graphic>
          <a:graphicData uri="http://schemas.openxmlformats.org/drawingml/2006/table">
            <a:tbl>
              <a:tblPr/>
              <a:tblGrid>
                <a:gridCol w="2362200">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5524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Planning Period</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1</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2</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3</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4</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524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Demand (hours)</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21,000</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18,000</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a:ln>
                            <a:noFill/>
                          </a:ln>
                          <a:solidFill>
                            <a:schemeClr val="tx1"/>
                          </a:solidFill>
                          <a:effectLst/>
                          <a:latin typeface="Arial" charset="0"/>
                        </a:rPr>
                        <a:t>30,000</a:t>
                      </a:r>
                    </a:p>
                  </a:txBody>
                  <a:tcPr anchor="ctr" horzOverflow="overflow">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800" b="1" i="0" u="none" strike="noStrike" cap="none" normalizeH="0" baseline="0" dirty="0">
                          <a:ln>
                            <a:noFill/>
                          </a:ln>
                          <a:solidFill>
                            <a:schemeClr val="tx1"/>
                          </a:solidFill>
                          <a:effectLst/>
                          <a:latin typeface="Arial" charset="0"/>
                        </a:rPr>
                        <a:t>12,000</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149477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51240"/>
                                        </p:tgtEl>
                                        <p:attrNameLst>
                                          <p:attrName>style.visibility</p:attrName>
                                        </p:attrNameLst>
                                      </p:cBhvr>
                                      <p:to>
                                        <p:strVal val="visible"/>
                                      </p:to>
                                    </p:set>
                                    <p:animEffect transition="in" filter="strips(downRight)">
                                      <p:cBhvr>
                                        <p:cTn id="7" dur="1000"/>
                                        <p:tgtEl>
                                          <p:spTgt spid="351240"/>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351320"/>
                                        </p:tgtEl>
                                        <p:attrNameLst>
                                          <p:attrName>style.visibility</p:attrName>
                                        </p:attrNameLst>
                                      </p:cBhvr>
                                      <p:to>
                                        <p:strVal val="visible"/>
                                      </p:to>
                                    </p:set>
                                    <p:animEffect transition="in" filter="strips(downRight)">
                                      <p:cBhvr>
                                        <p:cTn id="11" dur="1000"/>
                                        <p:tgtEl>
                                          <p:spTgt spid="35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pPr>
              <a:defRPr/>
            </a:pPr>
            <a:r>
              <a:rPr lang="en-US" sz="4000" dirty="0"/>
              <a:t>Example 3</a:t>
            </a:r>
          </a:p>
        </p:txBody>
      </p:sp>
      <p:sp>
        <p:nvSpPr>
          <p:cNvPr id="442371" name="Rectangle 3"/>
          <p:cNvSpPr>
            <a:spLocks noGrp="1" noChangeArrowheads="1"/>
          </p:cNvSpPr>
          <p:nvPr>
            <p:ph type="body" idx="1"/>
          </p:nvPr>
        </p:nvSpPr>
        <p:spPr>
          <a:xfrm>
            <a:off x="774700" y="1052736"/>
            <a:ext cx="7912100" cy="2430463"/>
          </a:xfrm>
        </p:spPr>
        <p:txBody>
          <a:bodyPr/>
          <a:lstStyle/>
          <a:p>
            <a:pPr marL="0" indent="0" eaLnBrk="1" hangingPunct="1">
              <a:buFont typeface="Wingdings" pitchFamily="2" charset="2"/>
              <a:buNone/>
            </a:pPr>
            <a:r>
              <a:rPr lang="en-US" sz="2000" b="1"/>
              <a:t>Cranston pays regular-time wages of $6,000 per employee per period for any time worked up to 600 hours (including undertime). The overtime pay rate is $15 per hour over 600 hours. Hiring, training, and outfitting a new employee costs $8,000. Layoff costs are $2,000 per employee. Currently, 40 employees work for Cranston in this capacity. No delays in service, or backorders, are allowed. Use the spreadsheet approach to answer the following questions:</a:t>
            </a:r>
          </a:p>
        </p:txBody>
      </p:sp>
      <p:sp>
        <p:nvSpPr>
          <p:cNvPr id="442388" name="Text Box 20"/>
          <p:cNvSpPr txBox="1">
            <a:spLocks noChangeArrowheads="1"/>
          </p:cNvSpPr>
          <p:nvPr/>
        </p:nvSpPr>
        <p:spPr bwMode="auto">
          <a:xfrm>
            <a:off x="774700" y="3476849"/>
            <a:ext cx="7880350" cy="2655887"/>
          </a:xfrm>
          <a:prstGeom prst="rect">
            <a:avLst/>
          </a:prstGeom>
          <a:noFill/>
          <a:ln w="9525">
            <a:noFill/>
            <a:miter lim="800000"/>
            <a:headEnd/>
            <a:tailEnd/>
          </a:ln>
        </p:spPr>
        <p:txBody>
          <a:bodyPr>
            <a:spAutoFit/>
          </a:bodyPr>
          <a:lstStyle/>
          <a:p>
            <a:pPr marL="355600" indent="-355600">
              <a:lnSpc>
                <a:spcPct val="90000"/>
              </a:lnSpc>
              <a:spcBef>
                <a:spcPct val="40000"/>
              </a:spcBef>
            </a:pPr>
            <a:r>
              <a:rPr lang="en-US" sz="2000" b="1"/>
              <a:t>a.	Prepare a chase strategy using only hiring and layoffs. What are the total numbers of employees hired and laid off?</a:t>
            </a:r>
          </a:p>
          <a:p>
            <a:pPr marL="355600" indent="-355600">
              <a:lnSpc>
                <a:spcPct val="90000"/>
              </a:lnSpc>
              <a:spcBef>
                <a:spcPct val="40000"/>
              </a:spcBef>
            </a:pPr>
            <a:r>
              <a:rPr lang="en-US" sz="2000" b="1"/>
              <a:t>b.	Develop a workforce plan that uses the level strategy, relaying only on overtime and undertime. Maximize the use of overtime during the peak period so as to minimize the workforce level and amount of undertime.</a:t>
            </a:r>
          </a:p>
          <a:p>
            <a:pPr marL="355600" indent="-355600">
              <a:lnSpc>
                <a:spcPct val="90000"/>
              </a:lnSpc>
              <a:spcBef>
                <a:spcPct val="40000"/>
              </a:spcBef>
            </a:pPr>
            <a:r>
              <a:rPr lang="en-US" sz="2000" b="1"/>
              <a:t>c.	Propose an effective mixed-strategy plan.</a:t>
            </a:r>
          </a:p>
          <a:p>
            <a:pPr marL="355600" indent="-355600">
              <a:lnSpc>
                <a:spcPct val="90000"/>
              </a:lnSpc>
              <a:spcBef>
                <a:spcPct val="40000"/>
              </a:spcBef>
            </a:pPr>
            <a:r>
              <a:rPr lang="en-US" sz="2000" b="1"/>
              <a:t>d.	Compare the total costs of the three plans.</a:t>
            </a:r>
          </a:p>
        </p:txBody>
      </p:sp>
    </p:spTree>
    <p:extLst>
      <p:ext uri="{BB962C8B-B14F-4D97-AF65-F5344CB8AC3E}">
        <p14:creationId xmlns:p14="http://schemas.microsoft.com/office/powerpoint/2010/main" val="2497298952"/>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42371"/>
                                        </p:tgtEl>
                                        <p:attrNameLst>
                                          <p:attrName>style.visibility</p:attrName>
                                        </p:attrNameLst>
                                      </p:cBhvr>
                                      <p:to>
                                        <p:strVal val="visible"/>
                                      </p:to>
                                    </p:set>
                                    <p:animEffect transition="in" filter="strips(downRight)">
                                      <p:cBhvr>
                                        <p:cTn id="7" dur="1000"/>
                                        <p:tgtEl>
                                          <p:spTgt spid="442371"/>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442388"/>
                                        </p:tgtEl>
                                        <p:attrNameLst>
                                          <p:attrName>style.visibility</p:attrName>
                                        </p:attrNameLst>
                                      </p:cBhvr>
                                      <p:to>
                                        <p:strVal val="visible"/>
                                      </p:to>
                                    </p:set>
                                    <p:animEffect transition="in" filter="strips(downRight)">
                                      <p:cBhvr>
                                        <p:cTn id="11" dur="1000"/>
                                        <p:tgtEl>
                                          <p:spTgt spid="442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p:bldP spid="44238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a:defRPr/>
            </a:pPr>
            <a:r>
              <a:rPr lang="en-US" sz="4000" dirty="0"/>
              <a:t>Example 3</a:t>
            </a:r>
          </a:p>
        </p:txBody>
      </p:sp>
      <p:sp>
        <p:nvSpPr>
          <p:cNvPr id="444419" name="Rectangle 3"/>
          <p:cNvSpPr>
            <a:spLocks noGrp="1" noChangeArrowheads="1"/>
          </p:cNvSpPr>
          <p:nvPr>
            <p:ph type="body" idx="1"/>
          </p:nvPr>
        </p:nvSpPr>
        <p:spPr>
          <a:xfrm>
            <a:off x="774700" y="1371600"/>
            <a:ext cx="7912100" cy="2760663"/>
          </a:xfrm>
        </p:spPr>
        <p:txBody>
          <a:bodyPr/>
          <a:lstStyle/>
          <a:p>
            <a:pPr marL="355600" indent="-355600" eaLnBrk="1" hangingPunct="1">
              <a:buFont typeface="Wingdings" pitchFamily="2" charset="2"/>
              <a:buNone/>
            </a:pPr>
            <a:r>
              <a:rPr lang="en-US" sz="2000" b="1" dirty="0"/>
              <a:t>a.	The chase strategy workforce is calculated by dividing the demand for each period by 600 hours, or the amount or regular-time work for one employee during one period. This strategy calls for a total of 20 workers to be hired and 40 to be laid off during the four-period plan. Figure 14.9 shows the “chase strategy” solution that OM Explorer’s Sales and Operations Planning with Spreadsheets solver produces. We simply hide any unneeded columns and rows in this general-purpose solver.</a:t>
            </a:r>
          </a:p>
        </p:txBody>
      </p:sp>
    </p:spTree>
    <p:extLst>
      <p:ext uri="{BB962C8B-B14F-4D97-AF65-F5344CB8AC3E}">
        <p14:creationId xmlns:p14="http://schemas.microsoft.com/office/powerpoint/2010/main" val="59280512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44419"/>
                                        </p:tgtEl>
                                        <p:attrNameLst>
                                          <p:attrName>style.visibility</p:attrName>
                                        </p:attrNameLst>
                                      </p:cBhvr>
                                      <p:to>
                                        <p:strVal val="visible"/>
                                      </p:to>
                                    </p:set>
                                    <p:animEffect transition="in" filter="strips(downRight)">
                                      <p:cBhvr>
                                        <p:cTn id="7" dur="1000"/>
                                        <p:tgtEl>
                                          <p:spTgt spid="444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707" name="Rectangle 11"/>
          <p:cNvSpPr>
            <a:spLocks noGrp="1" noChangeArrowheads="1"/>
          </p:cNvSpPr>
          <p:nvPr>
            <p:ph type="title"/>
          </p:nvPr>
        </p:nvSpPr>
        <p:spPr/>
        <p:txBody>
          <a:bodyPr/>
          <a:lstStyle/>
          <a:p>
            <a:pPr eaLnBrk="1" hangingPunct="1">
              <a:defRPr/>
            </a:pPr>
            <a:r>
              <a:rPr lang="en-US" sz="3600" dirty="0"/>
              <a:t>Operations planning and scheduling</a:t>
            </a:r>
          </a:p>
        </p:txBody>
      </p:sp>
      <p:graphicFrame>
        <p:nvGraphicFramePr>
          <p:cNvPr id="5" name="Group 242"/>
          <p:cNvGraphicFramePr>
            <a:graphicFrameLocks noGrp="1"/>
          </p:cNvGraphicFramePr>
          <p:nvPr>
            <p:extLst>
              <p:ext uri="{D42A27DB-BD31-4B8C-83A1-F6EECF244321}">
                <p14:modId xmlns:p14="http://schemas.microsoft.com/office/powerpoint/2010/main" val="1526485653"/>
              </p:ext>
            </p:extLst>
          </p:nvPr>
        </p:nvGraphicFramePr>
        <p:xfrm>
          <a:off x="611560" y="1350486"/>
          <a:ext cx="8004175" cy="4303268"/>
        </p:xfrm>
        <a:graphic>
          <a:graphicData uri="http://schemas.openxmlformats.org/drawingml/2006/table">
            <a:tbl>
              <a:tblPr/>
              <a:tblGrid>
                <a:gridCol w="2308225">
                  <a:extLst>
                    <a:ext uri="{9D8B030D-6E8A-4147-A177-3AD203B41FA5}">
                      <a16:colId xmlns:a16="http://schemas.microsoft.com/office/drawing/2014/main" val="20000"/>
                    </a:ext>
                  </a:extLst>
                </a:gridCol>
                <a:gridCol w="5695950">
                  <a:extLst>
                    <a:ext uri="{9D8B030D-6E8A-4147-A177-3AD203B41FA5}">
                      <a16:colId xmlns:a16="http://schemas.microsoft.com/office/drawing/2014/main" val="20001"/>
                    </a:ext>
                  </a:extLst>
                </a:gridCol>
              </a:tblGrid>
              <a:tr h="450850">
                <a:tc gridSpan="2">
                  <a:txBody>
                    <a:bodyPr/>
                    <a:lstStyle/>
                    <a:p>
                      <a:pPr marL="1344613" marR="0" lvl="0" indent="-1344613"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TYPES OF PLANS WITH OPERATIONS PLANNING AND SCHEDULING</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BE8EF"/>
                    </a:solidFill>
                  </a:tcPr>
                </a:tc>
                <a:tc hMerge="1">
                  <a:txBody>
                    <a:bodyPr/>
                    <a:lstStyle/>
                    <a:p>
                      <a:endParaRPr lang="en-NZ"/>
                    </a:p>
                  </a:txBody>
                  <a:tcPr/>
                </a:tc>
                <a:extLst>
                  <a:ext uri="{0D108BD9-81ED-4DB2-BD59-A6C34878D82A}">
                    <a16:rowId xmlns:a16="http://schemas.microsoft.com/office/drawing/2014/main" val="10000"/>
                  </a:ext>
                </a:extLst>
              </a:tr>
              <a:tr h="27622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Term</a:t>
                      </a: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Definition</a:t>
                      </a: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Sales and operations plan (S&amp;OP)</a:t>
                      </a: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A time-phased plan of future aggregate resource levels so that supply is in balance with demand throughout the organization</a:t>
                      </a: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Aggregate plan</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Another term for the sales and operations plan</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5243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Production plan</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A manufacturing firm’s sales and operations plan that centers on production rates and inventory holdings</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4508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Staffing plan</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A sales and operations plan for a service firm, which centers on staffing and on other human resource-related factors</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Resource plan</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An intermediate, more detailed, step in the planning process that lies between S&amp;OP and scheduling</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450850">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a:ln>
                            <a:noFill/>
                          </a:ln>
                          <a:solidFill>
                            <a:schemeClr val="tx1"/>
                          </a:solidFill>
                          <a:effectLst/>
                          <a:latin typeface="Arial" charset="0"/>
                        </a:rPr>
                        <a:t>Schedule</a:t>
                      </a: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600" b="1" i="0" u="none" strike="noStrike" cap="none" normalizeH="0" baseline="0" dirty="0">
                          <a:ln>
                            <a:noFill/>
                          </a:ln>
                          <a:solidFill>
                            <a:schemeClr val="tx1"/>
                          </a:solidFill>
                          <a:effectLst/>
                          <a:latin typeface="Arial" charset="0"/>
                        </a:rPr>
                        <a:t>A detailed plan that allocates resources over shorter time horizons to accomplish specific tasks</a:t>
                      </a: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3969151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pPr>
              <a:defRPr/>
            </a:pPr>
            <a:r>
              <a:rPr lang="en-US" sz="4000" dirty="0"/>
              <a:t>Example 3</a:t>
            </a:r>
          </a:p>
        </p:txBody>
      </p:sp>
      <p:pic>
        <p:nvPicPr>
          <p:cNvPr id="446469" name="Picture 5"/>
          <p:cNvPicPr>
            <a:picLocks noChangeAspect="1" noChangeArrowheads="1"/>
          </p:cNvPicPr>
          <p:nvPr/>
        </p:nvPicPr>
        <p:blipFill>
          <a:blip r:embed="rId3" cstate="print"/>
          <a:srcRect/>
          <a:stretch>
            <a:fillRect/>
          </a:stretch>
        </p:blipFill>
        <p:spPr bwMode="auto">
          <a:xfrm>
            <a:off x="1190625" y="1270000"/>
            <a:ext cx="7194550" cy="4903788"/>
          </a:xfrm>
          <a:prstGeom prst="rect">
            <a:avLst/>
          </a:prstGeom>
          <a:noFill/>
          <a:ln w="9525">
            <a:noFill/>
            <a:miter lim="800000"/>
            <a:headEnd/>
            <a:tailEnd/>
          </a:ln>
        </p:spPr>
      </p:pic>
    </p:spTree>
    <p:extLst>
      <p:ext uri="{BB962C8B-B14F-4D97-AF65-F5344CB8AC3E}">
        <p14:creationId xmlns:p14="http://schemas.microsoft.com/office/powerpoint/2010/main" val="249299492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46469"/>
                                        </p:tgtEl>
                                        <p:attrNameLst>
                                          <p:attrName>style.visibility</p:attrName>
                                        </p:attrNameLst>
                                      </p:cBhvr>
                                      <p:to>
                                        <p:strVal val="visible"/>
                                      </p:to>
                                    </p:set>
                                    <p:anim calcmode="lin" valueType="num">
                                      <p:cBhvr>
                                        <p:cTn id="7" dur="1000" fill="hold"/>
                                        <p:tgtEl>
                                          <p:spTgt spid="446469"/>
                                        </p:tgtEl>
                                        <p:attrNameLst>
                                          <p:attrName>ppt_w</p:attrName>
                                        </p:attrNameLst>
                                      </p:cBhvr>
                                      <p:tavLst>
                                        <p:tav tm="0">
                                          <p:val>
                                            <p:strVal val="2/3*#ppt_w"/>
                                          </p:val>
                                        </p:tav>
                                        <p:tav tm="100000">
                                          <p:val>
                                            <p:strVal val="#ppt_w"/>
                                          </p:val>
                                        </p:tav>
                                      </p:tavLst>
                                    </p:anim>
                                    <p:anim calcmode="lin" valueType="num">
                                      <p:cBhvr>
                                        <p:cTn id="8" dur="1000" fill="hold"/>
                                        <p:tgtEl>
                                          <p:spTgt spid="44646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pPr>
              <a:defRPr/>
            </a:pPr>
            <a:r>
              <a:rPr lang="en-US" sz="4000" dirty="0"/>
              <a:t>Example 3</a:t>
            </a:r>
          </a:p>
        </p:txBody>
      </p:sp>
      <p:sp>
        <p:nvSpPr>
          <p:cNvPr id="448515" name="Rectangle 3"/>
          <p:cNvSpPr>
            <a:spLocks noGrp="1" noChangeArrowheads="1"/>
          </p:cNvSpPr>
          <p:nvPr>
            <p:ph type="body" idx="1"/>
          </p:nvPr>
        </p:nvSpPr>
        <p:spPr>
          <a:xfrm>
            <a:off x="774700" y="1371600"/>
            <a:ext cx="7912100" cy="4754563"/>
          </a:xfrm>
        </p:spPr>
        <p:txBody>
          <a:bodyPr/>
          <a:lstStyle/>
          <a:p>
            <a:pPr marL="355600" indent="-355600" eaLnBrk="1" hangingPunct="1">
              <a:buFont typeface="Wingdings" pitchFamily="2" charset="2"/>
              <a:buNone/>
            </a:pPr>
            <a:r>
              <a:rPr lang="en-US" sz="2000" b="1" dirty="0"/>
              <a:t>b.	The peak demand is 30,000 hours in period 3. As each employee can work 700 hours per period (600 on regular time and 100 on overtime), the workforce level of the level strategy that minimizes </a:t>
            </a:r>
            <a:r>
              <a:rPr lang="en-US" sz="2000" b="1" dirty="0" err="1"/>
              <a:t>undertime</a:t>
            </a:r>
            <a:r>
              <a:rPr lang="en-US" sz="2000" b="1" dirty="0"/>
              <a:t> is 30,000/700 = 42.86, or 43 employees. This strategy calls for three employees to be hired in the first quarter and for none to be laid off. To convert the demand requirements into employee-period equivalents, divide the demand in hours by 600. For example, the demand of 21,000 hours in period 1 translates into 35 employee-period equivalents (21,000/600) and demand in period 3 translates into 50 employee-period equivalents (30,000/600). Figure 14.10 shows OM Explorer’s spreadsheet for this level strategy that minimizes </a:t>
            </a:r>
            <a:r>
              <a:rPr lang="en-US" sz="2000" b="1" dirty="0" err="1"/>
              <a:t>undertime</a:t>
            </a:r>
            <a:r>
              <a:rPr lang="en-US" sz="2000" b="1" dirty="0"/>
              <a:t>.</a:t>
            </a:r>
          </a:p>
        </p:txBody>
      </p:sp>
    </p:spTree>
    <p:extLst>
      <p:ext uri="{BB962C8B-B14F-4D97-AF65-F5344CB8AC3E}">
        <p14:creationId xmlns:p14="http://schemas.microsoft.com/office/powerpoint/2010/main" val="322143385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48515"/>
                                        </p:tgtEl>
                                        <p:attrNameLst>
                                          <p:attrName>style.visibility</p:attrName>
                                        </p:attrNameLst>
                                      </p:cBhvr>
                                      <p:to>
                                        <p:strVal val="visible"/>
                                      </p:to>
                                    </p:set>
                                    <p:animEffect transition="in" filter="strips(downRight)">
                                      <p:cBhvr>
                                        <p:cTn id="7" dur="1000"/>
                                        <p:tgtEl>
                                          <p:spTgt spid="448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defRPr/>
            </a:pPr>
            <a:r>
              <a:rPr lang="en-US" sz="4000" dirty="0"/>
              <a:t>Example 3</a:t>
            </a:r>
          </a:p>
        </p:txBody>
      </p:sp>
      <p:pic>
        <p:nvPicPr>
          <p:cNvPr id="458757" name="Picture 5"/>
          <p:cNvPicPr>
            <a:picLocks noChangeAspect="1" noChangeArrowheads="1"/>
          </p:cNvPicPr>
          <p:nvPr/>
        </p:nvPicPr>
        <p:blipFill>
          <a:blip r:embed="rId3" cstate="print"/>
          <a:srcRect/>
          <a:stretch>
            <a:fillRect/>
          </a:stretch>
        </p:blipFill>
        <p:spPr bwMode="auto">
          <a:xfrm>
            <a:off x="1168400" y="1252538"/>
            <a:ext cx="7315200" cy="5003800"/>
          </a:xfrm>
          <a:prstGeom prst="rect">
            <a:avLst/>
          </a:prstGeom>
          <a:noFill/>
          <a:ln w="9525">
            <a:noFill/>
            <a:miter lim="800000"/>
            <a:headEnd/>
            <a:tailEnd/>
          </a:ln>
        </p:spPr>
      </p:pic>
    </p:spTree>
    <p:extLst>
      <p:ext uri="{BB962C8B-B14F-4D97-AF65-F5344CB8AC3E}">
        <p14:creationId xmlns:p14="http://schemas.microsoft.com/office/powerpoint/2010/main" val="112661663"/>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58757"/>
                                        </p:tgtEl>
                                        <p:attrNameLst>
                                          <p:attrName>style.visibility</p:attrName>
                                        </p:attrNameLst>
                                      </p:cBhvr>
                                      <p:to>
                                        <p:strVal val="visible"/>
                                      </p:to>
                                    </p:set>
                                    <p:anim calcmode="lin" valueType="num">
                                      <p:cBhvr>
                                        <p:cTn id="7" dur="1000" fill="hold"/>
                                        <p:tgtEl>
                                          <p:spTgt spid="458757"/>
                                        </p:tgtEl>
                                        <p:attrNameLst>
                                          <p:attrName>ppt_w</p:attrName>
                                        </p:attrNameLst>
                                      </p:cBhvr>
                                      <p:tavLst>
                                        <p:tav tm="0">
                                          <p:val>
                                            <p:strVal val="2/3*#ppt_w"/>
                                          </p:val>
                                        </p:tav>
                                        <p:tav tm="100000">
                                          <p:val>
                                            <p:strVal val="#ppt_w"/>
                                          </p:val>
                                        </p:tav>
                                      </p:tavLst>
                                    </p:anim>
                                    <p:anim calcmode="lin" valueType="num">
                                      <p:cBhvr>
                                        <p:cTn id="8" dur="1000" fill="hold"/>
                                        <p:tgtEl>
                                          <p:spTgt spid="45875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a:defRPr/>
            </a:pPr>
            <a:r>
              <a:rPr lang="en-US" sz="4000" dirty="0"/>
              <a:t>Example 3</a:t>
            </a:r>
          </a:p>
        </p:txBody>
      </p:sp>
      <p:sp>
        <p:nvSpPr>
          <p:cNvPr id="452611" name="Rectangle 3"/>
          <p:cNvSpPr>
            <a:spLocks noGrp="1" noChangeArrowheads="1"/>
          </p:cNvSpPr>
          <p:nvPr>
            <p:ph type="body" idx="1"/>
          </p:nvPr>
        </p:nvSpPr>
        <p:spPr>
          <a:xfrm>
            <a:off x="774700" y="1371600"/>
            <a:ext cx="7912100" cy="1592263"/>
          </a:xfrm>
        </p:spPr>
        <p:txBody>
          <a:bodyPr/>
          <a:lstStyle/>
          <a:p>
            <a:pPr marL="355600" indent="-355600" eaLnBrk="1" hangingPunct="1">
              <a:buFont typeface="Wingdings" pitchFamily="2" charset="2"/>
              <a:buNone/>
            </a:pPr>
            <a:r>
              <a:rPr lang="en-US" sz="2000" b="1" dirty="0"/>
              <a:t>c.	The mixed-strategy plan that we propose uses a combination of hires, layoffs, and overtime to reduce total costs. The workforce is reduced by 5 at the beginning of the first period, increased by 8 in the third period, and reduced by 13 in the fourth period. Figure 14.11 shows the results.</a:t>
            </a:r>
          </a:p>
        </p:txBody>
      </p:sp>
    </p:spTree>
    <p:extLst>
      <p:ext uri="{BB962C8B-B14F-4D97-AF65-F5344CB8AC3E}">
        <p14:creationId xmlns:p14="http://schemas.microsoft.com/office/powerpoint/2010/main" val="348968945"/>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52611"/>
                                        </p:tgtEl>
                                        <p:attrNameLst>
                                          <p:attrName>style.visibility</p:attrName>
                                        </p:attrNameLst>
                                      </p:cBhvr>
                                      <p:to>
                                        <p:strVal val="visible"/>
                                      </p:to>
                                    </p:set>
                                    <p:animEffect transition="in" filter="strips(downRight)">
                                      <p:cBhvr>
                                        <p:cTn id="7" dur="1000"/>
                                        <p:tgtEl>
                                          <p:spTgt spid="452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a:defRPr/>
            </a:pPr>
            <a:r>
              <a:rPr lang="en-US" sz="4000" dirty="0"/>
              <a:t>Example 3</a:t>
            </a:r>
          </a:p>
        </p:txBody>
      </p:sp>
      <p:pic>
        <p:nvPicPr>
          <p:cNvPr id="460805" name="Picture 5"/>
          <p:cNvPicPr>
            <a:picLocks noChangeAspect="1" noChangeArrowheads="1"/>
          </p:cNvPicPr>
          <p:nvPr/>
        </p:nvPicPr>
        <p:blipFill>
          <a:blip r:embed="rId3" cstate="print"/>
          <a:srcRect/>
          <a:stretch>
            <a:fillRect/>
          </a:stretch>
        </p:blipFill>
        <p:spPr bwMode="auto">
          <a:xfrm>
            <a:off x="1320800" y="1327150"/>
            <a:ext cx="7058025" cy="4827588"/>
          </a:xfrm>
          <a:prstGeom prst="rect">
            <a:avLst/>
          </a:prstGeom>
          <a:noFill/>
          <a:ln w="9525">
            <a:noFill/>
            <a:miter lim="800000"/>
            <a:headEnd/>
            <a:tailEnd/>
          </a:ln>
        </p:spPr>
      </p:pic>
    </p:spTree>
    <p:extLst>
      <p:ext uri="{BB962C8B-B14F-4D97-AF65-F5344CB8AC3E}">
        <p14:creationId xmlns:p14="http://schemas.microsoft.com/office/powerpoint/2010/main" val="75661769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60805"/>
                                        </p:tgtEl>
                                        <p:attrNameLst>
                                          <p:attrName>style.visibility</p:attrName>
                                        </p:attrNameLst>
                                      </p:cBhvr>
                                      <p:to>
                                        <p:strVal val="visible"/>
                                      </p:to>
                                    </p:set>
                                    <p:anim calcmode="lin" valueType="num">
                                      <p:cBhvr>
                                        <p:cTn id="7" dur="1000" fill="hold"/>
                                        <p:tgtEl>
                                          <p:spTgt spid="460805"/>
                                        </p:tgtEl>
                                        <p:attrNameLst>
                                          <p:attrName>ppt_w</p:attrName>
                                        </p:attrNameLst>
                                      </p:cBhvr>
                                      <p:tavLst>
                                        <p:tav tm="0">
                                          <p:val>
                                            <p:strVal val="2/3*#ppt_w"/>
                                          </p:val>
                                        </p:tav>
                                        <p:tav tm="100000">
                                          <p:val>
                                            <p:strVal val="#ppt_w"/>
                                          </p:val>
                                        </p:tav>
                                      </p:tavLst>
                                    </p:anim>
                                    <p:anim calcmode="lin" valueType="num">
                                      <p:cBhvr>
                                        <p:cTn id="8" dur="1000" fill="hold"/>
                                        <p:tgtEl>
                                          <p:spTgt spid="46080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a:defRPr/>
            </a:pPr>
            <a:r>
              <a:rPr lang="en-US" sz="4000" dirty="0"/>
              <a:t>Example 3</a:t>
            </a:r>
          </a:p>
        </p:txBody>
      </p:sp>
      <p:sp>
        <p:nvSpPr>
          <p:cNvPr id="450563" name="Rectangle 3"/>
          <p:cNvSpPr>
            <a:spLocks noGrp="1" noChangeArrowheads="1"/>
          </p:cNvSpPr>
          <p:nvPr>
            <p:ph type="body" idx="1"/>
          </p:nvPr>
        </p:nvSpPr>
        <p:spPr>
          <a:xfrm>
            <a:off x="774700" y="1587500"/>
            <a:ext cx="7912100" cy="2290763"/>
          </a:xfrm>
        </p:spPr>
        <p:txBody>
          <a:bodyPr/>
          <a:lstStyle/>
          <a:p>
            <a:pPr marL="355600" indent="-355600" eaLnBrk="1" hangingPunct="1">
              <a:buFont typeface="Wingdings" pitchFamily="2" charset="2"/>
              <a:buNone/>
            </a:pPr>
            <a:r>
              <a:rPr lang="en-US" sz="2400" b="1" dirty="0"/>
              <a:t>d. The total cost of the chase strategy is $1,050,000. The level strategy results in a total cost of $1,119,000. The mixed-strategy plan was developed by trial and error and results in a total cost of $1,021,000. Further improvements are possible.</a:t>
            </a:r>
          </a:p>
        </p:txBody>
      </p:sp>
    </p:spTree>
    <p:extLst>
      <p:ext uri="{BB962C8B-B14F-4D97-AF65-F5344CB8AC3E}">
        <p14:creationId xmlns:p14="http://schemas.microsoft.com/office/powerpoint/2010/main" val="3456826249"/>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50563"/>
                                        </p:tgtEl>
                                        <p:attrNameLst>
                                          <p:attrName>style.visibility</p:attrName>
                                        </p:attrNameLst>
                                      </p:cBhvr>
                                      <p:to>
                                        <p:strVal val="visible"/>
                                      </p:to>
                                    </p:set>
                                    <p:animEffect transition="in" filter="strips(downRight)">
                                      <p:cBhvr>
                                        <p:cTn id="7" dur="1000"/>
                                        <p:tgtEl>
                                          <p:spTgt spid="450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title"/>
          </p:nvPr>
        </p:nvSpPr>
        <p:spPr/>
        <p:txBody>
          <a:bodyPr/>
          <a:lstStyle/>
          <a:p>
            <a:pPr eaLnBrk="1" hangingPunct="1">
              <a:defRPr/>
            </a:pPr>
            <a:r>
              <a:rPr lang="en-US"/>
              <a:t>Stages in Planning and Scheduling</a:t>
            </a:r>
          </a:p>
        </p:txBody>
      </p:sp>
      <p:grpSp>
        <p:nvGrpSpPr>
          <p:cNvPr id="2" name="Group 61"/>
          <p:cNvGrpSpPr>
            <a:grpSpLocks/>
          </p:cNvGrpSpPr>
          <p:nvPr/>
        </p:nvGrpSpPr>
        <p:grpSpPr bwMode="auto">
          <a:xfrm>
            <a:off x="3976960" y="1124744"/>
            <a:ext cx="1219200" cy="1066800"/>
            <a:chOff x="2644" y="856"/>
            <a:chExt cx="768" cy="672"/>
          </a:xfrm>
          <a:solidFill>
            <a:srgbClr val="FFC000"/>
          </a:solidFill>
        </p:grpSpPr>
        <p:grpSp>
          <p:nvGrpSpPr>
            <p:cNvPr id="6198" name="Group 34"/>
            <p:cNvGrpSpPr>
              <a:grpSpLocks/>
            </p:cNvGrpSpPr>
            <p:nvPr/>
          </p:nvGrpSpPr>
          <p:grpSpPr bwMode="auto">
            <a:xfrm>
              <a:off x="2644" y="856"/>
              <a:ext cx="768" cy="392"/>
              <a:chOff x="2496" y="856"/>
              <a:chExt cx="768" cy="392"/>
            </a:xfrm>
            <a:grpFill/>
          </p:grpSpPr>
          <p:sp>
            <p:nvSpPr>
              <p:cNvPr id="6200" name="Rectangle 32"/>
              <p:cNvSpPr>
                <a:spLocks noChangeArrowheads="1"/>
              </p:cNvSpPr>
              <p:nvPr/>
            </p:nvSpPr>
            <p:spPr bwMode="auto">
              <a:xfrm>
                <a:off x="2496" y="856"/>
                <a:ext cx="768" cy="392"/>
              </a:xfrm>
              <a:prstGeom prst="rect">
                <a:avLst/>
              </a:prstGeom>
              <a:grpFill/>
              <a:ln w="12700">
                <a:solidFill>
                  <a:schemeClr val="tx1"/>
                </a:solidFill>
                <a:miter lim="800000"/>
                <a:headEnd/>
                <a:tailEnd/>
              </a:ln>
            </p:spPr>
            <p:txBody>
              <a:bodyPr wrap="none" anchor="ctr"/>
              <a:lstStyle/>
              <a:p>
                <a:endParaRPr lang="en-NZ"/>
              </a:p>
            </p:txBody>
          </p:sp>
          <p:sp>
            <p:nvSpPr>
              <p:cNvPr id="6201" name="Text Box 6"/>
              <p:cNvSpPr txBox="1">
                <a:spLocks noChangeArrowheads="1"/>
              </p:cNvSpPr>
              <p:nvPr/>
            </p:nvSpPr>
            <p:spPr bwMode="auto">
              <a:xfrm>
                <a:off x="2548" y="919"/>
                <a:ext cx="665" cy="266"/>
              </a:xfrm>
              <a:prstGeom prst="rect">
                <a:avLst/>
              </a:prstGeom>
              <a:grpFill/>
              <a:ln w="9525">
                <a:noFill/>
                <a:miter lim="800000"/>
                <a:headEnd/>
                <a:tailEnd/>
              </a:ln>
            </p:spPr>
            <p:txBody>
              <a:bodyPr wrap="none">
                <a:spAutoFit/>
              </a:bodyPr>
              <a:lstStyle/>
              <a:p>
                <a:pPr algn="ctr">
                  <a:lnSpc>
                    <a:spcPct val="90000"/>
                  </a:lnSpc>
                </a:pPr>
                <a:r>
                  <a:rPr lang="en-US" sz="1200" b="1"/>
                  <a:t>Business or</a:t>
                </a:r>
              </a:p>
              <a:p>
                <a:pPr algn="ctr">
                  <a:lnSpc>
                    <a:spcPct val="90000"/>
                  </a:lnSpc>
                </a:pPr>
                <a:r>
                  <a:rPr lang="en-US" sz="1200" b="1"/>
                  <a:t>annual plan</a:t>
                </a:r>
              </a:p>
            </p:txBody>
          </p:sp>
        </p:grpSp>
        <p:sp>
          <p:nvSpPr>
            <p:cNvPr id="6199" name="Line 48"/>
            <p:cNvSpPr>
              <a:spLocks noChangeShapeType="1"/>
            </p:cNvSpPr>
            <p:nvPr/>
          </p:nvSpPr>
          <p:spPr bwMode="auto">
            <a:xfrm>
              <a:off x="3032" y="1248"/>
              <a:ext cx="0" cy="280"/>
            </a:xfrm>
            <a:prstGeom prst="line">
              <a:avLst/>
            </a:prstGeom>
            <a:grpFill/>
            <a:ln w="38100">
              <a:solidFill>
                <a:schemeClr val="tx1"/>
              </a:solidFill>
              <a:round/>
              <a:headEnd type="triangle" w="med" len="med"/>
              <a:tailEnd type="triangle" w="med" len="med"/>
            </a:ln>
          </p:spPr>
          <p:txBody>
            <a:bodyPr/>
            <a:lstStyle/>
            <a:p>
              <a:endParaRPr lang="en-US"/>
            </a:p>
          </p:txBody>
        </p:sp>
      </p:grpSp>
      <p:grpSp>
        <p:nvGrpSpPr>
          <p:cNvPr id="4" name="Group 64"/>
          <p:cNvGrpSpPr>
            <a:grpSpLocks/>
          </p:cNvGrpSpPr>
          <p:nvPr/>
        </p:nvGrpSpPr>
        <p:grpSpPr bwMode="auto">
          <a:xfrm>
            <a:off x="1373460" y="4744244"/>
            <a:ext cx="6438900" cy="1333500"/>
            <a:chOff x="1004" y="3136"/>
            <a:chExt cx="4056" cy="840"/>
          </a:xfrm>
        </p:grpSpPr>
        <p:grpSp>
          <p:nvGrpSpPr>
            <p:cNvPr id="6188" name="Group 47"/>
            <p:cNvGrpSpPr>
              <a:grpSpLocks/>
            </p:cNvGrpSpPr>
            <p:nvPr/>
          </p:nvGrpSpPr>
          <p:grpSpPr bwMode="auto">
            <a:xfrm>
              <a:off x="3196" y="3384"/>
              <a:ext cx="1864" cy="592"/>
              <a:chOff x="3324" y="3320"/>
              <a:chExt cx="1864" cy="592"/>
            </a:xfrm>
          </p:grpSpPr>
          <p:sp>
            <p:nvSpPr>
              <p:cNvPr id="6195" name="Rectangle 43"/>
              <p:cNvSpPr>
                <a:spLocks noChangeArrowheads="1"/>
              </p:cNvSpPr>
              <p:nvPr/>
            </p:nvSpPr>
            <p:spPr bwMode="auto">
              <a:xfrm>
                <a:off x="3324" y="3320"/>
                <a:ext cx="1864" cy="592"/>
              </a:xfrm>
              <a:prstGeom prst="rect">
                <a:avLst/>
              </a:prstGeom>
              <a:solidFill>
                <a:srgbClr val="92D050"/>
              </a:solidFill>
              <a:ln w="12700">
                <a:solidFill>
                  <a:schemeClr val="tx1"/>
                </a:solidFill>
                <a:miter lim="800000"/>
                <a:headEnd/>
                <a:tailEnd/>
              </a:ln>
            </p:spPr>
            <p:txBody>
              <a:bodyPr wrap="none" anchor="ctr"/>
              <a:lstStyle/>
              <a:p>
                <a:endParaRPr lang="en-NZ"/>
              </a:p>
            </p:txBody>
          </p:sp>
          <p:sp>
            <p:nvSpPr>
              <p:cNvPr id="6196" name="Text Box 14"/>
              <p:cNvSpPr txBox="1">
                <a:spLocks noChangeArrowheads="1"/>
              </p:cNvSpPr>
              <p:nvPr/>
            </p:nvSpPr>
            <p:spPr bwMode="auto">
              <a:xfrm>
                <a:off x="3335" y="3494"/>
                <a:ext cx="1832" cy="370"/>
              </a:xfrm>
              <a:prstGeom prst="rect">
                <a:avLst/>
              </a:prstGeom>
              <a:solidFill>
                <a:srgbClr val="92D050"/>
              </a:solidFill>
              <a:ln w="9525">
                <a:noFill/>
                <a:miter lim="800000"/>
                <a:headEnd/>
                <a:tailEnd/>
              </a:ln>
            </p:spPr>
            <p:txBody>
              <a:bodyPr wrap="none">
                <a:spAutoFit/>
              </a:bodyPr>
              <a:lstStyle/>
              <a:p>
                <a:pPr marL="88900" indent="-88900">
                  <a:lnSpc>
                    <a:spcPct val="90000"/>
                  </a:lnSpc>
                  <a:buFontTx/>
                  <a:buChar char="•"/>
                </a:pPr>
                <a:r>
                  <a:rPr lang="en-US" sz="1200" b="1"/>
                  <a:t>Employee and equipment schedules</a:t>
                </a:r>
              </a:p>
              <a:p>
                <a:pPr marL="88900" indent="-88900">
                  <a:lnSpc>
                    <a:spcPct val="90000"/>
                  </a:lnSpc>
                  <a:buFontTx/>
                  <a:buChar char="•"/>
                </a:pPr>
                <a:r>
                  <a:rPr lang="en-US" sz="1200" b="1"/>
                  <a:t>Production order schedules</a:t>
                </a:r>
              </a:p>
              <a:p>
                <a:pPr marL="88900" indent="-88900">
                  <a:lnSpc>
                    <a:spcPct val="90000"/>
                  </a:lnSpc>
                  <a:buFontTx/>
                  <a:buChar char="•"/>
                </a:pPr>
                <a:r>
                  <a:rPr lang="en-US" sz="1200" b="1"/>
                  <a:t>Purchase order schedules</a:t>
                </a:r>
              </a:p>
            </p:txBody>
          </p:sp>
          <p:sp>
            <p:nvSpPr>
              <p:cNvPr id="6197" name="Text Box 20"/>
              <p:cNvSpPr txBox="1">
                <a:spLocks noChangeArrowheads="1"/>
              </p:cNvSpPr>
              <p:nvPr/>
            </p:nvSpPr>
            <p:spPr bwMode="auto">
              <a:xfrm>
                <a:off x="3933" y="3357"/>
                <a:ext cx="635" cy="173"/>
              </a:xfrm>
              <a:prstGeom prst="rect">
                <a:avLst/>
              </a:prstGeom>
              <a:noFill/>
              <a:ln w="9525">
                <a:noFill/>
                <a:miter lim="800000"/>
                <a:headEnd/>
                <a:tailEnd/>
              </a:ln>
            </p:spPr>
            <p:txBody>
              <a:bodyPr wrap="none">
                <a:spAutoFit/>
              </a:bodyPr>
              <a:lstStyle/>
              <a:p>
                <a:r>
                  <a:rPr lang="en-US" sz="1200" b="1"/>
                  <a:t>Scheduling</a:t>
                </a:r>
              </a:p>
            </p:txBody>
          </p:sp>
        </p:grpSp>
        <p:grpSp>
          <p:nvGrpSpPr>
            <p:cNvPr id="6189" name="Group 45"/>
            <p:cNvGrpSpPr>
              <a:grpSpLocks/>
            </p:cNvGrpSpPr>
            <p:nvPr/>
          </p:nvGrpSpPr>
          <p:grpSpPr bwMode="auto">
            <a:xfrm>
              <a:off x="1004" y="3384"/>
              <a:ext cx="1864" cy="592"/>
              <a:chOff x="1020" y="3320"/>
              <a:chExt cx="1864" cy="592"/>
            </a:xfrm>
          </p:grpSpPr>
          <p:sp>
            <p:nvSpPr>
              <p:cNvPr id="6192" name="Rectangle 41"/>
              <p:cNvSpPr>
                <a:spLocks noChangeArrowheads="1"/>
              </p:cNvSpPr>
              <p:nvPr/>
            </p:nvSpPr>
            <p:spPr bwMode="auto">
              <a:xfrm>
                <a:off x="1020" y="3320"/>
                <a:ext cx="1864" cy="592"/>
              </a:xfrm>
              <a:prstGeom prst="rect">
                <a:avLst/>
              </a:prstGeom>
              <a:solidFill>
                <a:srgbClr val="92D050"/>
              </a:solidFill>
              <a:ln w="12700">
                <a:solidFill>
                  <a:schemeClr val="tx1"/>
                </a:solidFill>
                <a:miter lim="800000"/>
                <a:headEnd/>
                <a:tailEnd/>
              </a:ln>
            </p:spPr>
            <p:txBody>
              <a:bodyPr wrap="none" anchor="ctr"/>
              <a:lstStyle/>
              <a:p>
                <a:endParaRPr lang="en-NZ"/>
              </a:p>
            </p:txBody>
          </p:sp>
          <p:sp>
            <p:nvSpPr>
              <p:cNvPr id="6193" name="Text Box 16"/>
              <p:cNvSpPr txBox="1">
                <a:spLocks noChangeArrowheads="1"/>
              </p:cNvSpPr>
              <p:nvPr/>
            </p:nvSpPr>
            <p:spPr bwMode="auto">
              <a:xfrm>
                <a:off x="1039" y="3494"/>
                <a:ext cx="1121" cy="370"/>
              </a:xfrm>
              <a:prstGeom prst="rect">
                <a:avLst/>
              </a:prstGeom>
              <a:solidFill>
                <a:srgbClr val="92D050"/>
              </a:solidFill>
              <a:ln w="9525">
                <a:noFill/>
                <a:miter lim="800000"/>
                <a:headEnd/>
                <a:tailEnd/>
              </a:ln>
            </p:spPr>
            <p:txBody>
              <a:bodyPr wrap="none">
                <a:spAutoFit/>
              </a:bodyPr>
              <a:lstStyle/>
              <a:p>
                <a:pPr marL="88900" indent="-88900">
                  <a:lnSpc>
                    <a:spcPct val="90000"/>
                  </a:lnSpc>
                  <a:buFontTx/>
                  <a:buChar char="•"/>
                </a:pPr>
                <a:r>
                  <a:rPr lang="en-US" sz="1200" b="1"/>
                  <a:t>Employee schedules</a:t>
                </a:r>
              </a:p>
              <a:p>
                <a:pPr marL="88900" indent="-88900">
                  <a:lnSpc>
                    <a:spcPct val="90000"/>
                  </a:lnSpc>
                  <a:buFontTx/>
                  <a:buChar char="•"/>
                </a:pPr>
                <a:r>
                  <a:rPr lang="en-US" sz="1200" b="1"/>
                  <a:t>Facility schedules</a:t>
                </a:r>
              </a:p>
              <a:p>
                <a:pPr marL="88900" indent="-88900">
                  <a:lnSpc>
                    <a:spcPct val="90000"/>
                  </a:lnSpc>
                  <a:buFontTx/>
                  <a:buChar char="•"/>
                </a:pPr>
                <a:r>
                  <a:rPr lang="en-US" sz="1200" b="1"/>
                  <a:t>Customer schedules</a:t>
                </a:r>
              </a:p>
            </p:txBody>
          </p:sp>
          <p:sp>
            <p:nvSpPr>
              <p:cNvPr id="6194" name="Text Box 19"/>
              <p:cNvSpPr txBox="1">
                <a:spLocks noChangeArrowheads="1"/>
              </p:cNvSpPr>
              <p:nvPr/>
            </p:nvSpPr>
            <p:spPr bwMode="auto">
              <a:xfrm>
                <a:off x="1634" y="3357"/>
                <a:ext cx="635" cy="173"/>
              </a:xfrm>
              <a:prstGeom prst="rect">
                <a:avLst/>
              </a:prstGeom>
              <a:noFill/>
              <a:ln w="9525">
                <a:noFill/>
                <a:miter lim="800000"/>
                <a:headEnd/>
                <a:tailEnd/>
              </a:ln>
            </p:spPr>
            <p:txBody>
              <a:bodyPr wrap="none">
                <a:spAutoFit/>
              </a:bodyPr>
              <a:lstStyle/>
              <a:p>
                <a:r>
                  <a:rPr lang="en-US" sz="1200" b="1"/>
                  <a:t>Scheduling</a:t>
                </a:r>
              </a:p>
            </p:txBody>
          </p:sp>
        </p:grpSp>
        <p:sp>
          <p:nvSpPr>
            <p:cNvPr id="6190" name="Line 49"/>
            <p:cNvSpPr>
              <a:spLocks noChangeShapeType="1"/>
            </p:cNvSpPr>
            <p:nvPr/>
          </p:nvSpPr>
          <p:spPr bwMode="auto">
            <a:xfrm>
              <a:off x="1944" y="3136"/>
              <a:ext cx="0" cy="248"/>
            </a:xfrm>
            <a:prstGeom prst="line">
              <a:avLst/>
            </a:prstGeom>
            <a:noFill/>
            <a:ln w="38100">
              <a:solidFill>
                <a:schemeClr val="tx1"/>
              </a:solidFill>
              <a:round/>
              <a:headEnd type="triangle" w="med" len="med"/>
              <a:tailEnd type="triangle" w="med" len="med"/>
            </a:ln>
          </p:spPr>
          <p:txBody>
            <a:bodyPr/>
            <a:lstStyle/>
            <a:p>
              <a:endParaRPr lang="en-US"/>
            </a:p>
          </p:txBody>
        </p:sp>
        <p:sp>
          <p:nvSpPr>
            <p:cNvPr id="6191" name="Line 50"/>
            <p:cNvSpPr>
              <a:spLocks noChangeShapeType="1"/>
            </p:cNvSpPr>
            <p:nvPr/>
          </p:nvSpPr>
          <p:spPr bwMode="auto">
            <a:xfrm>
              <a:off x="4128" y="3136"/>
              <a:ext cx="0" cy="248"/>
            </a:xfrm>
            <a:prstGeom prst="line">
              <a:avLst/>
            </a:prstGeom>
            <a:noFill/>
            <a:ln w="38100">
              <a:solidFill>
                <a:schemeClr val="tx1"/>
              </a:solidFill>
              <a:round/>
              <a:headEnd type="triangle" w="med" len="med"/>
              <a:tailEnd type="triangle" w="med" len="med"/>
            </a:ln>
          </p:spPr>
          <p:txBody>
            <a:bodyPr/>
            <a:lstStyle/>
            <a:p>
              <a:endParaRPr lang="en-US"/>
            </a:p>
          </p:txBody>
        </p:sp>
      </p:grpSp>
      <p:grpSp>
        <p:nvGrpSpPr>
          <p:cNvPr id="7" name="Group 63"/>
          <p:cNvGrpSpPr>
            <a:grpSpLocks/>
          </p:cNvGrpSpPr>
          <p:nvPr/>
        </p:nvGrpSpPr>
        <p:grpSpPr bwMode="auto">
          <a:xfrm>
            <a:off x="1373460" y="3042444"/>
            <a:ext cx="6430963" cy="1689100"/>
            <a:chOff x="1004" y="2064"/>
            <a:chExt cx="4051" cy="1064"/>
          </a:xfrm>
        </p:grpSpPr>
        <p:grpSp>
          <p:nvGrpSpPr>
            <p:cNvPr id="6176" name="Group 46"/>
            <p:cNvGrpSpPr>
              <a:grpSpLocks/>
            </p:cNvGrpSpPr>
            <p:nvPr/>
          </p:nvGrpSpPr>
          <p:grpSpPr bwMode="auto">
            <a:xfrm>
              <a:off x="3191" y="2592"/>
              <a:ext cx="1864" cy="536"/>
              <a:chOff x="3319" y="2592"/>
              <a:chExt cx="1864" cy="536"/>
            </a:xfrm>
          </p:grpSpPr>
          <p:sp>
            <p:nvSpPr>
              <p:cNvPr id="6185" name="Rectangle 39"/>
              <p:cNvSpPr>
                <a:spLocks noChangeArrowheads="1"/>
              </p:cNvSpPr>
              <p:nvPr/>
            </p:nvSpPr>
            <p:spPr bwMode="auto">
              <a:xfrm>
                <a:off x="3319" y="2592"/>
                <a:ext cx="1864" cy="536"/>
              </a:xfrm>
              <a:prstGeom prst="rect">
                <a:avLst/>
              </a:prstGeom>
              <a:solidFill>
                <a:schemeClr val="tx2">
                  <a:lumMod val="40000"/>
                  <a:lumOff val="60000"/>
                </a:schemeClr>
              </a:solidFill>
              <a:ln w="12700">
                <a:solidFill>
                  <a:schemeClr val="tx1"/>
                </a:solidFill>
                <a:miter lim="800000"/>
                <a:headEnd/>
                <a:tailEnd/>
              </a:ln>
            </p:spPr>
            <p:txBody>
              <a:bodyPr wrap="none" anchor="ctr"/>
              <a:lstStyle/>
              <a:p>
                <a:endParaRPr lang="en-NZ"/>
              </a:p>
            </p:txBody>
          </p:sp>
          <p:sp>
            <p:nvSpPr>
              <p:cNvPr id="6186" name="Text Box 13"/>
              <p:cNvSpPr txBox="1">
                <a:spLocks noChangeArrowheads="1"/>
              </p:cNvSpPr>
              <p:nvPr/>
            </p:nvSpPr>
            <p:spPr bwMode="auto">
              <a:xfrm>
                <a:off x="3333" y="2782"/>
                <a:ext cx="1597" cy="266"/>
              </a:xfrm>
              <a:prstGeom prst="rect">
                <a:avLst/>
              </a:prstGeom>
              <a:solidFill>
                <a:schemeClr val="tx2">
                  <a:lumMod val="40000"/>
                  <a:lumOff val="60000"/>
                </a:schemeClr>
              </a:solidFill>
              <a:ln w="9525">
                <a:noFill/>
                <a:miter lim="800000"/>
                <a:headEnd/>
                <a:tailEnd/>
              </a:ln>
            </p:spPr>
            <p:txBody>
              <a:bodyPr wrap="none">
                <a:spAutoFit/>
              </a:bodyPr>
              <a:lstStyle/>
              <a:p>
                <a:pPr marL="88900" indent="-88900">
                  <a:lnSpc>
                    <a:spcPct val="90000"/>
                  </a:lnSpc>
                  <a:buFontTx/>
                  <a:buChar char="•"/>
                </a:pPr>
                <a:r>
                  <a:rPr lang="en-US" sz="1200" b="1"/>
                  <a:t>Master production schedule</a:t>
                </a:r>
              </a:p>
              <a:p>
                <a:pPr marL="88900" indent="-88900">
                  <a:lnSpc>
                    <a:spcPct val="90000"/>
                  </a:lnSpc>
                  <a:buFontTx/>
                  <a:buChar char="•"/>
                </a:pPr>
                <a:r>
                  <a:rPr lang="en-US" sz="1200" b="1"/>
                  <a:t>Material requirements planning</a:t>
                </a:r>
              </a:p>
            </p:txBody>
          </p:sp>
          <p:sp>
            <p:nvSpPr>
              <p:cNvPr id="6187" name="Text Box 17"/>
              <p:cNvSpPr txBox="1">
                <a:spLocks noChangeArrowheads="1"/>
              </p:cNvSpPr>
              <p:nvPr/>
            </p:nvSpPr>
            <p:spPr bwMode="auto">
              <a:xfrm>
                <a:off x="3379" y="2645"/>
                <a:ext cx="1744" cy="173"/>
              </a:xfrm>
              <a:prstGeom prst="rect">
                <a:avLst/>
              </a:prstGeom>
              <a:solidFill>
                <a:schemeClr val="tx2">
                  <a:lumMod val="40000"/>
                  <a:lumOff val="60000"/>
                </a:schemeClr>
              </a:solidFill>
              <a:ln w="9525">
                <a:noFill/>
                <a:miter lim="800000"/>
                <a:headEnd/>
                <a:tailEnd/>
              </a:ln>
            </p:spPr>
            <p:txBody>
              <a:bodyPr wrap="none">
                <a:spAutoFit/>
              </a:bodyPr>
              <a:lstStyle/>
              <a:p>
                <a:r>
                  <a:rPr lang="en-US" sz="1200" b="1"/>
                  <a:t>Resource Planning (manufacturing)</a:t>
                </a:r>
              </a:p>
            </p:txBody>
          </p:sp>
        </p:grpSp>
        <p:grpSp>
          <p:nvGrpSpPr>
            <p:cNvPr id="6177" name="Group 44"/>
            <p:cNvGrpSpPr>
              <a:grpSpLocks/>
            </p:cNvGrpSpPr>
            <p:nvPr/>
          </p:nvGrpSpPr>
          <p:grpSpPr bwMode="auto">
            <a:xfrm>
              <a:off x="1004" y="2592"/>
              <a:ext cx="1864" cy="536"/>
              <a:chOff x="1020" y="2592"/>
              <a:chExt cx="1864" cy="536"/>
            </a:xfrm>
          </p:grpSpPr>
          <p:sp>
            <p:nvSpPr>
              <p:cNvPr id="6182" name="Rectangle 40"/>
              <p:cNvSpPr>
                <a:spLocks noChangeArrowheads="1"/>
              </p:cNvSpPr>
              <p:nvPr/>
            </p:nvSpPr>
            <p:spPr bwMode="auto">
              <a:xfrm>
                <a:off x="1020" y="2592"/>
                <a:ext cx="1864" cy="536"/>
              </a:xfrm>
              <a:prstGeom prst="rect">
                <a:avLst/>
              </a:prstGeom>
              <a:solidFill>
                <a:schemeClr val="tx2">
                  <a:lumMod val="40000"/>
                  <a:lumOff val="60000"/>
                </a:schemeClr>
              </a:solidFill>
              <a:ln w="12700">
                <a:solidFill>
                  <a:schemeClr val="tx1"/>
                </a:solidFill>
                <a:miter lim="800000"/>
                <a:headEnd/>
                <a:tailEnd/>
              </a:ln>
            </p:spPr>
            <p:txBody>
              <a:bodyPr wrap="none" anchor="ctr"/>
              <a:lstStyle/>
              <a:p>
                <a:endParaRPr lang="en-NZ"/>
              </a:p>
            </p:txBody>
          </p:sp>
          <p:sp>
            <p:nvSpPr>
              <p:cNvPr id="6183" name="Text Box 15"/>
              <p:cNvSpPr txBox="1">
                <a:spLocks noChangeArrowheads="1"/>
              </p:cNvSpPr>
              <p:nvPr/>
            </p:nvSpPr>
            <p:spPr bwMode="auto">
              <a:xfrm>
                <a:off x="1040" y="2782"/>
                <a:ext cx="1600" cy="266"/>
              </a:xfrm>
              <a:prstGeom prst="rect">
                <a:avLst/>
              </a:prstGeom>
              <a:solidFill>
                <a:schemeClr val="tx2">
                  <a:lumMod val="40000"/>
                  <a:lumOff val="60000"/>
                </a:schemeClr>
              </a:solidFill>
              <a:ln w="9525">
                <a:noFill/>
                <a:miter lim="800000"/>
                <a:headEnd/>
                <a:tailEnd/>
              </a:ln>
            </p:spPr>
            <p:txBody>
              <a:bodyPr wrap="none">
                <a:spAutoFit/>
              </a:bodyPr>
              <a:lstStyle/>
              <a:p>
                <a:pPr marL="88900" indent="-88900">
                  <a:lnSpc>
                    <a:spcPct val="90000"/>
                  </a:lnSpc>
                  <a:buFontTx/>
                  <a:buChar char="•"/>
                </a:pPr>
                <a:r>
                  <a:rPr lang="en-US" sz="1200" b="1"/>
                  <a:t>Workforce schedule</a:t>
                </a:r>
              </a:p>
              <a:p>
                <a:pPr marL="88900" indent="-88900">
                  <a:lnSpc>
                    <a:spcPct val="90000"/>
                  </a:lnSpc>
                  <a:buFontTx/>
                  <a:buChar char="•"/>
                </a:pPr>
                <a:r>
                  <a:rPr lang="en-US" sz="1200" b="1"/>
                  <a:t>Materials and facility resources</a:t>
                </a:r>
              </a:p>
            </p:txBody>
          </p:sp>
          <p:sp>
            <p:nvSpPr>
              <p:cNvPr id="6184" name="Text Box 18"/>
              <p:cNvSpPr txBox="1">
                <a:spLocks noChangeArrowheads="1"/>
              </p:cNvSpPr>
              <p:nvPr/>
            </p:nvSpPr>
            <p:spPr bwMode="auto">
              <a:xfrm>
                <a:off x="1222" y="2645"/>
                <a:ext cx="1459" cy="173"/>
              </a:xfrm>
              <a:prstGeom prst="rect">
                <a:avLst/>
              </a:prstGeom>
              <a:solidFill>
                <a:schemeClr val="tx2">
                  <a:lumMod val="40000"/>
                  <a:lumOff val="60000"/>
                </a:schemeClr>
              </a:solidFill>
              <a:ln w="9525">
                <a:noFill/>
                <a:miter lim="800000"/>
                <a:headEnd/>
                <a:tailEnd/>
              </a:ln>
            </p:spPr>
            <p:txBody>
              <a:bodyPr wrap="none">
                <a:spAutoFit/>
              </a:bodyPr>
              <a:lstStyle/>
              <a:p>
                <a:r>
                  <a:rPr lang="en-US" sz="1200" b="1"/>
                  <a:t>Resource Planning (services)</a:t>
                </a:r>
              </a:p>
            </p:txBody>
          </p:sp>
        </p:grpSp>
        <p:sp>
          <p:nvSpPr>
            <p:cNvPr id="6178" name="Line 52"/>
            <p:cNvSpPr>
              <a:spLocks noChangeShapeType="1"/>
            </p:cNvSpPr>
            <p:nvPr/>
          </p:nvSpPr>
          <p:spPr bwMode="auto">
            <a:xfrm>
              <a:off x="1936" y="2336"/>
              <a:ext cx="0" cy="248"/>
            </a:xfrm>
            <a:prstGeom prst="line">
              <a:avLst/>
            </a:prstGeom>
            <a:noFill/>
            <a:ln w="38100">
              <a:solidFill>
                <a:schemeClr val="tx1"/>
              </a:solidFill>
              <a:round/>
              <a:headEnd type="triangle" w="med" len="med"/>
              <a:tailEnd type="triangle" w="med" len="med"/>
            </a:ln>
          </p:spPr>
          <p:txBody>
            <a:bodyPr/>
            <a:lstStyle/>
            <a:p>
              <a:endParaRPr lang="en-US"/>
            </a:p>
          </p:txBody>
        </p:sp>
        <p:sp>
          <p:nvSpPr>
            <p:cNvPr id="6179" name="Line 53"/>
            <p:cNvSpPr>
              <a:spLocks noChangeShapeType="1"/>
            </p:cNvSpPr>
            <p:nvPr/>
          </p:nvSpPr>
          <p:spPr bwMode="auto">
            <a:xfrm>
              <a:off x="4120" y="2336"/>
              <a:ext cx="0" cy="248"/>
            </a:xfrm>
            <a:prstGeom prst="line">
              <a:avLst/>
            </a:prstGeom>
            <a:noFill/>
            <a:ln w="38100">
              <a:solidFill>
                <a:schemeClr val="tx1"/>
              </a:solidFill>
              <a:round/>
              <a:headEnd type="triangle" w="med" len="med"/>
              <a:tailEnd type="triangle" w="med" len="med"/>
            </a:ln>
          </p:spPr>
          <p:txBody>
            <a:bodyPr/>
            <a:lstStyle/>
            <a:p>
              <a:endParaRPr lang="en-US"/>
            </a:p>
          </p:txBody>
        </p:sp>
        <p:sp>
          <p:nvSpPr>
            <p:cNvPr id="6180" name="Line 54"/>
            <p:cNvSpPr>
              <a:spLocks noChangeShapeType="1"/>
            </p:cNvSpPr>
            <p:nvPr/>
          </p:nvSpPr>
          <p:spPr bwMode="auto">
            <a:xfrm>
              <a:off x="1936" y="2344"/>
              <a:ext cx="2176" cy="0"/>
            </a:xfrm>
            <a:prstGeom prst="line">
              <a:avLst/>
            </a:prstGeom>
            <a:noFill/>
            <a:ln w="38100">
              <a:solidFill>
                <a:schemeClr val="tx1"/>
              </a:solidFill>
              <a:round/>
              <a:headEnd/>
              <a:tailEnd/>
            </a:ln>
          </p:spPr>
          <p:txBody>
            <a:bodyPr/>
            <a:lstStyle/>
            <a:p>
              <a:endParaRPr lang="en-US"/>
            </a:p>
          </p:txBody>
        </p:sp>
        <p:sp>
          <p:nvSpPr>
            <p:cNvPr id="6181" name="Line 55"/>
            <p:cNvSpPr>
              <a:spLocks noChangeShapeType="1"/>
            </p:cNvSpPr>
            <p:nvPr/>
          </p:nvSpPr>
          <p:spPr bwMode="auto">
            <a:xfrm>
              <a:off x="3040" y="2064"/>
              <a:ext cx="0" cy="272"/>
            </a:xfrm>
            <a:prstGeom prst="line">
              <a:avLst/>
            </a:prstGeom>
            <a:noFill/>
            <a:ln w="38100">
              <a:solidFill>
                <a:schemeClr val="tx1"/>
              </a:solidFill>
              <a:round/>
              <a:headEnd/>
              <a:tailEnd/>
            </a:ln>
          </p:spPr>
          <p:txBody>
            <a:bodyPr/>
            <a:lstStyle/>
            <a:p>
              <a:endParaRPr lang="en-US"/>
            </a:p>
          </p:txBody>
        </p:sp>
      </p:grpSp>
      <p:grpSp>
        <p:nvGrpSpPr>
          <p:cNvPr id="10" name="Group 29"/>
          <p:cNvGrpSpPr>
            <a:grpSpLocks/>
          </p:cNvGrpSpPr>
          <p:nvPr/>
        </p:nvGrpSpPr>
        <p:grpSpPr bwMode="auto">
          <a:xfrm>
            <a:off x="3424510" y="2204244"/>
            <a:ext cx="2324100" cy="1016000"/>
            <a:chOff x="3504" y="1528"/>
            <a:chExt cx="1464" cy="640"/>
          </a:xfrm>
          <a:solidFill>
            <a:srgbClr val="92D050"/>
          </a:solidFill>
        </p:grpSpPr>
        <p:sp>
          <p:nvSpPr>
            <p:cNvPr id="6168" name="Rectangle 21"/>
            <p:cNvSpPr>
              <a:spLocks noChangeArrowheads="1"/>
            </p:cNvSpPr>
            <p:nvPr/>
          </p:nvSpPr>
          <p:spPr bwMode="auto">
            <a:xfrm>
              <a:off x="3504" y="1528"/>
              <a:ext cx="1464" cy="640"/>
            </a:xfrm>
            <a:prstGeom prst="rect">
              <a:avLst/>
            </a:prstGeom>
            <a:grpFill/>
            <a:ln w="12700">
              <a:solidFill>
                <a:schemeClr val="tx1"/>
              </a:solidFill>
              <a:miter lim="800000"/>
              <a:headEnd/>
              <a:tailEnd/>
            </a:ln>
          </p:spPr>
          <p:txBody>
            <a:bodyPr wrap="none" anchor="ctr"/>
            <a:lstStyle/>
            <a:p>
              <a:endParaRPr lang="en-NZ"/>
            </a:p>
          </p:txBody>
        </p:sp>
        <p:grpSp>
          <p:nvGrpSpPr>
            <p:cNvPr id="6169" name="Group 28"/>
            <p:cNvGrpSpPr>
              <a:grpSpLocks/>
            </p:cNvGrpSpPr>
            <p:nvPr/>
          </p:nvGrpSpPr>
          <p:grpSpPr bwMode="auto">
            <a:xfrm>
              <a:off x="3569" y="1784"/>
              <a:ext cx="640" cy="328"/>
              <a:chOff x="3633" y="1784"/>
              <a:chExt cx="640" cy="328"/>
            </a:xfrm>
            <a:grpFill/>
          </p:grpSpPr>
          <p:sp>
            <p:nvSpPr>
              <p:cNvPr id="6174" name="Rectangle 23"/>
              <p:cNvSpPr>
                <a:spLocks noChangeArrowheads="1"/>
              </p:cNvSpPr>
              <p:nvPr/>
            </p:nvSpPr>
            <p:spPr bwMode="auto">
              <a:xfrm>
                <a:off x="3633" y="1784"/>
                <a:ext cx="640" cy="328"/>
              </a:xfrm>
              <a:prstGeom prst="rect">
                <a:avLst/>
              </a:prstGeom>
              <a:solidFill>
                <a:schemeClr val="bg1">
                  <a:lumMod val="85000"/>
                </a:schemeClr>
              </a:solidFill>
              <a:ln w="12700">
                <a:solidFill>
                  <a:schemeClr val="tx1"/>
                </a:solidFill>
                <a:miter lim="800000"/>
                <a:headEnd/>
                <a:tailEnd/>
              </a:ln>
            </p:spPr>
            <p:txBody>
              <a:bodyPr wrap="none" anchor="ctr"/>
              <a:lstStyle/>
              <a:p>
                <a:endParaRPr lang="en-NZ"/>
              </a:p>
            </p:txBody>
          </p:sp>
          <p:sp>
            <p:nvSpPr>
              <p:cNvPr id="6175" name="Text Box 11"/>
              <p:cNvSpPr txBox="1">
                <a:spLocks noChangeArrowheads="1"/>
              </p:cNvSpPr>
              <p:nvPr/>
            </p:nvSpPr>
            <p:spPr bwMode="auto">
              <a:xfrm>
                <a:off x="3770" y="1815"/>
                <a:ext cx="366" cy="266"/>
              </a:xfrm>
              <a:prstGeom prst="rect">
                <a:avLst/>
              </a:prstGeom>
              <a:solidFill>
                <a:schemeClr val="bg1">
                  <a:lumMod val="85000"/>
                </a:schemeClr>
              </a:solidFill>
              <a:ln w="9525">
                <a:noFill/>
                <a:miter lim="800000"/>
                <a:headEnd/>
                <a:tailEnd/>
              </a:ln>
            </p:spPr>
            <p:txBody>
              <a:bodyPr wrap="none">
                <a:spAutoFit/>
              </a:bodyPr>
              <a:lstStyle/>
              <a:p>
                <a:pPr algn="ctr">
                  <a:lnSpc>
                    <a:spcPct val="90000"/>
                  </a:lnSpc>
                </a:pPr>
                <a:r>
                  <a:rPr lang="en-US" sz="1200" b="1" dirty="0"/>
                  <a:t>Sales</a:t>
                </a:r>
              </a:p>
              <a:p>
                <a:pPr algn="ctr">
                  <a:lnSpc>
                    <a:spcPct val="90000"/>
                  </a:lnSpc>
                </a:pPr>
                <a:r>
                  <a:rPr lang="en-US" sz="1200" b="1" dirty="0"/>
                  <a:t>Plan</a:t>
                </a:r>
              </a:p>
            </p:txBody>
          </p:sp>
        </p:grpSp>
        <p:grpSp>
          <p:nvGrpSpPr>
            <p:cNvPr id="6170" name="Group 27"/>
            <p:cNvGrpSpPr>
              <a:grpSpLocks/>
            </p:cNvGrpSpPr>
            <p:nvPr/>
          </p:nvGrpSpPr>
          <p:grpSpPr bwMode="auto">
            <a:xfrm>
              <a:off x="4272" y="1784"/>
              <a:ext cx="640" cy="328"/>
              <a:chOff x="4320" y="1784"/>
              <a:chExt cx="640" cy="328"/>
            </a:xfrm>
            <a:grpFill/>
          </p:grpSpPr>
          <p:sp>
            <p:nvSpPr>
              <p:cNvPr id="6172" name="Rectangle 26"/>
              <p:cNvSpPr>
                <a:spLocks noChangeArrowheads="1"/>
              </p:cNvSpPr>
              <p:nvPr/>
            </p:nvSpPr>
            <p:spPr bwMode="auto">
              <a:xfrm>
                <a:off x="4320" y="1784"/>
                <a:ext cx="640" cy="328"/>
              </a:xfrm>
              <a:prstGeom prst="rect">
                <a:avLst/>
              </a:prstGeom>
              <a:solidFill>
                <a:schemeClr val="bg1">
                  <a:lumMod val="85000"/>
                </a:schemeClr>
              </a:solidFill>
              <a:ln w="12700">
                <a:solidFill>
                  <a:schemeClr val="tx1"/>
                </a:solidFill>
                <a:miter lim="800000"/>
                <a:headEnd/>
                <a:tailEnd/>
              </a:ln>
            </p:spPr>
            <p:txBody>
              <a:bodyPr wrap="none" anchor="ctr"/>
              <a:lstStyle/>
              <a:p>
                <a:endParaRPr lang="en-NZ"/>
              </a:p>
            </p:txBody>
          </p:sp>
          <p:sp>
            <p:nvSpPr>
              <p:cNvPr id="6173" name="Text Box 12"/>
              <p:cNvSpPr txBox="1">
                <a:spLocks noChangeArrowheads="1"/>
              </p:cNvSpPr>
              <p:nvPr/>
            </p:nvSpPr>
            <p:spPr bwMode="auto">
              <a:xfrm>
                <a:off x="4328" y="1815"/>
                <a:ext cx="623" cy="266"/>
              </a:xfrm>
              <a:prstGeom prst="rect">
                <a:avLst/>
              </a:prstGeom>
              <a:solidFill>
                <a:schemeClr val="bg1">
                  <a:lumMod val="85000"/>
                </a:schemeClr>
              </a:solidFill>
              <a:ln w="9525">
                <a:noFill/>
                <a:miter lim="800000"/>
                <a:headEnd/>
                <a:tailEnd/>
              </a:ln>
            </p:spPr>
            <p:txBody>
              <a:bodyPr wrap="none">
                <a:spAutoFit/>
              </a:bodyPr>
              <a:lstStyle/>
              <a:p>
                <a:pPr algn="ctr">
                  <a:lnSpc>
                    <a:spcPct val="90000"/>
                  </a:lnSpc>
                </a:pPr>
                <a:r>
                  <a:rPr lang="en-US" sz="1200" b="1"/>
                  <a:t>Operations</a:t>
                </a:r>
              </a:p>
              <a:p>
                <a:pPr algn="ctr">
                  <a:lnSpc>
                    <a:spcPct val="90000"/>
                  </a:lnSpc>
                </a:pPr>
                <a:r>
                  <a:rPr lang="en-US" sz="1200" b="1"/>
                  <a:t>Plan</a:t>
                </a:r>
              </a:p>
            </p:txBody>
          </p:sp>
        </p:grpSp>
        <p:sp>
          <p:nvSpPr>
            <p:cNvPr id="6171" name="Text Box 10"/>
            <p:cNvSpPr txBox="1">
              <a:spLocks noChangeArrowheads="1"/>
            </p:cNvSpPr>
            <p:nvPr/>
          </p:nvSpPr>
          <p:spPr bwMode="auto">
            <a:xfrm>
              <a:off x="3574" y="1582"/>
              <a:ext cx="1328" cy="162"/>
            </a:xfrm>
            <a:prstGeom prst="rect">
              <a:avLst/>
            </a:prstGeom>
            <a:grpFill/>
            <a:ln w="9525">
              <a:noFill/>
              <a:miter lim="800000"/>
              <a:headEnd/>
              <a:tailEnd/>
            </a:ln>
          </p:spPr>
          <p:txBody>
            <a:bodyPr wrap="none">
              <a:spAutoFit/>
            </a:bodyPr>
            <a:lstStyle/>
            <a:p>
              <a:pPr>
                <a:lnSpc>
                  <a:spcPct val="90000"/>
                </a:lnSpc>
              </a:pPr>
              <a:r>
                <a:rPr lang="en-US" sz="1200" b="1" dirty="0"/>
                <a:t>Sales and Operations Plan</a:t>
              </a:r>
            </a:p>
          </p:txBody>
        </p:sp>
      </p:grpSp>
      <p:grpSp>
        <p:nvGrpSpPr>
          <p:cNvPr id="13" name="Group 59"/>
          <p:cNvGrpSpPr>
            <a:grpSpLocks/>
          </p:cNvGrpSpPr>
          <p:nvPr/>
        </p:nvGrpSpPr>
        <p:grpSpPr bwMode="auto">
          <a:xfrm>
            <a:off x="1786210" y="2401094"/>
            <a:ext cx="1638300" cy="622300"/>
            <a:chOff x="1264" y="1660"/>
            <a:chExt cx="1032" cy="392"/>
          </a:xfrm>
          <a:solidFill>
            <a:srgbClr val="FFC000"/>
          </a:solidFill>
        </p:grpSpPr>
        <p:sp>
          <p:nvSpPr>
            <p:cNvPr id="6164" name="Line 56"/>
            <p:cNvSpPr>
              <a:spLocks noChangeShapeType="1"/>
            </p:cNvSpPr>
            <p:nvPr/>
          </p:nvSpPr>
          <p:spPr bwMode="auto">
            <a:xfrm>
              <a:off x="1960" y="1848"/>
              <a:ext cx="336" cy="0"/>
            </a:xfrm>
            <a:prstGeom prst="line">
              <a:avLst/>
            </a:prstGeom>
            <a:grpFill/>
            <a:ln w="38100">
              <a:solidFill>
                <a:schemeClr val="tx1"/>
              </a:solidFill>
              <a:round/>
              <a:headEnd/>
              <a:tailEnd type="triangle" w="med" len="med"/>
            </a:ln>
          </p:spPr>
          <p:txBody>
            <a:bodyPr/>
            <a:lstStyle/>
            <a:p>
              <a:endParaRPr lang="en-US"/>
            </a:p>
          </p:txBody>
        </p:sp>
        <p:grpSp>
          <p:nvGrpSpPr>
            <p:cNvPr id="6165" name="Group 36"/>
            <p:cNvGrpSpPr>
              <a:grpSpLocks/>
            </p:cNvGrpSpPr>
            <p:nvPr/>
          </p:nvGrpSpPr>
          <p:grpSpPr bwMode="auto">
            <a:xfrm>
              <a:off x="1264" y="1660"/>
              <a:ext cx="768" cy="392"/>
              <a:chOff x="1264" y="1640"/>
              <a:chExt cx="768" cy="392"/>
            </a:xfrm>
            <a:grpFill/>
          </p:grpSpPr>
          <p:sp>
            <p:nvSpPr>
              <p:cNvPr id="6166" name="Rectangle 31"/>
              <p:cNvSpPr>
                <a:spLocks noChangeArrowheads="1"/>
              </p:cNvSpPr>
              <p:nvPr/>
            </p:nvSpPr>
            <p:spPr bwMode="auto">
              <a:xfrm>
                <a:off x="1264" y="1640"/>
                <a:ext cx="768" cy="392"/>
              </a:xfrm>
              <a:prstGeom prst="rect">
                <a:avLst/>
              </a:prstGeom>
              <a:grpFill/>
              <a:ln w="12700">
                <a:solidFill>
                  <a:schemeClr val="tx1"/>
                </a:solidFill>
                <a:miter lim="800000"/>
                <a:headEnd/>
                <a:tailEnd/>
              </a:ln>
            </p:spPr>
            <p:txBody>
              <a:bodyPr wrap="none" anchor="ctr"/>
              <a:lstStyle/>
              <a:p>
                <a:endParaRPr lang="en-NZ"/>
              </a:p>
            </p:txBody>
          </p:sp>
          <p:sp>
            <p:nvSpPr>
              <p:cNvPr id="6167" name="Text Box 7"/>
              <p:cNvSpPr txBox="1">
                <a:spLocks noChangeArrowheads="1"/>
              </p:cNvSpPr>
              <p:nvPr/>
            </p:nvSpPr>
            <p:spPr bwMode="auto">
              <a:xfrm>
                <a:off x="1318" y="1755"/>
                <a:ext cx="660" cy="162"/>
              </a:xfrm>
              <a:prstGeom prst="rect">
                <a:avLst/>
              </a:prstGeom>
              <a:grpFill/>
              <a:ln w="9525">
                <a:noFill/>
                <a:miter lim="800000"/>
                <a:headEnd/>
                <a:tailEnd/>
              </a:ln>
            </p:spPr>
            <p:txBody>
              <a:bodyPr wrap="none">
                <a:spAutoFit/>
              </a:bodyPr>
              <a:lstStyle/>
              <a:p>
                <a:pPr algn="ctr">
                  <a:lnSpc>
                    <a:spcPct val="90000"/>
                  </a:lnSpc>
                </a:pPr>
                <a:r>
                  <a:rPr lang="en-US" sz="1200" b="1"/>
                  <a:t>Forecasting</a:t>
                </a:r>
              </a:p>
            </p:txBody>
          </p:sp>
        </p:grpSp>
      </p:grpSp>
      <p:grpSp>
        <p:nvGrpSpPr>
          <p:cNvPr id="15" name="Group 62"/>
          <p:cNvGrpSpPr>
            <a:grpSpLocks/>
          </p:cNvGrpSpPr>
          <p:nvPr/>
        </p:nvGrpSpPr>
        <p:grpSpPr bwMode="auto">
          <a:xfrm>
            <a:off x="5151710" y="1124744"/>
            <a:ext cx="2235200" cy="1066800"/>
            <a:chOff x="3384" y="856"/>
            <a:chExt cx="1408" cy="672"/>
          </a:xfrm>
        </p:grpSpPr>
        <p:sp>
          <p:nvSpPr>
            <p:cNvPr id="6160" name="Freeform 58"/>
            <p:cNvSpPr>
              <a:spLocks/>
            </p:cNvSpPr>
            <p:nvPr/>
          </p:nvSpPr>
          <p:spPr bwMode="auto">
            <a:xfrm>
              <a:off x="3384" y="1200"/>
              <a:ext cx="1032" cy="328"/>
            </a:xfrm>
            <a:custGeom>
              <a:avLst/>
              <a:gdLst>
                <a:gd name="T0" fmla="*/ 1032 w 1032"/>
                <a:gd name="T1" fmla="*/ 0 h 328"/>
                <a:gd name="T2" fmla="*/ 1032 w 1032"/>
                <a:gd name="T3" fmla="*/ 152 h 328"/>
                <a:gd name="T4" fmla="*/ 0 w 1032"/>
                <a:gd name="T5" fmla="*/ 152 h 328"/>
                <a:gd name="T6" fmla="*/ 0 w 1032"/>
                <a:gd name="T7" fmla="*/ 328 h 328"/>
                <a:gd name="T8" fmla="*/ 0 60000 65536"/>
                <a:gd name="T9" fmla="*/ 0 60000 65536"/>
                <a:gd name="T10" fmla="*/ 0 60000 65536"/>
                <a:gd name="T11" fmla="*/ 0 60000 65536"/>
                <a:gd name="T12" fmla="*/ 0 w 1032"/>
                <a:gd name="T13" fmla="*/ 0 h 328"/>
                <a:gd name="T14" fmla="*/ 1032 w 1032"/>
                <a:gd name="T15" fmla="*/ 328 h 328"/>
              </a:gdLst>
              <a:ahLst/>
              <a:cxnLst>
                <a:cxn ang="T8">
                  <a:pos x="T0" y="T1"/>
                </a:cxn>
                <a:cxn ang="T9">
                  <a:pos x="T2" y="T3"/>
                </a:cxn>
                <a:cxn ang="T10">
                  <a:pos x="T4" y="T5"/>
                </a:cxn>
                <a:cxn ang="T11">
                  <a:pos x="T6" y="T7"/>
                </a:cxn>
              </a:cxnLst>
              <a:rect l="T12" t="T13" r="T14" b="T15"/>
              <a:pathLst>
                <a:path w="1032" h="328">
                  <a:moveTo>
                    <a:pt x="1032" y="0"/>
                  </a:moveTo>
                  <a:lnTo>
                    <a:pt x="1032" y="152"/>
                  </a:lnTo>
                  <a:lnTo>
                    <a:pt x="0" y="152"/>
                  </a:lnTo>
                  <a:lnTo>
                    <a:pt x="0" y="328"/>
                  </a:lnTo>
                </a:path>
              </a:pathLst>
            </a:custGeom>
            <a:noFill/>
            <a:ln w="38100">
              <a:solidFill>
                <a:schemeClr val="tx1"/>
              </a:solidFill>
              <a:round/>
              <a:headEnd/>
              <a:tailEnd type="triangle" w="med" len="med"/>
            </a:ln>
          </p:spPr>
          <p:txBody>
            <a:bodyPr/>
            <a:lstStyle/>
            <a:p>
              <a:endParaRPr lang="en-NZ"/>
            </a:p>
          </p:txBody>
        </p:sp>
        <p:grpSp>
          <p:nvGrpSpPr>
            <p:cNvPr id="6161" name="Group 35"/>
            <p:cNvGrpSpPr>
              <a:grpSpLocks/>
            </p:cNvGrpSpPr>
            <p:nvPr/>
          </p:nvGrpSpPr>
          <p:grpSpPr bwMode="auto">
            <a:xfrm>
              <a:off x="4024" y="856"/>
              <a:ext cx="768" cy="392"/>
              <a:chOff x="3848" y="856"/>
              <a:chExt cx="768" cy="392"/>
            </a:xfrm>
          </p:grpSpPr>
          <p:sp>
            <p:nvSpPr>
              <p:cNvPr id="6162" name="Rectangle 33"/>
              <p:cNvSpPr>
                <a:spLocks noChangeArrowheads="1"/>
              </p:cNvSpPr>
              <p:nvPr/>
            </p:nvSpPr>
            <p:spPr bwMode="auto">
              <a:xfrm>
                <a:off x="3848" y="856"/>
                <a:ext cx="768" cy="392"/>
              </a:xfrm>
              <a:prstGeom prst="rect">
                <a:avLst/>
              </a:prstGeom>
              <a:solidFill>
                <a:srgbClr val="FFC000"/>
              </a:solidFill>
              <a:ln w="12700">
                <a:solidFill>
                  <a:schemeClr val="tx1"/>
                </a:solidFill>
                <a:miter lim="800000"/>
                <a:headEnd/>
                <a:tailEnd/>
              </a:ln>
            </p:spPr>
            <p:txBody>
              <a:bodyPr wrap="none" anchor="ctr"/>
              <a:lstStyle/>
              <a:p>
                <a:endParaRPr lang="en-NZ"/>
              </a:p>
            </p:txBody>
          </p:sp>
          <p:sp>
            <p:nvSpPr>
              <p:cNvPr id="6163" name="Text Box 8"/>
              <p:cNvSpPr txBox="1">
                <a:spLocks noChangeArrowheads="1"/>
              </p:cNvSpPr>
              <p:nvPr/>
            </p:nvSpPr>
            <p:spPr bwMode="auto">
              <a:xfrm>
                <a:off x="3921" y="919"/>
                <a:ext cx="623" cy="266"/>
              </a:xfrm>
              <a:prstGeom prst="rect">
                <a:avLst/>
              </a:prstGeom>
              <a:noFill/>
              <a:ln w="9525">
                <a:noFill/>
                <a:miter lim="800000"/>
                <a:headEnd/>
                <a:tailEnd/>
              </a:ln>
            </p:spPr>
            <p:txBody>
              <a:bodyPr wrap="none">
                <a:spAutoFit/>
              </a:bodyPr>
              <a:lstStyle/>
              <a:p>
                <a:pPr algn="ctr">
                  <a:lnSpc>
                    <a:spcPct val="90000"/>
                  </a:lnSpc>
                </a:pPr>
                <a:r>
                  <a:rPr lang="en-US" sz="1200" b="1"/>
                  <a:t>Operations</a:t>
                </a:r>
              </a:p>
              <a:p>
                <a:pPr algn="ctr">
                  <a:lnSpc>
                    <a:spcPct val="90000"/>
                  </a:lnSpc>
                </a:pPr>
                <a:r>
                  <a:rPr lang="en-US" sz="1200" b="1"/>
                  <a:t>strategy</a:t>
                </a:r>
              </a:p>
            </p:txBody>
          </p:sp>
        </p:grpSp>
      </p:grpSp>
      <p:grpSp>
        <p:nvGrpSpPr>
          <p:cNvPr id="17" name="Group 60"/>
          <p:cNvGrpSpPr>
            <a:grpSpLocks/>
          </p:cNvGrpSpPr>
          <p:nvPr/>
        </p:nvGrpSpPr>
        <p:grpSpPr bwMode="auto">
          <a:xfrm>
            <a:off x="5761310" y="2401094"/>
            <a:ext cx="1625600" cy="622300"/>
            <a:chOff x="3768" y="1660"/>
            <a:chExt cx="1024" cy="392"/>
          </a:xfrm>
          <a:solidFill>
            <a:srgbClr val="FFC000"/>
          </a:solidFill>
        </p:grpSpPr>
        <p:sp>
          <p:nvSpPr>
            <p:cNvPr id="6156" name="Line 57"/>
            <p:cNvSpPr>
              <a:spLocks noChangeShapeType="1"/>
            </p:cNvSpPr>
            <p:nvPr/>
          </p:nvSpPr>
          <p:spPr bwMode="auto">
            <a:xfrm flipH="1">
              <a:off x="3768" y="1856"/>
              <a:ext cx="336" cy="0"/>
            </a:xfrm>
            <a:prstGeom prst="line">
              <a:avLst/>
            </a:prstGeom>
            <a:grpFill/>
            <a:ln w="38100">
              <a:solidFill>
                <a:schemeClr val="tx1"/>
              </a:solidFill>
              <a:round/>
              <a:headEnd/>
              <a:tailEnd type="triangle" w="med" len="med"/>
            </a:ln>
          </p:spPr>
          <p:txBody>
            <a:bodyPr/>
            <a:lstStyle/>
            <a:p>
              <a:endParaRPr lang="en-US"/>
            </a:p>
          </p:txBody>
        </p:sp>
        <p:grpSp>
          <p:nvGrpSpPr>
            <p:cNvPr id="6157" name="Group 38"/>
            <p:cNvGrpSpPr>
              <a:grpSpLocks/>
            </p:cNvGrpSpPr>
            <p:nvPr/>
          </p:nvGrpSpPr>
          <p:grpSpPr bwMode="auto">
            <a:xfrm>
              <a:off x="4024" y="1660"/>
              <a:ext cx="768" cy="392"/>
              <a:chOff x="3880" y="1664"/>
              <a:chExt cx="768" cy="392"/>
            </a:xfrm>
            <a:grpFill/>
          </p:grpSpPr>
          <p:sp>
            <p:nvSpPr>
              <p:cNvPr id="6158" name="Rectangle 37"/>
              <p:cNvSpPr>
                <a:spLocks noChangeArrowheads="1"/>
              </p:cNvSpPr>
              <p:nvPr/>
            </p:nvSpPr>
            <p:spPr bwMode="auto">
              <a:xfrm>
                <a:off x="3880" y="1664"/>
                <a:ext cx="768" cy="392"/>
              </a:xfrm>
              <a:prstGeom prst="rect">
                <a:avLst/>
              </a:prstGeom>
              <a:grpFill/>
              <a:ln w="12700">
                <a:solidFill>
                  <a:schemeClr val="tx1"/>
                </a:solidFill>
                <a:miter lim="800000"/>
                <a:headEnd/>
                <a:tailEnd/>
              </a:ln>
            </p:spPr>
            <p:txBody>
              <a:bodyPr wrap="none" anchor="ctr"/>
              <a:lstStyle/>
              <a:p>
                <a:endParaRPr lang="en-NZ"/>
              </a:p>
            </p:txBody>
          </p:sp>
          <p:sp>
            <p:nvSpPr>
              <p:cNvPr id="6159" name="Text Box 9"/>
              <p:cNvSpPr txBox="1">
                <a:spLocks noChangeArrowheads="1"/>
              </p:cNvSpPr>
              <p:nvPr/>
            </p:nvSpPr>
            <p:spPr bwMode="auto">
              <a:xfrm>
                <a:off x="3911" y="1727"/>
                <a:ext cx="707" cy="266"/>
              </a:xfrm>
              <a:prstGeom prst="rect">
                <a:avLst/>
              </a:prstGeom>
              <a:grpFill/>
              <a:ln w="9525">
                <a:noFill/>
                <a:miter lim="800000"/>
                <a:headEnd/>
                <a:tailEnd/>
              </a:ln>
            </p:spPr>
            <p:txBody>
              <a:bodyPr wrap="none">
                <a:spAutoFit/>
              </a:bodyPr>
              <a:lstStyle/>
              <a:p>
                <a:pPr algn="ctr">
                  <a:lnSpc>
                    <a:spcPct val="90000"/>
                  </a:lnSpc>
                </a:pPr>
                <a:r>
                  <a:rPr lang="en-US" sz="1200" b="1"/>
                  <a:t>Constraint</a:t>
                </a:r>
              </a:p>
              <a:p>
                <a:pPr algn="ctr">
                  <a:lnSpc>
                    <a:spcPct val="90000"/>
                  </a:lnSpc>
                </a:pPr>
                <a:r>
                  <a:rPr lang="en-US" sz="1200" b="1"/>
                  <a:t>management</a:t>
                </a:r>
              </a:p>
            </p:txBody>
          </p:sp>
        </p:grpSp>
      </p:grpSp>
    </p:spTree>
    <p:extLst>
      <p:ext uri="{BB962C8B-B14F-4D97-AF65-F5344CB8AC3E}">
        <p14:creationId xmlns:p14="http://schemas.microsoft.com/office/powerpoint/2010/main" val="2396134139"/>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2/3*#ppt_w"/>
                                          </p:val>
                                        </p:tav>
                                        <p:tav tm="100000">
                                          <p:val>
                                            <p:strVal val="#ppt_w"/>
                                          </p:val>
                                        </p:tav>
                                      </p:tavLst>
                                    </p:anim>
                                    <p:anim calcmode="lin" valueType="num">
                                      <p:cBhvr>
                                        <p:cTn id="8" dur="1000" fill="hold"/>
                                        <p:tgtEl>
                                          <p:spTgt spid="10"/>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1"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par>
                          <p:cTn id="13" fill="hold">
                            <p:stCondLst>
                              <p:cond delay="4000"/>
                            </p:stCondLst>
                            <p:childTnLst>
                              <p:par>
                                <p:cTn id="14" presetID="18" presetClass="entr" presetSubtype="12" fill="hold" nodeType="after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strips(downLeft)">
                                      <p:cBhvr>
                                        <p:cTn id="16" dur="1000"/>
                                        <p:tgtEl>
                                          <p:spTgt spid="15"/>
                                        </p:tgtEl>
                                      </p:cBhvr>
                                    </p:animEffect>
                                  </p:childTnLst>
                                </p:cTn>
                              </p:par>
                            </p:childTnLst>
                          </p:cTn>
                        </p:par>
                        <p:par>
                          <p:cTn id="17" fill="hold">
                            <p:stCondLst>
                              <p:cond delay="6000"/>
                            </p:stCondLst>
                            <p:childTnLst>
                              <p:par>
                                <p:cTn id="18" presetID="22" presetClass="entr" presetSubtype="8" fill="hold" nodeType="afterEffect">
                                  <p:stCondLst>
                                    <p:cond delay="10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8000"/>
                            </p:stCondLst>
                            <p:childTnLst>
                              <p:par>
                                <p:cTn id="22" presetID="22" presetClass="entr" presetSubtype="2" fill="hold" nodeType="afterEffect">
                                  <p:stCondLst>
                                    <p:cond delay="100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1000"/>
                                        <p:tgtEl>
                                          <p:spTgt spid="17"/>
                                        </p:tgtEl>
                                      </p:cBhvr>
                                    </p:animEffect>
                                  </p:childTnLst>
                                </p:cTn>
                              </p:par>
                            </p:childTnLst>
                          </p:cTn>
                        </p:par>
                        <p:par>
                          <p:cTn id="25" fill="hold">
                            <p:stCondLst>
                              <p:cond delay="10000"/>
                            </p:stCondLst>
                            <p:childTnLst>
                              <p:par>
                                <p:cTn id="26" presetID="22" presetClass="entr" presetSubtype="1" fill="hold" nodeType="afterEffect">
                                  <p:stCondLst>
                                    <p:cond delay="100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1000"/>
                                        <p:tgtEl>
                                          <p:spTgt spid="7"/>
                                        </p:tgtEl>
                                      </p:cBhvr>
                                    </p:animEffect>
                                  </p:childTnLst>
                                </p:cTn>
                              </p:par>
                            </p:childTnLst>
                          </p:cTn>
                        </p:par>
                        <p:par>
                          <p:cTn id="29" fill="hold">
                            <p:stCondLst>
                              <p:cond delay="12000"/>
                            </p:stCondLst>
                            <p:childTnLst>
                              <p:par>
                                <p:cTn id="30" presetID="22" presetClass="entr" presetSubtype="1" fill="hold" nodeType="afterEffect">
                                  <p:stCondLst>
                                    <p:cond delay="100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7" name="Rectangle 5"/>
          <p:cNvSpPr>
            <a:spLocks noGrp="1" noChangeArrowheads="1"/>
          </p:cNvSpPr>
          <p:nvPr>
            <p:ph type="body" idx="1"/>
          </p:nvPr>
        </p:nvSpPr>
        <p:spPr>
          <a:xfrm>
            <a:off x="774700" y="1651000"/>
            <a:ext cx="7912100" cy="3509963"/>
          </a:xfrm>
        </p:spPr>
        <p:txBody>
          <a:bodyPr/>
          <a:lstStyle/>
          <a:p>
            <a:pPr eaLnBrk="1" hangingPunct="1"/>
            <a:r>
              <a:rPr lang="en-US"/>
              <a:t>Matching supply with demand becomes challenging when forecasts call for uneven demand patterns</a:t>
            </a:r>
          </a:p>
          <a:p>
            <a:pPr eaLnBrk="1" hangingPunct="1"/>
            <a:endParaRPr lang="en-US"/>
          </a:p>
          <a:p>
            <a:pPr eaLnBrk="1" hangingPunct="1"/>
            <a:r>
              <a:rPr lang="en-US"/>
              <a:t>Demand management, the process of changing demand patterns using one or more demand options</a:t>
            </a:r>
          </a:p>
          <a:p>
            <a:pPr eaLnBrk="1" hangingPunct="1"/>
            <a:endParaRPr lang="en-US"/>
          </a:p>
        </p:txBody>
      </p:sp>
      <p:sp>
        <p:nvSpPr>
          <p:cNvPr id="289798" name="Rectangle 6"/>
          <p:cNvSpPr>
            <a:spLocks noGrp="1" noChangeArrowheads="1"/>
          </p:cNvSpPr>
          <p:nvPr>
            <p:ph type="title"/>
          </p:nvPr>
        </p:nvSpPr>
        <p:spPr/>
        <p:txBody>
          <a:bodyPr/>
          <a:lstStyle/>
          <a:p>
            <a:pPr eaLnBrk="1" hangingPunct="1">
              <a:defRPr/>
            </a:pPr>
            <a:r>
              <a:rPr lang="en-US" sz="4000" dirty="0"/>
              <a:t>Managing Demand</a:t>
            </a:r>
          </a:p>
        </p:txBody>
      </p:sp>
    </p:spTree>
    <p:extLst>
      <p:ext uri="{BB962C8B-B14F-4D97-AF65-F5344CB8AC3E}">
        <p14:creationId xmlns:p14="http://schemas.microsoft.com/office/powerpoint/2010/main" val="387904742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89797">
                                            <p:txEl>
                                              <p:pRg st="0" end="0"/>
                                            </p:txEl>
                                          </p:spTgt>
                                        </p:tgtEl>
                                        <p:attrNameLst>
                                          <p:attrName>style.visibility</p:attrName>
                                        </p:attrNameLst>
                                      </p:cBhvr>
                                      <p:to>
                                        <p:strVal val="visible"/>
                                      </p:to>
                                    </p:set>
                                    <p:animEffect transition="in" filter="strips(downRight)">
                                      <p:cBhvr>
                                        <p:cTn id="7" dur="1000"/>
                                        <p:tgtEl>
                                          <p:spTgt spid="289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9797">
                                            <p:txEl>
                                              <p:pRg st="2" end="2"/>
                                            </p:txEl>
                                          </p:spTgt>
                                        </p:tgtEl>
                                        <p:attrNameLst>
                                          <p:attrName>style.visibility</p:attrName>
                                        </p:attrNameLst>
                                      </p:cBhvr>
                                      <p:to>
                                        <p:strVal val="visible"/>
                                      </p:to>
                                    </p:set>
                                    <p:animEffect transition="in" filter="strips(downRight)">
                                      <p:cBhvr>
                                        <p:cTn id="12" dur="1000"/>
                                        <p:tgtEl>
                                          <p:spTgt spid="2897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9" name="Rectangle 9"/>
          <p:cNvSpPr>
            <a:spLocks noGrp="1" noChangeArrowheads="1"/>
          </p:cNvSpPr>
          <p:nvPr>
            <p:ph type="title"/>
          </p:nvPr>
        </p:nvSpPr>
        <p:spPr/>
        <p:txBody>
          <a:bodyPr/>
          <a:lstStyle/>
          <a:p>
            <a:pPr eaLnBrk="1" hangingPunct="1">
              <a:defRPr/>
            </a:pPr>
            <a:r>
              <a:rPr lang="en-US" sz="4000" dirty="0"/>
              <a:t>Managing Demand</a:t>
            </a:r>
          </a:p>
        </p:txBody>
      </p:sp>
      <p:graphicFrame>
        <p:nvGraphicFramePr>
          <p:cNvPr id="292060" name="Group 220"/>
          <p:cNvGraphicFramePr>
            <a:graphicFrameLocks noGrp="1"/>
          </p:cNvGraphicFramePr>
          <p:nvPr>
            <p:extLst>
              <p:ext uri="{D42A27DB-BD31-4B8C-83A1-F6EECF244321}">
                <p14:modId xmlns:p14="http://schemas.microsoft.com/office/powerpoint/2010/main" val="3294703650"/>
              </p:ext>
            </p:extLst>
          </p:nvPr>
        </p:nvGraphicFramePr>
        <p:xfrm>
          <a:off x="1016000" y="1449388"/>
          <a:ext cx="7532688" cy="4123944"/>
        </p:xfrm>
        <a:graphic>
          <a:graphicData uri="http://schemas.openxmlformats.org/drawingml/2006/table">
            <a:tbl>
              <a:tblPr/>
              <a:tblGrid>
                <a:gridCol w="2922588">
                  <a:extLst>
                    <a:ext uri="{9D8B030D-6E8A-4147-A177-3AD203B41FA5}">
                      <a16:colId xmlns:a16="http://schemas.microsoft.com/office/drawing/2014/main" val="20000"/>
                    </a:ext>
                  </a:extLst>
                </a:gridCol>
                <a:gridCol w="4610100">
                  <a:extLst>
                    <a:ext uri="{9D8B030D-6E8A-4147-A177-3AD203B41FA5}">
                      <a16:colId xmlns:a16="http://schemas.microsoft.com/office/drawing/2014/main" val="20001"/>
                    </a:ext>
                  </a:extLst>
                </a:gridCol>
              </a:tblGrid>
              <a:tr h="260350">
                <a:tc gridSpan="2">
                  <a:txBody>
                    <a:bodyPr/>
                    <a:lstStyle/>
                    <a:p>
                      <a:pPr marL="0" marR="0" lvl="0" indent="0" algn="ctr"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DEMAND AND SUPPLY OPTIONS FOR</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OPERATIONS PLANNING AND SCHEDULING</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BE8EF"/>
                    </a:solidFill>
                  </a:tcPr>
                </a:tc>
                <a:tc hMerge="1">
                  <a:txBody>
                    <a:bodyPr/>
                    <a:lstStyle/>
                    <a:p>
                      <a:endParaRPr lang="en-NZ"/>
                    </a:p>
                  </a:txBody>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Demand Options</a:t>
                      </a: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Supply Options</a:t>
                      </a: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6035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Complementary</a:t>
                      </a:r>
                      <a:r>
                        <a:rPr kumimoji="0" lang="en-US" sz="1800" b="1" i="0" u="none" strike="noStrike" cap="none" normalizeH="0" baseline="0">
                          <a:ln>
                            <a:noFill/>
                          </a:ln>
                          <a:solidFill>
                            <a:srgbClr val="FF0000"/>
                          </a:solidFill>
                          <a:effectLst/>
                          <a:latin typeface="Arial" charset="0"/>
                          <a:ea typeface="Times New Roman" pitchFamily="18" charset="0"/>
                          <a:cs typeface="Arial" charset="0"/>
                        </a:rPr>
                        <a:t> </a:t>
                      </a:r>
                      <a:r>
                        <a:rPr kumimoji="0" lang="en-US" sz="1800" b="1" i="0" u="none" strike="noStrike" cap="none" normalizeH="0" baseline="0">
                          <a:ln>
                            <a:noFill/>
                          </a:ln>
                          <a:solidFill>
                            <a:schemeClr val="tx1"/>
                          </a:solidFill>
                          <a:effectLst/>
                          <a:latin typeface="Arial" charset="0"/>
                          <a:ea typeface="Times New Roman" pitchFamily="18" charset="0"/>
                          <a:cs typeface="Arial" charset="0"/>
                        </a:rPr>
                        <a:t>products</a:t>
                      </a: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Anticipation inventory</a:t>
                      </a: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Promotional pricing</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Workforce adjustment (hiring or layoffs)</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6035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Prescheduled appointments</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Workforce utilization (overtime and undertime)</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6035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Reservations</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Part-time workers and subcontractors</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6035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Revenue management</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Vacation schedules</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26035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Backlogs</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Workforce schedules</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26035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Backorders</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Job and customer sequence</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260350">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Times New Roman" pitchFamily="18" charset="0"/>
                          <a:cs typeface="Arial" charset="0"/>
                        </a:rPr>
                        <a:t>Stockouts</a:t>
                      </a: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Times New Roman" pitchFamily="18" charset="0"/>
                          <a:cs typeface="Arial" charset="0"/>
                        </a:rPr>
                        <a:t>Expediting</a:t>
                      </a: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3572024"/>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292060"/>
                                        </p:tgtEl>
                                        <p:attrNameLst>
                                          <p:attrName>style.visibility</p:attrName>
                                        </p:attrNameLst>
                                      </p:cBhvr>
                                      <p:to>
                                        <p:strVal val="visible"/>
                                      </p:to>
                                    </p:set>
                                    <p:animEffect transition="in" filter="strips(downRight)">
                                      <p:cBhvr>
                                        <p:cTn id="7" dur="1000"/>
                                        <p:tgtEl>
                                          <p:spTgt spid="29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3965575" y="3027139"/>
            <a:ext cx="1662113" cy="1262063"/>
            <a:chOff x="2442" y="2108"/>
            <a:chExt cx="1047" cy="795"/>
          </a:xfrm>
        </p:grpSpPr>
        <p:sp>
          <p:nvSpPr>
            <p:cNvPr id="9287" name="Freeform 55"/>
            <p:cNvSpPr>
              <a:spLocks/>
            </p:cNvSpPr>
            <p:nvPr/>
          </p:nvSpPr>
          <p:spPr bwMode="auto">
            <a:xfrm>
              <a:off x="2442" y="2108"/>
              <a:ext cx="1047" cy="795"/>
            </a:xfrm>
            <a:custGeom>
              <a:avLst/>
              <a:gdLst>
                <a:gd name="T0" fmla="*/ 578 w 1047"/>
                <a:gd name="T1" fmla="*/ 794 h 1043"/>
                <a:gd name="T2" fmla="*/ 679 w 1047"/>
                <a:gd name="T3" fmla="*/ 777 h 1043"/>
                <a:gd name="T4" fmla="*/ 773 w 1047"/>
                <a:gd name="T5" fmla="*/ 747 h 1043"/>
                <a:gd name="T6" fmla="*/ 855 w 1047"/>
                <a:gd name="T7" fmla="*/ 704 h 1043"/>
                <a:gd name="T8" fmla="*/ 927 w 1047"/>
                <a:gd name="T9" fmla="*/ 649 h 1043"/>
                <a:gd name="T10" fmla="*/ 984 w 1047"/>
                <a:gd name="T11" fmla="*/ 585 h 1043"/>
                <a:gd name="T12" fmla="*/ 1024 w 1047"/>
                <a:gd name="T13" fmla="*/ 514 h 1043"/>
                <a:gd name="T14" fmla="*/ 1042 w 1047"/>
                <a:gd name="T15" fmla="*/ 438 h 1043"/>
                <a:gd name="T16" fmla="*/ 1042 w 1047"/>
                <a:gd name="T17" fmla="*/ 356 h 1043"/>
                <a:gd name="T18" fmla="*/ 1024 w 1047"/>
                <a:gd name="T19" fmla="*/ 279 h 1043"/>
                <a:gd name="T20" fmla="*/ 984 w 1047"/>
                <a:gd name="T21" fmla="*/ 208 h 1043"/>
                <a:gd name="T22" fmla="*/ 927 w 1047"/>
                <a:gd name="T23" fmla="*/ 143 h 1043"/>
                <a:gd name="T24" fmla="*/ 855 w 1047"/>
                <a:gd name="T25" fmla="*/ 90 h 1043"/>
                <a:gd name="T26" fmla="*/ 773 w 1047"/>
                <a:gd name="T27" fmla="*/ 46 h 1043"/>
                <a:gd name="T28" fmla="*/ 679 w 1047"/>
                <a:gd name="T29" fmla="*/ 16 h 1043"/>
                <a:gd name="T30" fmla="*/ 578 w 1047"/>
                <a:gd name="T31" fmla="*/ 0 h 1043"/>
                <a:gd name="T32" fmla="*/ 470 w 1047"/>
                <a:gd name="T33" fmla="*/ 0 h 1043"/>
                <a:gd name="T34" fmla="*/ 369 w 1047"/>
                <a:gd name="T35" fmla="*/ 16 h 1043"/>
                <a:gd name="T36" fmla="*/ 272 w 1047"/>
                <a:gd name="T37" fmla="*/ 46 h 1043"/>
                <a:gd name="T38" fmla="*/ 190 w 1047"/>
                <a:gd name="T39" fmla="*/ 90 h 1043"/>
                <a:gd name="T40" fmla="*/ 122 w 1047"/>
                <a:gd name="T41" fmla="*/ 143 h 1043"/>
                <a:gd name="T42" fmla="*/ 64 w 1047"/>
                <a:gd name="T43" fmla="*/ 208 h 1043"/>
                <a:gd name="T44" fmla="*/ 25 w 1047"/>
                <a:gd name="T45" fmla="*/ 279 h 1043"/>
                <a:gd name="T46" fmla="*/ 3 w 1047"/>
                <a:gd name="T47" fmla="*/ 356 h 1043"/>
                <a:gd name="T48" fmla="*/ 3 w 1047"/>
                <a:gd name="T49" fmla="*/ 438 h 1043"/>
                <a:gd name="T50" fmla="*/ 25 w 1047"/>
                <a:gd name="T51" fmla="*/ 514 h 1043"/>
                <a:gd name="T52" fmla="*/ 64 w 1047"/>
                <a:gd name="T53" fmla="*/ 585 h 1043"/>
                <a:gd name="T54" fmla="*/ 122 w 1047"/>
                <a:gd name="T55" fmla="*/ 649 h 1043"/>
                <a:gd name="T56" fmla="*/ 190 w 1047"/>
                <a:gd name="T57" fmla="*/ 704 h 1043"/>
                <a:gd name="T58" fmla="*/ 272 w 1047"/>
                <a:gd name="T59" fmla="*/ 747 h 1043"/>
                <a:gd name="T60" fmla="*/ 369 w 1047"/>
                <a:gd name="T61" fmla="*/ 777 h 1043"/>
                <a:gd name="T62" fmla="*/ 470 w 1047"/>
                <a:gd name="T63" fmla="*/ 794 h 10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7"/>
                <a:gd name="T97" fmla="*/ 0 h 1043"/>
                <a:gd name="T98" fmla="*/ 1047 w 1047"/>
                <a:gd name="T99" fmla="*/ 1043 h 10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7" h="1043">
                  <a:moveTo>
                    <a:pt x="524" y="1042"/>
                  </a:moveTo>
                  <a:lnTo>
                    <a:pt x="578" y="1042"/>
                  </a:lnTo>
                  <a:lnTo>
                    <a:pt x="629" y="1031"/>
                  </a:lnTo>
                  <a:lnTo>
                    <a:pt x="679" y="1020"/>
                  </a:lnTo>
                  <a:lnTo>
                    <a:pt x="726" y="1002"/>
                  </a:lnTo>
                  <a:lnTo>
                    <a:pt x="773" y="980"/>
                  </a:lnTo>
                  <a:lnTo>
                    <a:pt x="815" y="952"/>
                  </a:lnTo>
                  <a:lnTo>
                    <a:pt x="855" y="923"/>
                  </a:lnTo>
                  <a:lnTo>
                    <a:pt x="894" y="890"/>
                  </a:lnTo>
                  <a:lnTo>
                    <a:pt x="927" y="851"/>
                  </a:lnTo>
                  <a:lnTo>
                    <a:pt x="955" y="811"/>
                  </a:lnTo>
                  <a:lnTo>
                    <a:pt x="984" y="768"/>
                  </a:lnTo>
                  <a:lnTo>
                    <a:pt x="1006" y="725"/>
                  </a:lnTo>
                  <a:lnTo>
                    <a:pt x="1024" y="674"/>
                  </a:lnTo>
                  <a:lnTo>
                    <a:pt x="1035" y="625"/>
                  </a:lnTo>
                  <a:lnTo>
                    <a:pt x="1042" y="574"/>
                  </a:lnTo>
                  <a:lnTo>
                    <a:pt x="1046" y="521"/>
                  </a:lnTo>
                  <a:lnTo>
                    <a:pt x="1042" y="467"/>
                  </a:lnTo>
                  <a:lnTo>
                    <a:pt x="1035" y="416"/>
                  </a:lnTo>
                  <a:lnTo>
                    <a:pt x="1024" y="366"/>
                  </a:lnTo>
                  <a:lnTo>
                    <a:pt x="1006" y="315"/>
                  </a:lnTo>
                  <a:lnTo>
                    <a:pt x="984" y="273"/>
                  </a:lnTo>
                  <a:lnTo>
                    <a:pt x="955" y="230"/>
                  </a:lnTo>
                  <a:lnTo>
                    <a:pt x="927" y="187"/>
                  </a:lnTo>
                  <a:lnTo>
                    <a:pt x="894" y="151"/>
                  </a:lnTo>
                  <a:lnTo>
                    <a:pt x="855" y="118"/>
                  </a:lnTo>
                  <a:lnTo>
                    <a:pt x="815" y="86"/>
                  </a:lnTo>
                  <a:lnTo>
                    <a:pt x="773" y="61"/>
                  </a:lnTo>
                  <a:lnTo>
                    <a:pt x="726" y="39"/>
                  </a:lnTo>
                  <a:lnTo>
                    <a:pt x="679" y="21"/>
                  </a:lnTo>
                  <a:lnTo>
                    <a:pt x="629" y="10"/>
                  </a:lnTo>
                  <a:lnTo>
                    <a:pt x="578" y="0"/>
                  </a:lnTo>
                  <a:lnTo>
                    <a:pt x="524" y="0"/>
                  </a:lnTo>
                  <a:lnTo>
                    <a:pt x="470" y="0"/>
                  </a:lnTo>
                  <a:lnTo>
                    <a:pt x="416" y="10"/>
                  </a:lnTo>
                  <a:lnTo>
                    <a:pt x="369" y="21"/>
                  </a:lnTo>
                  <a:lnTo>
                    <a:pt x="319" y="39"/>
                  </a:lnTo>
                  <a:lnTo>
                    <a:pt x="272" y="61"/>
                  </a:lnTo>
                  <a:lnTo>
                    <a:pt x="229" y="86"/>
                  </a:lnTo>
                  <a:lnTo>
                    <a:pt x="190" y="118"/>
                  </a:lnTo>
                  <a:lnTo>
                    <a:pt x="154" y="151"/>
                  </a:lnTo>
                  <a:lnTo>
                    <a:pt x="122" y="187"/>
                  </a:lnTo>
                  <a:lnTo>
                    <a:pt x="90" y="230"/>
                  </a:lnTo>
                  <a:lnTo>
                    <a:pt x="64" y="273"/>
                  </a:lnTo>
                  <a:lnTo>
                    <a:pt x="43" y="315"/>
                  </a:lnTo>
                  <a:lnTo>
                    <a:pt x="25" y="366"/>
                  </a:lnTo>
                  <a:lnTo>
                    <a:pt x="10" y="416"/>
                  </a:lnTo>
                  <a:lnTo>
                    <a:pt x="3" y="467"/>
                  </a:lnTo>
                  <a:lnTo>
                    <a:pt x="0" y="521"/>
                  </a:lnTo>
                  <a:lnTo>
                    <a:pt x="3" y="574"/>
                  </a:lnTo>
                  <a:lnTo>
                    <a:pt x="10" y="625"/>
                  </a:lnTo>
                  <a:lnTo>
                    <a:pt x="25" y="674"/>
                  </a:lnTo>
                  <a:lnTo>
                    <a:pt x="43" y="725"/>
                  </a:lnTo>
                  <a:lnTo>
                    <a:pt x="64" y="768"/>
                  </a:lnTo>
                  <a:lnTo>
                    <a:pt x="90" y="811"/>
                  </a:lnTo>
                  <a:lnTo>
                    <a:pt x="122" y="851"/>
                  </a:lnTo>
                  <a:lnTo>
                    <a:pt x="154" y="890"/>
                  </a:lnTo>
                  <a:lnTo>
                    <a:pt x="190" y="923"/>
                  </a:lnTo>
                  <a:lnTo>
                    <a:pt x="229" y="952"/>
                  </a:lnTo>
                  <a:lnTo>
                    <a:pt x="272" y="980"/>
                  </a:lnTo>
                  <a:lnTo>
                    <a:pt x="319" y="1002"/>
                  </a:lnTo>
                  <a:lnTo>
                    <a:pt x="369" y="1020"/>
                  </a:lnTo>
                  <a:lnTo>
                    <a:pt x="416" y="1031"/>
                  </a:lnTo>
                  <a:lnTo>
                    <a:pt x="470" y="1042"/>
                  </a:lnTo>
                  <a:lnTo>
                    <a:pt x="524" y="1042"/>
                  </a:lnTo>
                </a:path>
              </a:pathLst>
            </a:custGeom>
            <a:solidFill>
              <a:schemeClr val="tx2">
                <a:lumMod val="40000"/>
                <a:lumOff val="60000"/>
              </a:schemeClr>
            </a:solidFill>
            <a:ln w="12700" cap="rnd">
              <a:solidFill>
                <a:schemeClr val="tx1"/>
              </a:solidFill>
              <a:round/>
              <a:headEnd/>
              <a:tailEnd/>
            </a:ln>
          </p:spPr>
          <p:txBody>
            <a:bodyPr/>
            <a:lstStyle/>
            <a:p>
              <a:endParaRPr lang="en-NZ"/>
            </a:p>
          </p:txBody>
        </p:sp>
        <p:sp>
          <p:nvSpPr>
            <p:cNvPr id="9288" name="Rectangle 56"/>
            <p:cNvSpPr>
              <a:spLocks noChangeArrowheads="1"/>
            </p:cNvSpPr>
            <p:nvPr/>
          </p:nvSpPr>
          <p:spPr bwMode="auto">
            <a:xfrm>
              <a:off x="2636" y="2358"/>
              <a:ext cx="687"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Aggregate </a:t>
              </a:r>
            </a:p>
          </p:txBody>
        </p:sp>
        <p:sp>
          <p:nvSpPr>
            <p:cNvPr id="9289" name="Rectangle 57"/>
            <p:cNvSpPr>
              <a:spLocks noChangeArrowheads="1"/>
            </p:cNvSpPr>
            <p:nvPr/>
          </p:nvSpPr>
          <p:spPr bwMode="auto">
            <a:xfrm>
              <a:off x="2809" y="2489"/>
              <a:ext cx="333"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plan</a:t>
              </a:r>
            </a:p>
          </p:txBody>
        </p:sp>
      </p:grpSp>
      <p:sp>
        <p:nvSpPr>
          <p:cNvPr id="379972" name="Rectangle 68"/>
          <p:cNvSpPr>
            <a:spLocks noGrp="1" noChangeArrowheads="1"/>
          </p:cNvSpPr>
          <p:nvPr>
            <p:ph type="title"/>
          </p:nvPr>
        </p:nvSpPr>
        <p:spPr/>
        <p:txBody>
          <a:bodyPr/>
          <a:lstStyle/>
          <a:p>
            <a:pPr eaLnBrk="1" hangingPunct="1">
              <a:defRPr/>
            </a:pPr>
            <a:r>
              <a:rPr lang="en-US" sz="4000" dirty="0"/>
              <a:t>Sales and Operations Plans</a:t>
            </a:r>
          </a:p>
        </p:txBody>
      </p:sp>
      <p:grpSp>
        <p:nvGrpSpPr>
          <p:cNvPr id="3" name="Group 88"/>
          <p:cNvGrpSpPr>
            <a:grpSpLocks/>
          </p:cNvGrpSpPr>
          <p:nvPr/>
        </p:nvGrpSpPr>
        <p:grpSpPr bwMode="auto">
          <a:xfrm>
            <a:off x="1106488" y="3089052"/>
            <a:ext cx="2857500" cy="1176337"/>
            <a:chOff x="641" y="2147"/>
            <a:chExt cx="1800" cy="741"/>
          </a:xfrm>
        </p:grpSpPr>
        <p:sp>
          <p:nvSpPr>
            <p:cNvPr id="9277" name="Line 71"/>
            <p:cNvSpPr>
              <a:spLocks noChangeShapeType="1"/>
            </p:cNvSpPr>
            <p:nvPr/>
          </p:nvSpPr>
          <p:spPr bwMode="auto">
            <a:xfrm>
              <a:off x="2060" y="2489"/>
              <a:ext cx="381" cy="0"/>
            </a:xfrm>
            <a:prstGeom prst="line">
              <a:avLst/>
            </a:prstGeom>
            <a:noFill/>
            <a:ln w="38100">
              <a:solidFill>
                <a:schemeClr val="tx1"/>
              </a:solidFill>
              <a:round/>
              <a:headEnd/>
              <a:tailEnd type="triangle" w="med" len="med"/>
            </a:ln>
          </p:spPr>
          <p:txBody>
            <a:bodyPr/>
            <a:lstStyle/>
            <a:p>
              <a:endParaRPr lang="en-US"/>
            </a:p>
          </p:txBody>
        </p:sp>
        <p:grpSp>
          <p:nvGrpSpPr>
            <p:cNvPr id="9278" name="Group 78"/>
            <p:cNvGrpSpPr>
              <a:grpSpLocks/>
            </p:cNvGrpSpPr>
            <p:nvPr/>
          </p:nvGrpSpPr>
          <p:grpSpPr bwMode="auto">
            <a:xfrm>
              <a:off x="641" y="2147"/>
              <a:ext cx="1475" cy="741"/>
              <a:chOff x="641" y="2147"/>
              <a:chExt cx="1475" cy="741"/>
            </a:xfrm>
          </p:grpSpPr>
          <p:sp>
            <p:nvSpPr>
              <p:cNvPr id="9279" name="Freeform 11"/>
              <p:cNvSpPr>
                <a:spLocks/>
              </p:cNvSpPr>
              <p:nvPr/>
            </p:nvSpPr>
            <p:spPr bwMode="auto">
              <a:xfrm>
                <a:off x="641" y="2147"/>
                <a:ext cx="1475" cy="741"/>
              </a:xfrm>
              <a:custGeom>
                <a:avLst/>
                <a:gdLst>
                  <a:gd name="T0" fmla="*/ 1474 w 1475"/>
                  <a:gd name="T1" fmla="*/ 740 h 741"/>
                  <a:gd name="T2" fmla="*/ 1474 w 1475"/>
                  <a:gd name="T3" fmla="*/ 0 h 741"/>
                  <a:gd name="T4" fmla="*/ 0 w 1475"/>
                  <a:gd name="T5" fmla="*/ 0 h 741"/>
                  <a:gd name="T6" fmla="*/ 0 w 1475"/>
                  <a:gd name="T7" fmla="*/ 740 h 741"/>
                  <a:gd name="T8" fmla="*/ 1474 w 1475"/>
                  <a:gd name="T9" fmla="*/ 740 h 741"/>
                  <a:gd name="T10" fmla="*/ 0 60000 65536"/>
                  <a:gd name="T11" fmla="*/ 0 60000 65536"/>
                  <a:gd name="T12" fmla="*/ 0 60000 65536"/>
                  <a:gd name="T13" fmla="*/ 0 60000 65536"/>
                  <a:gd name="T14" fmla="*/ 0 60000 65536"/>
                  <a:gd name="T15" fmla="*/ 0 w 1475"/>
                  <a:gd name="T16" fmla="*/ 0 h 741"/>
                  <a:gd name="T17" fmla="*/ 1475 w 1475"/>
                  <a:gd name="T18" fmla="*/ 741 h 741"/>
                </a:gdLst>
                <a:ahLst/>
                <a:cxnLst>
                  <a:cxn ang="T10">
                    <a:pos x="T0" y="T1"/>
                  </a:cxn>
                  <a:cxn ang="T11">
                    <a:pos x="T2" y="T3"/>
                  </a:cxn>
                  <a:cxn ang="T12">
                    <a:pos x="T4" y="T5"/>
                  </a:cxn>
                  <a:cxn ang="T13">
                    <a:pos x="T6" y="T7"/>
                  </a:cxn>
                  <a:cxn ang="T14">
                    <a:pos x="T8" y="T9"/>
                  </a:cxn>
                </a:cxnLst>
                <a:rect l="T15" t="T16" r="T17" b="T18"/>
                <a:pathLst>
                  <a:path w="1475" h="741">
                    <a:moveTo>
                      <a:pt x="1474" y="740"/>
                    </a:moveTo>
                    <a:lnTo>
                      <a:pt x="1474" y="0"/>
                    </a:lnTo>
                    <a:lnTo>
                      <a:pt x="0" y="0"/>
                    </a:lnTo>
                    <a:lnTo>
                      <a:pt x="0" y="740"/>
                    </a:lnTo>
                    <a:lnTo>
                      <a:pt x="1474" y="740"/>
                    </a:lnTo>
                  </a:path>
                </a:pathLst>
              </a:custGeom>
              <a:solidFill>
                <a:srgbClr val="FFC000"/>
              </a:solidFill>
              <a:ln w="12700" cap="rnd">
                <a:solidFill>
                  <a:schemeClr val="tx1"/>
                </a:solidFill>
                <a:round/>
                <a:headEnd/>
                <a:tailEnd/>
              </a:ln>
            </p:spPr>
            <p:txBody>
              <a:bodyPr/>
              <a:lstStyle/>
              <a:p>
                <a:endParaRPr lang="en-NZ"/>
              </a:p>
            </p:txBody>
          </p:sp>
          <p:sp>
            <p:nvSpPr>
              <p:cNvPr id="9280" name="Rectangle 12"/>
              <p:cNvSpPr>
                <a:spLocks noChangeArrowheads="1"/>
              </p:cNvSpPr>
              <p:nvPr/>
            </p:nvSpPr>
            <p:spPr bwMode="auto">
              <a:xfrm>
                <a:off x="776" y="2345"/>
                <a:ext cx="1220"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Supplier capabilities </a:t>
                </a:r>
              </a:p>
            </p:txBody>
          </p:sp>
          <p:sp>
            <p:nvSpPr>
              <p:cNvPr id="9281" name="Rectangle 13"/>
              <p:cNvSpPr>
                <a:spLocks noChangeArrowheads="1"/>
              </p:cNvSpPr>
              <p:nvPr/>
            </p:nvSpPr>
            <p:spPr bwMode="auto">
              <a:xfrm>
                <a:off x="771" y="2497"/>
                <a:ext cx="1028"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Storage capacity </a:t>
                </a:r>
              </a:p>
            </p:txBody>
          </p:sp>
          <p:sp>
            <p:nvSpPr>
              <p:cNvPr id="9282" name="Rectangle 14"/>
              <p:cNvSpPr>
                <a:spLocks noChangeArrowheads="1"/>
              </p:cNvSpPr>
              <p:nvPr/>
            </p:nvSpPr>
            <p:spPr bwMode="auto">
              <a:xfrm>
                <a:off x="771" y="2647"/>
                <a:ext cx="1189"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Materials availability</a:t>
                </a:r>
              </a:p>
            </p:txBody>
          </p:sp>
          <p:sp>
            <p:nvSpPr>
              <p:cNvPr id="9283" name="Freeform 15"/>
              <p:cNvSpPr>
                <a:spLocks/>
              </p:cNvSpPr>
              <p:nvPr/>
            </p:nvSpPr>
            <p:spPr bwMode="auto">
              <a:xfrm>
                <a:off x="735" y="2717"/>
                <a:ext cx="48" cy="49"/>
              </a:xfrm>
              <a:custGeom>
                <a:avLst/>
                <a:gdLst>
                  <a:gd name="T0" fmla="*/ 25 w 48"/>
                  <a:gd name="T1" fmla="*/ 48 h 49"/>
                  <a:gd name="T2" fmla="*/ 32 w 48"/>
                  <a:gd name="T3" fmla="*/ 44 h 49"/>
                  <a:gd name="T4" fmla="*/ 39 w 48"/>
                  <a:gd name="T5" fmla="*/ 40 h 49"/>
                  <a:gd name="T6" fmla="*/ 43 w 48"/>
                  <a:gd name="T7" fmla="*/ 33 h 49"/>
                  <a:gd name="T8" fmla="*/ 47 w 48"/>
                  <a:gd name="T9" fmla="*/ 22 h 49"/>
                  <a:gd name="T10" fmla="*/ 43 w 48"/>
                  <a:gd name="T11" fmla="*/ 14 h 49"/>
                  <a:gd name="T12" fmla="*/ 39 w 48"/>
                  <a:gd name="T13" fmla="*/ 7 h 49"/>
                  <a:gd name="T14" fmla="*/ 32 w 48"/>
                  <a:gd name="T15" fmla="*/ 3 h 49"/>
                  <a:gd name="T16" fmla="*/ 25 w 48"/>
                  <a:gd name="T17" fmla="*/ 0 h 49"/>
                  <a:gd name="T18" fmla="*/ 14 w 48"/>
                  <a:gd name="T19" fmla="*/ 3 h 49"/>
                  <a:gd name="T20" fmla="*/ 7 w 48"/>
                  <a:gd name="T21" fmla="*/ 7 h 49"/>
                  <a:gd name="T22" fmla="*/ 3 w 48"/>
                  <a:gd name="T23" fmla="*/ 14 h 49"/>
                  <a:gd name="T24" fmla="*/ 0 w 48"/>
                  <a:gd name="T25" fmla="*/ 22 h 49"/>
                  <a:gd name="T26" fmla="*/ 3 w 48"/>
                  <a:gd name="T27" fmla="*/ 33 h 49"/>
                  <a:gd name="T28" fmla="*/ 7 w 48"/>
                  <a:gd name="T29" fmla="*/ 40 h 49"/>
                  <a:gd name="T30" fmla="*/ 14 w 48"/>
                  <a:gd name="T31" fmla="*/ 44 h 49"/>
                  <a:gd name="T32" fmla="*/ 25 w 48"/>
                  <a:gd name="T33" fmla="*/ 4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25" y="48"/>
                    </a:moveTo>
                    <a:lnTo>
                      <a:pt x="32" y="44"/>
                    </a:lnTo>
                    <a:lnTo>
                      <a:pt x="39" y="40"/>
                    </a:lnTo>
                    <a:lnTo>
                      <a:pt x="43" y="33"/>
                    </a:lnTo>
                    <a:lnTo>
                      <a:pt x="47" y="22"/>
                    </a:lnTo>
                    <a:lnTo>
                      <a:pt x="43" y="14"/>
                    </a:lnTo>
                    <a:lnTo>
                      <a:pt x="39" y="7"/>
                    </a:lnTo>
                    <a:lnTo>
                      <a:pt x="32" y="3"/>
                    </a:lnTo>
                    <a:lnTo>
                      <a:pt x="25" y="0"/>
                    </a:lnTo>
                    <a:lnTo>
                      <a:pt x="14" y="3"/>
                    </a:lnTo>
                    <a:lnTo>
                      <a:pt x="7" y="7"/>
                    </a:lnTo>
                    <a:lnTo>
                      <a:pt x="3" y="14"/>
                    </a:lnTo>
                    <a:lnTo>
                      <a:pt x="0" y="22"/>
                    </a:lnTo>
                    <a:lnTo>
                      <a:pt x="3" y="33"/>
                    </a:lnTo>
                    <a:lnTo>
                      <a:pt x="7" y="40"/>
                    </a:lnTo>
                    <a:lnTo>
                      <a:pt x="14" y="44"/>
                    </a:lnTo>
                    <a:lnTo>
                      <a:pt x="25" y="48"/>
                    </a:lnTo>
                  </a:path>
                </a:pathLst>
              </a:custGeom>
              <a:solidFill>
                <a:srgbClr val="000000"/>
              </a:solidFill>
              <a:ln w="12700" cap="rnd">
                <a:noFill/>
                <a:round/>
                <a:headEnd/>
                <a:tailEnd/>
              </a:ln>
            </p:spPr>
            <p:txBody>
              <a:bodyPr/>
              <a:lstStyle/>
              <a:p>
                <a:endParaRPr lang="en-NZ"/>
              </a:p>
            </p:txBody>
          </p:sp>
          <p:sp>
            <p:nvSpPr>
              <p:cNvPr id="9284" name="Freeform 16"/>
              <p:cNvSpPr>
                <a:spLocks/>
              </p:cNvSpPr>
              <p:nvPr/>
            </p:nvSpPr>
            <p:spPr bwMode="auto">
              <a:xfrm>
                <a:off x="735" y="2568"/>
                <a:ext cx="48" cy="47"/>
              </a:xfrm>
              <a:custGeom>
                <a:avLst/>
                <a:gdLst>
                  <a:gd name="T0" fmla="*/ 25 w 48"/>
                  <a:gd name="T1" fmla="*/ 46 h 47"/>
                  <a:gd name="T2" fmla="*/ 32 w 48"/>
                  <a:gd name="T3" fmla="*/ 42 h 47"/>
                  <a:gd name="T4" fmla="*/ 39 w 48"/>
                  <a:gd name="T5" fmla="*/ 38 h 47"/>
                  <a:gd name="T6" fmla="*/ 43 w 48"/>
                  <a:gd name="T7" fmla="*/ 31 h 47"/>
                  <a:gd name="T8" fmla="*/ 47 w 48"/>
                  <a:gd name="T9" fmla="*/ 24 h 47"/>
                  <a:gd name="T10" fmla="*/ 43 w 48"/>
                  <a:gd name="T11" fmla="*/ 14 h 47"/>
                  <a:gd name="T12" fmla="*/ 39 w 48"/>
                  <a:gd name="T13" fmla="*/ 7 h 47"/>
                  <a:gd name="T14" fmla="*/ 32 w 48"/>
                  <a:gd name="T15" fmla="*/ 3 h 47"/>
                  <a:gd name="T16" fmla="*/ 25 w 48"/>
                  <a:gd name="T17" fmla="*/ 0 h 47"/>
                  <a:gd name="T18" fmla="*/ 14 w 48"/>
                  <a:gd name="T19" fmla="*/ 3 h 47"/>
                  <a:gd name="T20" fmla="*/ 7 w 48"/>
                  <a:gd name="T21" fmla="*/ 7 h 47"/>
                  <a:gd name="T22" fmla="*/ 3 w 48"/>
                  <a:gd name="T23" fmla="*/ 14 h 47"/>
                  <a:gd name="T24" fmla="*/ 0 w 48"/>
                  <a:gd name="T25" fmla="*/ 24 h 47"/>
                  <a:gd name="T26" fmla="*/ 3 w 48"/>
                  <a:gd name="T27" fmla="*/ 31 h 47"/>
                  <a:gd name="T28" fmla="*/ 7 w 48"/>
                  <a:gd name="T29" fmla="*/ 38 h 47"/>
                  <a:gd name="T30" fmla="*/ 14 w 48"/>
                  <a:gd name="T31" fmla="*/ 42 h 47"/>
                  <a:gd name="T32" fmla="*/ 25 w 48"/>
                  <a:gd name="T33" fmla="*/ 46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7"/>
                  <a:gd name="T53" fmla="*/ 48 w 48"/>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7">
                    <a:moveTo>
                      <a:pt x="25" y="46"/>
                    </a:moveTo>
                    <a:lnTo>
                      <a:pt x="32" y="42"/>
                    </a:lnTo>
                    <a:lnTo>
                      <a:pt x="39" y="38"/>
                    </a:lnTo>
                    <a:lnTo>
                      <a:pt x="43" y="31"/>
                    </a:lnTo>
                    <a:lnTo>
                      <a:pt x="47" y="24"/>
                    </a:lnTo>
                    <a:lnTo>
                      <a:pt x="43" y="14"/>
                    </a:lnTo>
                    <a:lnTo>
                      <a:pt x="39" y="7"/>
                    </a:lnTo>
                    <a:lnTo>
                      <a:pt x="32" y="3"/>
                    </a:lnTo>
                    <a:lnTo>
                      <a:pt x="25" y="0"/>
                    </a:lnTo>
                    <a:lnTo>
                      <a:pt x="14" y="3"/>
                    </a:lnTo>
                    <a:lnTo>
                      <a:pt x="7" y="7"/>
                    </a:lnTo>
                    <a:lnTo>
                      <a:pt x="3" y="14"/>
                    </a:lnTo>
                    <a:lnTo>
                      <a:pt x="0" y="24"/>
                    </a:lnTo>
                    <a:lnTo>
                      <a:pt x="3" y="31"/>
                    </a:lnTo>
                    <a:lnTo>
                      <a:pt x="7" y="38"/>
                    </a:lnTo>
                    <a:lnTo>
                      <a:pt x="14" y="42"/>
                    </a:lnTo>
                    <a:lnTo>
                      <a:pt x="25" y="46"/>
                    </a:lnTo>
                  </a:path>
                </a:pathLst>
              </a:custGeom>
              <a:solidFill>
                <a:srgbClr val="000000"/>
              </a:solidFill>
              <a:ln w="12700" cap="rnd">
                <a:noFill/>
                <a:round/>
                <a:headEnd/>
                <a:tailEnd/>
              </a:ln>
            </p:spPr>
            <p:txBody>
              <a:bodyPr/>
              <a:lstStyle/>
              <a:p>
                <a:endParaRPr lang="en-NZ"/>
              </a:p>
            </p:txBody>
          </p:sp>
          <p:sp>
            <p:nvSpPr>
              <p:cNvPr id="9285" name="Freeform 17"/>
              <p:cNvSpPr>
                <a:spLocks/>
              </p:cNvSpPr>
              <p:nvPr/>
            </p:nvSpPr>
            <p:spPr bwMode="auto">
              <a:xfrm>
                <a:off x="735" y="2419"/>
                <a:ext cx="48" cy="44"/>
              </a:xfrm>
              <a:custGeom>
                <a:avLst/>
                <a:gdLst>
                  <a:gd name="T0" fmla="*/ 25 w 48"/>
                  <a:gd name="T1" fmla="*/ 43 h 44"/>
                  <a:gd name="T2" fmla="*/ 32 w 48"/>
                  <a:gd name="T3" fmla="*/ 43 h 44"/>
                  <a:gd name="T4" fmla="*/ 39 w 48"/>
                  <a:gd name="T5" fmla="*/ 35 h 44"/>
                  <a:gd name="T6" fmla="*/ 43 w 48"/>
                  <a:gd name="T7" fmla="*/ 32 h 44"/>
                  <a:gd name="T8" fmla="*/ 47 w 48"/>
                  <a:gd name="T9" fmla="*/ 21 h 44"/>
                  <a:gd name="T10" fmla="*/ 43 w 48"/>
                  <a:gd name="T11" fmla="*/ 14 h 44"/>
                  <a:gd name="T12" fmla="*/ 39 w 48"/>
                  <a:gd name="T13" fmla="*/ 7 h 44"/>
                  <a:gd name="T14" fmla="*/ 32 w 48"/>
                  <a:gd name="T15" fmla="*/ 0 h 44"/>
                  <a:gd name="T16" fmla="*/ 25 w 48"/>
                  <a:gd name="T17" fmla="*/ 0 h 44"/>
                  <a:gd name="T18" fmla="*/ 14 w 48"/>
                  <a:gd name="T19" fmla="*/ 0 h 44"/>
                  <a:gd name="T20" fmla="*/ 7 w 48"/>
                  <a:gd name="T21" fmla="*/ 7 h 44"/>
                  <a:gd name="T22" fmla="*/ 3 w 48"/>
                  <a:gd name="T23" fmla="*/ 14 h 44"/>
                  <a:gd name="T24" fmla="*/ 0 w 48"/>
                  <a:gd name="T25" fmla="*/ 21 h 44"/>
                  <a:gd name="T26" fmla="*/ 3 w 48"/>
                  <a:gd name="T27" fmla="*/ 32 h 44"/>
                  <a:gd name="T28" fmla="*/ 7 w 48"/>
                  <a:gd name="T29" fmla="*/ 35 h 44"/>
                  <a:gd name="T30" fmla="*/ 14 w 48"/>
                  <a:gd name="T31" fmla="*/ 43 h 44"/>
                  <a:gd name="T32" fmla="*/ 25 w 48"/>
                  <a:gd name="T33" fmla="*/ 4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4"/>
                  <a:gd name="T53" fmla="*/ 48 w 4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4">
                    <a:moveTo>
                      <a:pt x="25" y="43"/>
                    </a:moveTo>
                    <a:lnTo>
                      <a:pt x="32" y="43"/>
                    </a:lnTo>
                    <a:lnTo>
                      <a:pt x="39" y="35"/>
                    </a:lnTo>
                    <a:lnTo>
                      <a:pt x="43" y="32"/>
                    </a:lnTo>
                    <a:lnTo>
                      <a:pt x="47" y="21"/>
                    </a:lnTo>
                    <a:lnTo>
                      <a:pt x="43" y="14"/>
                    </a:lnTo>
                    <a:lnTo>
                      <a:pt x="39" y="7"/>
                    </a:lnTo>
                    <a:lnTo>
                      <a:pt x="32" y="0"/>
                    </a:lnTo>
                    <a:lnTo>
                      <a:pt x="25" y="0"/>
                    </a:lnTo>
                    <a:lnTo>
                      <a:pt x="14" y="0"/>
                    </a:lnTo>
                    <a:lnTo>
                      <a:pt x="7" y="7"/>
                    </a:lnTo>
                    <a:lnTo>
                      <a:pt x="3" y="14"/>
                    </a:lnTo>
                    <a:lnTo>
                      <a:pt x="0" y="21"/>
                    </a:lnTo>
                    <a:lnTo>
                      <a:pt x="3" y="32"/>
                    </a:lnTo>
                    <a:lnTo>
                      <a:pt x="7" y="35"/>
                    </a:lnTo>
                    <a:lnTo>
                      <a:pt x="14" y="43"/>
                    </a:lnTo>
                    <a:lnTo>
                      <a:pt x="25" y="43"/>
                    </a:lnTo>
                  </a:path>
                </a:pathLst>
              </a:custGeom>
              <a:solidFill>
                <a:srgbClr val="000000"/>
              </a:solidFill>
              <a:ln w="12700" cap="rnd">
                <a:noFill/>
                <a:round/>
                <a:headEnd/>
                <a:tailEnd/>
              </a:ln>
            </p:spPr>
            <p:txBody>
              <a:bodyPr/>
              <a:lstStyle/>
              <a:p>
                <a:endParaRPr lang="en-NZ"/>
              </a:p>
            </p:txBody>
          </p:sp>
          <p:sp>
            <p:nvSpPr>
              <p:cNvPr id="9286" name="Rectangle 18"/>
              <p:cNvSpPr>
                <a:spLocks noChangeArrowheads="1"/>
              </p:cNvSpPr>
              <p:nvPr/>
            </p:nvSpPr>
            <p:spPr bwMode="auto">
              <a:xfrm>
                <a:off x="1018" y="2183"/>
                <a:ext cx="588"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Materials</a:t>
                </a:r>
              </a:p>
            </p:txBody>
          </p:sp>
        </p:grpSp>
      </p:grpSp>
      <p:grpSp>
        <p:nvGrpSpPr>
          <p:cNvPr id="5" name="Group 83"/>
          <p:cNvGrpSpPr>
            <a:grpSpLocks/>
          </p:cNvGrpSpPr>
          <p:nvPr/>
        </p:nvGrpSpPr>
        <p:grpSpPr bwMode="auto">
          <a:xfrm>
            <a:off x="1495425" y="1196752"/>
            <a:ext cx="2889250" cy="2001837"/>
            <a:chOff x="886" y="955"/>
            <a:chExt cx="1820" cy="1261"/>
          </a:xfrm>
        </p:grpSpPr>
        <p:sp>
          <p:nvSpPr>
            <p:cNvPr id="9265" name="Freeform 70"/>
            <p:cNvSpPr>
              <a:spLocks/>
            </p:cNvSpPr>
            <p:nvPr/>
          </p:nvSpPr>
          <p:spPr bwMode="auto">
            <a:xfrm>
              <a:off x="2314" y="1787"/>
              <a:ext cx="254" cy="429"/>
            </a:xfrm>
            <a:custGeom>
              <a:avLst/>
              <a:gdLst>
                <a:gd name="T0" fmla="*/ 0 w 254"/>
                <a:gd name="T1" fmla="*/ 0 h 429"/>
                <a:gd name="T2" fmla="*/ 0 w 254"/>
                <a:gd name="T3" fmla="*/ 166 h 429"/>
                <a:gd name="T4" fmla="*/ 254 w 254"/>
                <a:gd name="T5" fmla="*/ 429 h 429"/>
                <a:gd name="T6" fmla="*/ 0 60000 65536"/>
                <a:gd name="T7" fmla="*/ 0 60000 65536"/>
                <a:gd name="T8" fmla="*/ 0 60000 65536"/>
                <a:gd name="T9" fmla="*/ 0 w 254"/>
                <a:gd name="T10" fmla="*/ 0 h 429"/>
                <a:gd name="T11" fmla="*/ 254 w 254"/>
                <a:gd name="T12" fmla="*/ 429 h 429"/>
              </a:gdLst>
              <a:ahLst/>
              <a:cxnLst>
                <a:cxn ang="T6">
                  <a:pos x="T0" y="T1"/>
                </a:cxn>
                <a:cxn ang="T7">
                  <a:pos x="T2" y="T3"/>
                </a:cxn>
                <a:cxn ang="T8">
                  <a:pos x="T4" y="T5"/>
                </a:cxn>
              </a:cxnLst>
              <a:rect l="T9" t="T10" r="T11" b="T12"/>
              <a:pathLst>
                <a:path w="254" h="429">
                  <a:moveTo>
                    <a:pt x="0" y="0"/>
                  </a:moveTo>
                  <a:lnTo>
                    <a:pt x="0" y="166"/>
                  </a:lnTo>
                  <a:lnTo>
                    <a:pt x="254" y="429"/>
                  </a:lnTo>
                </a:path>
              </a:pathLst>
            </a:custGeom>
            <a:noFill/>
            <a:ln w="38100">
              <a:solidFill>
                <a:schemeClr val="tx1"/>
              </a:solidFill>
              <a:round/>
              <a:headEnd/>
              <a:tailEnd type="triangle" w="med" len="med"/>
            </a:ln>
          </p:spPr>
          <p:txBody>
            <a:bodyPr/>
            <a:lstStyle/>
            <a:p>
              <a:endParaRPr lang="en-NZ"/>
            </a:p>
          </p:txBody>
        </p:sp>
        <p:grpSp>
          <p:nvGrpSpPr>
            <p:cNvPr id="9266" name="Group 77"/>
            <p:cNvGrpSpPr>
              <a:grpSpLocks/>
            </p:cNvGrpSpPr>
            <p:nvPr/>
          </p:nvGrpSpPr>
          <p:grpSpPr bwMode="auto">
            <a:xfrm>
              <a:off x="886" y="955"/>
              <a:ext cx="1820" cy="885"/>
              <a:chOff x="886" y="955"/>
              <a:chExt cx="1820" cy="885"/>
            </a:xfrm>
          </p:grpSpPr>
          <p:sp>
            <p:nvSpPr>
              <p:cNvPr id="9267" name="Freeform 20"/>
              <p:cNvSpPr>
                <a:spLocks/>
              </p:cNvSpPr>
              <p:nvPr/>
            </p:nvSpPr>
            <p:spPr bwMode="auto">
              <a:xfrm>
                <a:off x="886" y="955"/>
                <a:ext cx="1820" cy="885"/>
              </a:xfrm>
              <a:custGeom>
                <a:avLst/>
                <a:gdLst>
                  <a:gd name="T0" fmla="*/ 1819 w 1820"/>
                  <a:gd name="T1" fmla="*/ 884 h 885"/>
                  <a:gd name="T2" fmla="*/ 1819 w 1820"/>
                  <a:gd name="T3" fmla="*/ 0 h 885"/>
                  <a:gd name="T4" fmla="*/ 0 w 1820"/>
                  <a:gd name="T5" fmla="*/ 0 h 885"/>
                  <a:gd name="T6" fmla="*/ 0 w 1820"/>
                  <a:gd name="T7" fmla="*/ 884 h 885"/>
                  <a:gd name="T8" fmla="*/ 1819 w 1820"/>
                  <a:gd name="T9" fmla="*/ 884 h 885"/>
                  <a:gd name="T10" fmla="*/ 0 60000 65536"/>
                  <a:gd name="T11" fmla="*/ 0 60000 65536"/>
                  <a:gd name="T12" fmla="*/ 0 60000 65536"/>
                  <a:gd name="T13" fmla="*/ 0 60000 65536"/>
                  <a:gd name="T14" fmla="*/ 0 60000 65536"/>
                  <a:gd name="T15" fmla="*/ 0 w 1820"/>
                  <a:gd name="T16" fmla="*/ 0 h 885"/>
                  <a:gd name="T17" fmla="*/ 1820 w 1820"/>
                  <a:gd name="T18" fmla="*/ 885 h 885"/>
                </a:gdLst>
                <a:ahLst/>
                <a:cxnLst>
                  <a:cxn ang="T10">
                    <a:pos x="T0" y="T1"/>
                  </a:cxn>
                  <a:cxn ang="T11">
                    <a:pos x="T2" y="T3"/>
                  </a:cxn>
                  <a:cxn ang="T12">
                    <a:pos x="T4" y="T5"/>
                  </a:cxn>
                  <a:cxn ang="T13">
                    <a:pos x="T6" y="T7"/>
                  </a:cxn>
                  <a:cxn ang="T14">
                    <a:pos x="T8" y="T9"/>
                  </a:cxn>
                </a:cxnLst>
                <a:rect l="T15" t="T16" r="T17" b="T18"/>
                <a:pathLst>
                  <a:path w="1820" h="885">
                    <a:moveTo>
                      <a:pt x="1819" y="884"/>
                    </a:moveTo>
                    <a:lnTo>
                      <a:pt x="1819" y="0"/>
                    </a:lnTo>
                    <a:lnTo>
                      <a:pt x="0" y="0"/>
                    </a:lnTo>
                    <a:lnTo>
                      <a:pt x="0" y="884"/>
                    </a:lnTo>
                    <a:lnTo>
                      <a:pt x="1819" y="884"/>
                    </a:lnTo>
                  </a:path>
                </a:pathLst>
              </a:custGeom>
              <a:solidFill>
                <a:srgbClr val="FFC000"/>
              </a:solidFill>
              <a:ln w="12700" cap="rnd">
                <a:solidFill>
                  <a:schemeClr val="tx1"/>
                </a:solidFill>
                <a:round/>
                <a:headEnd/>
                <a:tailEnd/>
              </a:ln>
            </p:spPr>
            <p:txBody>
              <a:bodyPr/>
              <a:lstStyle/>
              <a:p>
                <a:endParaRPr lang="en-NZ"/>
              </a:p>
            </p:txBody>
          </p:sp>
          <p:sp>
            <p:nvSpPr>
              <p:cNvPr id="9268" name="Rectangle 21"/>
              <p:cNvSpPr>
                <a:spLocks noChangeArrowheads="1"/>
              </p:cNvSpPr>
              <p:nvPr/>
            </p:nvSpPr>
            <p:spPr bwMode="auto">
              <a:xfrm>
                <a:off x="1016" y="1153"/>
                <a:ext cx="1593"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Current machine capacities </a:t>
                </a:r>
              </a:p>
            </p:txBody>
          </p:sp>
          <p:sp>
            <p:nvSpPr>
              <p:cNvPr id="9269" name="Rectangle 22"/>
              <p:cNvSpPr>
                <a:spLocks noChangeArrowheads="1"/>
              </p:cNvSpPr>
              <p:nvPr/>
            </p:nvSpPr>
            <p:spPr bwMode="auto">
              <a:xfrm>
                <a:off x="1016" y="1304"/>
                <a:ext cx="1530"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Plans for future capacities </a:t>
                </a:r>
              </a:p>
            </p:txBody>
          </p:sp>
          <p:sp>
            <p:nvSpPr>
              <p:cNvPr id="9270" name="Rectangle 23"/>
              <p:cNvSpPr>
                <a:spLocks noChangeArrowheads="1"/>
              </p:cNvSpPr>
              <p:nvPr/>
            </p:nvSpPr>
            <p:spPr bwMode="auto">
              <a:xfrm>
                <a:off x="1016" y="1454"/>
                <a:ext cx="1258"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dirty="0">
                    <a:solidFill>
                      <a:srgbClr val="000000"/>
                    </a:solidFill>
                  </a:rPr>
                  <a:t>Workforce capacities </a:t>
                </a:r>
              </a:p>
            </p:txBody>
          </p:sp>
          <p:sp>
            <p:nvSpPr>
              <p:cNvPr id="9271" name="Rectangle 24"/>
              <p:cNvSpPr>
                <a:spLocks noChangeArrowheads="1"/>
              </p:cNvSpPr>
              <p:nvPr/>
            </p:nvSpPr>
            <p:spPr bwMode="auto">
              <a:xfrm>
                <a:off x="1016" y="1602"/>
                <a:ext cx="1220"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Current staffing level</a:t>
                </a:r>
              </a:p>
            </p:txBody>
          </p:sp>
          <p:sp>
            <p:nvSpPr>
              <p:cNvPr id="9272" name="Freeform 25"/>
              <p:cNvSpPr>
                <a:spLocks/>
              </p:cNvSpPr>
              <p:nvPr/>
            </p:nvSpPr>
            <p:spPr bwMode="auto">
              <a:xfrm>
                <a:off x="981" y="1526"/>
                <a:ext cx="48" cy="47"/>
              </a:xfrm>
              <a:custGeom>
                <a:avLst/>
                <a:gdLst>
                  <a:gd name="T0" fmla="*/ 25 w 48"/>
                  <a:gd name="T1" fmla="*/ 46 h 47"/>
                  <a:gd name="T2" fmla="*/ 32 w 48"/>
                  <a:gd name="T3" fmla="*/ 42 h 47"/>
                  <a:gd name="T4" fmla="*/ 39 w 48"/>
                  <a:gd name="T5" fmla="*/ 38 h 47"/>
                  <a:gd name="T6" fmla="*/ 43 w 48"/>
                  <a:gd name="T7" fmla="*/ 31 h 47"/>
                  <a:gd name="T8" fmla="*/ 47 w 48"/>
                  <a:gd name="T9" fmla="*/ 21 h 47"/>
                  <a:gd name="T10" fmla="*/ 43 w 48"/>
                  <a:gd name="T11" fmla="*/ 14 h 47"/>
                  <a:gd name="T12" fmla="*/ 39 w 48"/>
                  <a:gd name="T13" fmla="*/ 7 h 47"/>
                  <a:gd name="T14" fmla="*/ 32 w 48"/>
                  <a:gd name="T15" fmla="*/ 3 h 47"/>
                  <a:gd name="T16" fmla="*/ 25 w 48"/>
                  <a:gd name="T17" fmla="*/ 0 h 47"/>
                  <a:gd name="T18" fmla="*/ 14 w 48"/>
                  <a:gd name="T19" fmla="*/ 3 h 47"/>
                  <a:gd name="T20" fmla="*/ 7 w 48"/>
                  <a:gd name="T21" fmla="*/ 7 h 47"/>
                  <a:gd name="T22" fmla="*/ 3 w 48"/>
                  <a:gd name="T23" fmla="*/ 14 h 47"/>
                  <a:gd name="T24" fmla="*/ 0 w 48"/>
                  <a:gd name="T25" fmla="*/ 21 h 47"/>
                  <a:gd name="T26" fmla="*/ 3 w 48"/>
                  <a:gd name="T27" fmla="*/ 31 h 47"/>
                  <a:gd name="T28" fmla="*/ 7 w 48"/>
                  <a:gd name="T29" fmla="*/ 38 h 47"/>
                  <a:gd name="T30" fmla="*/ 14 w 48"/>
                  <a:gd name="T31" fmla="*/ 42 h 47"/>
                  <a:gd name="T32" fmla="*/ 25 w 48"/>
                  <a:gd name="T33" fmla="*/ 46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7"/>
                  <a:gd name="T53" fmla="*/ 48 w 48"/>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7">
                    <a:moveTo>
                      <a:pt x="25" y="46"/>
                    </a:moveTo>
                    <a:lnTo>
                      <a:pt x="32" y="42"/>
                    </a:lnTo>
                    <a:lnTo>
                      <a:pt x="39" y="38"/>
                    </a:lnTo>
                    <a:lnTo>
                      <a:pt x="43" y="31"/>
                    </a:lnTo>
                    <a:lnTo>
                      <a:pt x="47" y="21"/>
                    </a:lnTo>
                    <a:lnTo>
                      <a:pt x="43" y="14"/>
                    </a:lnTo>
                    <a:lnTo>
                      <a:pt x="39" y="7"/>
                    </a:lnTo>
                    <a:lnTo>
                      <a:pt x="32" y="3"/>
                    </a:lnTo>
                    <a:lnTo>
                      <a:pt x="25" y="0"/>
                    </a:lnTo>
                    <a:lnTo>
                      <a:pt x="14" y="3"/>
                    </a:lnTo>
                    <a:lnTo>
                      <a:pt x="7" y="7"/>
                    </a:lnTo>
                    <a:lnTo>
                      <a:pt x="3" y="14"/>
                    </a:lnTo>
                    <a:lnTo>
                      <a:pt x="0" y="21"/>
                    </a:lnTo>
                    <a:lnTo>
                      <a:pt x="3" y="31"/>
                    </a:lnTo>
                    <a:lnTo>
                      <a:pt x="7" y="38"/>
                    </a:lnTo>
                    <a:lnTo>
                      <a:pt x="14" y="42"/>
                    </a:lnTo>
                    <a:lnTo>
                      <a:pt x="25" y="46"/>
                    </a:lnTo>
                  </a:path>
                </a:pathLst>
              </a:custGeom>
              <a:solidFill>
                <a:srgbClr val="000000"/>
              </a:solidFill>
              <a:ln w="12700" cap="rnd">
                <a:noFill/>
                <a:round/>
                <a:headEnd/>
                <a:tailEnd/>
              </a:ln>
            </p:spPr>
            <p:txBody>
              <a:bodyPr/>
              <a:lstStyle/>
              <a:p>
                <a:endParaRPr lang="en-NZ"/>
              </a:p>
            </p:txBody>
          </p:sp>
          <p:sp>
            <p:nvSpPr>
              <p:cNvPr id="9273" name="Freeform 26"/>
              <p:cNvSpPr>
                <a:spLocks/>
              </p:cNvSpPr>
              <p:nvPr/>
            </p:nvSpPr>
            <p:spPr bwMode="auto">
              <a:xfrm>
                <a:off x="981" y="1676"/>
                <a:ext cx="48" cy="44"/>
              </a:xfrm>
              <a:custGeom>
                <a:avLst/>
                <a:gdLst>
                  <a:gd name="T0" fmla="*/ 25 w 48"/>
                  <a:gd name="T1" fmla="*/ 43 h 44"/>
                  <a:gd name="T2" fmla="*/ 32 w 48"/>
                  <a:gd name="T3" fmla="*/ 43 h 44"/>
                  <a:gd name="T4" fmla="*/ 39 w 48"/>
                  <a:gd name="T5" fmla="*/ 39 h 44"/>
                  <a:gd name="T6" fmla="*/ 43 w 48"/>
                  <a:gd name="T7" fmla="*/ 32 h 44"/>
                  <a:gd name="T8" fmla="*/ 47 w 48"/>
                  <a:gd name="T9" fmla="*/ 21 h 44"/>
                  <a:gd name="T10" fmla="*/ 43 w 48"/>
                  <a:gd name="T11" fmla="*/ 14 h 44"/>
                  <a:gd name="T12" fmla="*/ 39 w 48"/>
                  <a:gd name="T13" fmla="*/ 7 h 44"/>
                  <a:gd name="T14" fmla="*/ 32 w 48"/>
                  <a:gd name="T15" fmla="*/ 0 h 44"/>
                  <a:gd name="T16" fmla="*/ 25 w 48"/>
                  <a:gd name="T17" fmla="*/ 0 h 44"/>
                  <a:gd name="T18" fmla="*/ 14 w 48"/>
                  <a:gd name="T19" fmla="*/ 0 h 44"/>
                  <a:gd name="T20" fmla="*/ 7 w 48"/>
                  <a:gd name="T21" fmla="*/ 7 h 44"/>
                  <a:gd name="T22" fmla="*/ 3 w 48"/>
                  <a:gd name="T23" fmla="*/ 14 h 44"/>
                  <a:gd name="T24" fmla="*/ 0 w 48"/>
                  <a:gd name="T25" fmla="*/ 21 h 44"/>
                  <a:gd name="T26" fmla="*/ 3 w 48"/>
                  <a:gd name="T27" fmla="*/ 32 h 44"/>
                  <a:gd name="T28" fmla="*/ 7 w 48"/>
                  <a:gd name="T29" fmla="*/ 39 h 44"/>
                  <a:gd name="T30" fmla="*/ 14 w 48"/>
                  <a:gd name="T31" fmla="*/ 43 h 44"/>
                  <a:gd name="T32" fmla="*/ 25 w 48"/>
                  <a:gd name="T33" fmla="*/ 4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4"/>
                  <a:gd name="T53" fmla="*/ 48 w 4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4">
                    <a:moveTo>
                      <a:pt x="25" y="43"/>
                    </a:moveTo>
                    <a:lnTo>
                      <a:pt x="32" y="43"/>
                    </a:lnTo>
                    <a:lnTo>
                      <a:pt x="39" y="39"/>
                    </a:lnTo>
                    <a:lnTo>
                      <a:pt x="43" y="32"/>
                    </a:lnTo>
                    <a:lnTo>
                      <a:pt x="47" y="21"/>
                    </a:lnTo>
                    <a:lnTo>
                      <a:pt x="43" y="14"/>
                    </a:lnTo>
                    <a:lnTo>
                      <a:pt x="39" y="7"/>
                    </a:lnTo>
                    <a:lnTo>
                      <a:pt x="32" y="0"/>
                    </a:lnTo>
                    <a:lnTo>
                      <a:pt x="25" y="0"/>
                    </a:lnTo>
                    <a:lnTo>
                      <a:pt x="14" y="0"/>
                    </a:lnTo>
                    <a:lnTo>
                      <a:pt x="7" y="7"/>
                    </a:lnTo>
                    <a:lnTo>
                      <a:pt x="3" y="14"/>
                    </a:lnTo>
                    <a:lnTo>
                      <a:pt x="0" y="21"/>
                    </a:lnTo>
                    <a:lnTo>
                      <a:pt x="3" y="32"/>
                    </a:lnTo>
                    <a:lnTo>
                      <a:pt x="7" y="39"/>
                    </a:lnTo>
                    <a:lnTo>
                      <a:pt x="14" y="43"/>
                    </a:lnTo>
                    <a:lnTo>
                      <a:pt x="25" y="43"/>
                    </a:lnTo>
                  </a:path>
                </a:pathLst>
              </a:custGeom>
              <a:solidFill>
                <a:srgbClr val="000000"/>
              </a:solidFill>
              <a:ln w="12700" cap="rnd">
                <a:noFill/>
                <a:round/>
                <a:headEnd/>
                <a:tailEnd/>
              </a:ln>
            </p:spPr>
            <p:txBody>
              <a:bodyPr/>
              <a:lstStyle/>
              <a:p>
                <a:endParaRPr lang="en-NZ"/>
              </a:p>
            </p:txBody>
          </p:sp>
          <p:sp>
            <p:nvSpPr>
              <p:cNvPr id="9274" name="Freeform 27"/>
              <p:cNvSpPr>
                <a:spLocks/>
              </p:cNvSpPr>
              <p:nvPr/>
            </p:nvSpPr>
            <p:spPr bwMode="auto">
              <a:xfrm>
                <a:off x="981" y="1378"/>
                <a:ext cx="48" cy="44"/>
              </a:xfrm>
              <a:custGeom>
                <a:avLst/>
                <a:gdLst>
                  <a:gd name="T0" fmla="*/ 25 w 48"/>
                  <a:gd name="T1" fmla="*/ 43 h 44"/>
                  <a:gd name="T2" fmla="*/ 32 w 48"/>
                  <a:gd name="T3" fmla="*/ 43 h 44"/>
                  <a:gd name="T4" fmla="*/ 39 w 48"/>
                  <a:gd name="T5" fmla="*/ 35 h 44"/>
                  <a:gd name="T6" fmla="*/ 43 w 48"/>
                  <a:gd name="T7" fmla="*/ 28 h 44"/>
                  <a:gd name="T8" fmla="*/ 47 w 48"/>
                  <a:gd name="T9" fmla="*/ 21 h 44"/>
                  <a:gd name="T10" fmla="*/ 43 w 48"/>
                  <a:gd name="T11" fmla="*/ 10 h 44"/>
                  <a:gd name="T12" fmla="*/ 39 w 48"/>
                  <a:gd name="T13" fmla="*/ 3 h 44"/>
                  <a:gd name="T14" fmla="*/ 32 w 48"/>
                  <a:gd name="T15" fmla="*/ 0 h 44"/>
                  <a:gd name="T16" fmla="*/ 25 w 48"/>
                  <a:gd name="T17" fmla="*/ 0 h 44"/>
                  <a:gd name="T18" fmla="*/ 14 w 48"/>
                  <a:gd name="T19" fmla="*/ 0 h 44"/>
                  <a:gd name="T20" fmla="*/ 7 w 48"/>
                  <a:gd name="T21" fmla="*/ 3 h 44"/>
                  <a:gd name="T22" fmla="*/ 3 w 48"/>
                  <a:gd name="T23" fmla="*/ 10 h 44"/>
                  <a:gd name="T24" fmla="*/ 0 w 48"/>
                  <a:gd name="T25" fmla="*/ 21 h 44"/>
                  <a:gd name="T26" fmla="*/ 3 w 48"/>
                  <a:gd name="T27" fmla="*/ 28 h 44"/>
                  <a:gd name="T28" fmla="*/ 7 w 48"/>
                  <a:gd name="T29" fmla="*/ 35 h 44"/>
                  <a:gd name="T30" fmla="*/ 14 w 48"/>
                  <a:gd name="T31" fmla="*/ 43 h 44"/>
                  <a:gd name="T32" fmla="*/ 25 w 48"/>
                  <a:gd name="T33" fmla="*/ 4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4"/>
                  <a:gd name="T53" fmla="*/ 48 w 4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4">
                    <a:moveTo>
                      <a:pt x="25" y="43"/>
                    </a:moveTo>
                    <a:lnTo>
                      <a:pt x="32" y="43"/>
                    </a:lnTo>
                    <a:lnTo>
                      <a:pt x="39" y="35"/>
                    </a:lnTo>
                    <a:lnTo>
                      <a:pt x="43" y="28"/>
                    </a:lnTo>
                    <a:lnTo>
                      <a:pt x="47" y="21"/>
                    </a:lnTo>
                    <a:lnTo>
                      <a:pt x="43" y="10"/>
                    </a:lnTo>
                    <a:lnTo>
                      <a:pt x="39" y="3"/>
                    </a:lnTo>
                    <a:lnTo>
                      <a:pt x="32" y="0"/>
                    </a:lnTo>
                    <a:lnTo>
                      <a:pt x="25" y="0"/>
                    </a:lnTo>
                    <a:lnTo>
                      <a:pt x="14" y="0"/>
                    </a:lnTo>
                    <a:lnTo>
                      <a:pt x="7" y="3"/>
                    </a:lnTo>
                    <a:lnTo>
                      <a:pt x="3" y="10"/>
                    </a:lnTo>
                    <a:lnTo>
                      <a:pt x="0" y="21"/>
                    </a:lnTo>
                    <a:lnTo>
                      <a:pt x="3" y="28"/>
                    </a:lnTo>
                    <a:lnTo>
                      <a:pt x="7" y="35"/>
                    </a:lnTo>
                    <a:lnTo>
                      <a:pt x="14" y="43"/>
                    </a:lnTo>
                    <a:lnTo>
                      <a:pt x="25" y="43"/>
                    </a:lnTo>
                  </a:path>
                </a:pathLst>
              </a:custGeom>
              <a:solidFill>
                <a:srgbClr val="000000"/>
              </a:solidFill>
              <a:ln w="12700" cap="rnd">
                <a:noFill/>
                <a:round/>
                <a:headEnd/>
                <a:tailEnd/>
              </a:ln>
            </p:spPr>
            <p:txBody>
              <a:bodyPr/>
              <a:lstStyle/>
              <a:p>
                <a:endParaRPr lang="en-NZ"/>
              </a:p>
            </p:txBody>
          </p:sp>
          <p:sp>
            <p:nvSpPr>
              <p:cNvPr id="9275" name="Freeform 28"/>
              <p:cNvSpPr>
                <a:spLocks/>
              </p:cNvSpPr>
              <p:nvPr/>
            </p:nvSpPr>
            <p:spPr bwMode="auto">
              <a:xfrm>
                <a:off x="981" y="1227"/>
                <a:ext cx="48" cy="44"/>
              </a:xfrm>
              <a:custGeom>
                <a:avLst/>
                <a:gdLst>
                  <a:gd name="T0" fmla="*/ 25 w 48"/>
                  <a:gd name="T1" fmla="*/ 43 h 44"/>
                  <a:gd name="T2" fmla="*/ 32 w 48"/>
                  <a:gd name="T3" fmla="*/ 43 h 44"/>
                  <a:gd name="T4" fmla="*/ 39 w 48"/>
                  <a:gd name="T5" fmla="*/ 39 h 44"/>
                  <a:gd name="T6" fmla="*/ 43 w 48"/>
                  <a:gd name="T7" fmla="*/ 32 h 44"/>
                  <a:gd name="T8" fmla="*/ 47 w 48"/>
                  <a:gd name="T9" fmla="*/ 21 h 44"/>
                  <a:gd name="T10" fmla="*/ 43 w 48"/>
                  <a:gd name="T11" fmla="*/ 14 h 44"/>
                  <a:gd name="T12" fmla="*/ 39 w 48"/>
                  <a:gd name="T13" fmla="*/ 7 h 44"/>
                  <a:gd name="T14" fmla="*/ 32 w 48"/>
                  <a:gd name="T15" fmla="*/ 0 h 44"/>
                  <a:gd name="T16" fmla="*/ 25 w 48"/>
                  <a:gd name="T17" fmla="*/ 0 h 44"/>
                  <a:gd name="T18" fmla="*/ 14 w 48"/>
                  <a:gd name="T19" fmla="*/ 0 h 44"/>
                  <a:gd name="T20" fmla="*/ 7 w 48"/>
                  <a:gd name="T21" fmla="*/ 7 h 44"/>
                  <a:gd name="T22" fmla="*/ 3 w 48"/>
                  <a:gd name="T23" fmla="*/ 14 h 44"/>
                  <a:gd name="T24" fmla="*/ 0 w 48"/>
                  <a:gd name="T25" fmla="*/ 21 h 44"/>
                  <a:gd name="T26" fmla="*/ 3 w 48"/>
                  <a:gd name="T27" fmla="*/ 32 h 44"/>
                  <a:gd name="T28" fmla="*/ 7 w 48"/>
                  <a:gd name="T29" fmla="*/ 39 h 44"/>
                  <a:gd name="T30" fmla="*/ 14 w 48"/>
                  <a:gd name="T31" fmla="*/ 43 h 44"/>
                  <a:gd name="T32" fmla="*/ 25 w 48"/>
                  <a:gd name="T33" fmla="*/ 4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4"/>
                  <a:gd name="T53" fmla="*/ 48 w 4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4">
                    <a:moveTo>
                      <a:pt x="25" y="43"/>
                    </a:moveTo>
                    <a:lnTo>
                      <a:pt x="32" y="43"/>
                    </a:lnTo>
                    <a:lnTo>
                      <a:pt x="39" y="39"/>
                    </a:lnTo>
                    <a:lnTo>
                      <a:pt x="43" y="32"/>
                    </a:lnTo>
                    <a:lnTo>
                      <a:pt x="47" y="21"/>
                    </a:lnTo>
                    <a:lnTo>
                      <a:pt x="43" y="14"/>
                    </a:lnTo>
                    <a:lnTo>
                      <a:pt x="39" y="7"/>
                    </a:lnTo>
                    <a:lnTo>
                      <a:pt x="32" y="0"/>
                    </a:lnTo>
                    <a:lnTo>
                      <a:pt x="25" y="0"/>
                    </a:lnTo>
                    <a:lnTo>
                      <a:pt x="14" y="0"/>
                    </a:lnTo>
                    <a:lnTo>
                      <a:pt x="7" y="7"/>
                    </a:lnTo>
                    <a:lnTo>
                      <a:pt x="3" y="14"/>
                    </a:lnTo>
                    <a:lnTo>
                      <a:pt x="0" y="21"/>
                    </a:lnTo>
                    <a:lnTo>
                      <a:pt x="3" y="32"/>
                    </a:lnTo>
                    <a:lnTo>
                      <a:pt x="7" y="39"/>
                    </a:lnTo>
                    <a:lnTo>
                      <a:pt x="14" y="43"/>
                    </a:lnTo>
                    <a:lnTo>
                      <a:pt x="25" y="43"/>
                    </a:lnTo>
                  </a:path>
                </a:pathLst>
              </a:custGeom>
              <a:solidFill>
                <a:srgbClr val="000000"/>
              </a:solidFill>
              <a:ln w="12700" cap="rnd">
                <a:noFill/>
                <a:round/>
                <a:headEnd/>
                <a:tailEnd/>
              </a:ln>
            </p:spPr>
            <p:txBody>
              <a:bodyPr/>
              <a:lstStyle/>
              <a:p>
                <a:endParaRPr lang="en-NZ"/>
              </a:p>
            </p:txBody>
          </p:sp>
          <p:sp>
            <p:nvSpPr>
              <p:cNvPr id="9276" name="Rectangle 29"/>
              <p:cNvSpPr>
                <a:spLocks noChangeArrowheads="1"/>
              </p:cNvSpPr>
              <p:nvPr/>
            </p:nvSpPr>
            <p:spPr bwMode="auto">
              <a:xfrm>
                <a:off x="1376" y="992"/>
                <a:ext cx="693"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Operations</a:t>
                </a:r>
              </a:p>
            </p:txBody>
          </p:sp>
        </p:grpSp>
      </p:grpSp>
      <p:grpSp>
        <p:nvGrpSpPr>
          <p:cNvPr id="7" name="Group 87"/>
          <p:cNvGrpSpPr>
            <a:grpSpLocks/>
          </p:cNvGrpSpPr>
          <p:nvPr/>
        </p:nvGrpSpPr>
        <p:grpSpPr bwMode="auto">
          <a:xfrm>
            <a:off x="2160588" y="4128864"/>
            <a:ext cx="2679700" cy="1881188"/>
            <a:chOff x="1305" y="2802"/>
            <a:chExt cx="1688" cy="1185"/>
          </a:xfrm>
        </p:grpSpPr>
        <p:sp>
          <p:nvSpPr>
            <p:cNvPr id="9255" name="Freeform 72"/>
            <p:cNvSpPr>
              <a:spLocks/>
            </p:cNvSpPr>
            <p:nvPr/>
          </p:nvSpPr>
          <p:spPr bwMode="auto">
            <a:xfrm>
              <a:off x="2343" y="2802"/>
              <a:ext cx="244" cy="478"/>
            </a:xfrm>
            <a:custGeom>
              <a:avLst/>
              <a:gdLst>
                <a:gd name="T0" fmla="*/ 0 w 244"/>
                <a:gd name="T1" fmla="*/ 478 h 478"/>
                <a:gd name="T2" fmla="*/ 0 w 244"/>
                <a:gd name="T3" fmla="*/ 283 h 478"/>
                <a:gd name="T4" fmla="*/ 244 w 244"/>
                <a:gd name="T5" fmla="*/ 0 h 478"/>
                <a:gd name="T6" fmla="*/ 0 60000 65536"/>
                <a:gd name="T7" fmla="*/ 0 60000 65536"/>
                <a:gd name="T8" fmla="*/ 0 60000 65536"/>
                <a:gd name="T9" fmla="*/ 0 w 244"/>
                <a:gd name="T10" fmla="*/ 0 h 478"/>
                <a:gd name="T11" fmla="*/ 244 w 244"/>
                <a:gd name="T12" fmla="*/ 478 h 478"/>
              </a:gdLst>
              <a:ahLst/>
              <a:cxnLst>
                <a:cxn ang="T6">
                  <a:pos x="T0" y="T1"/>
                </a:cxn>
                <a:cxn ang="T7">
                  <a:pos x="T2" y="T3"/>
                </a:cxn>
                <a:cxn ang="T8">
                  <a:pos x="T4" y="T5"/>
                </a:cxn>
              </a:cxnLst>
              <a:rect l="T9" t="T10" r="T11" b="T12"/>
              <a:pathLst>
                <a:path w="244" h="478">
                  <a:moveTo>
                    <a:pt x="0" y="478"/>
                  </a:moveTo>
                  <a:lnTo>
                    <a:pt x="0" y="283"/>
                  </a:lnTo>
                  <a:lnTo>
                    <a:pt x="244" y="0"/>
                  </a:lnTo>
                </a:path>
              </a:pathLst>
            </a:custGeom>
            <a:noFill/>
            <a:ln w="38100">
              <a:solidFill>
                <a:schemeClr val="tx1"/>
              </a:solidFill>
              <a:round/>
              <a:headEnd/>
              <a:tailEnd type="triangle" w="med" len="med"/>
            </a:ln>
          </p:spPr>
          <p:txBody>
            <a:bodyPr/>
            <a:lstStyle/>
            <a:p>
              <a:endParaRPr lang="en-NZ"/>
            </a:p>
          </p:txBody>
        </p:sp>
        <p:grpSp>
          <p:nvGrpSpPr>
            <p:cNvPr id="9256" name="Group 79"/>
            <p:cNvGrpSpPr>
              <a:grpSpLocks/>
            </p:cNvGrpSpPr>
            <p:nvPr/>
          </p:nvGrpSpPr>
          <p:grpSpPr bwMode="auto">
            <a:xfrm>
              <a:off x="1305" y="3252"/>
              <a:ext cx="1688" cy="735"/>
              <a:chOff x="1305" y="3252"/>
              <a:chExt cx="1688" cy="735"/>
            </a:xfrm>
          </p:grpSpPr>
          <p:sp>
            <p:nvSpPr>
              <p:cNvPr id="9257" name="Freeform 31"/>
              <p:cNvSpPr>
                <a:spLocks/>
              </p:cNvSpPr>
              <p:nvPr/>
            </p:nvSpPr>
            <p:spPr bwMode="auto">
              <a:xfrm>
                <a:off x="1305" y="3252"/>
                <a:ext cx="1688" cy="735"/>
              </a:xfrm>
              <a:custGeom>
                <a:avLst/>
                <a:gdLst>
                  <a:gd name="T0" fmla="*/ 1687 w 1688"/>
                  <a:gd name="T1" fmla="*/ 734 h 735"/>
                  <a:gd name="T2" fmla="*/ 1687 w 1688"/>
                  <a:gd name="T3" fmla="*/ 0 h 735"/>
                  <a:gd name="T4" fmla="*/ 0 w 1688"/>
                  <a:gd name="T5" fmla="*/ 0 h 735"/>
                  <a:gd name="T6" fmla="*/ 0 w 1688"/>
                  <a:gd name="T7" fmla="*/ 734 h 735"/>
                  <a:gd name="T8" fmla="*/ 1687 w 1688"/>
                  <a:gd name="T9" fmla="*/ 734 h 735"/>
                  <a:gd name="T10" fmla="*/ 0 60000 65536"/>
                  <a:gd name="T11" fmla="*/ 0 60000 65536"/>
                  <a:gd name="T12" fmla="*/ 0 60000 65536"/>
                  <a:gd name="T13" fmla="*/ 0 60000 65536"/>
                  <a:gd name="T14" fmla="*/ 0 60000 65536"/>
                  <a:gd name="T15" fmla="*/ 0 w 1688"/>
                  <a:gd name="T16" fmla="*/ 0 h 735"/>
                  <a:gd name="T17" fmla="*/ 1688 w 1688"/>
                  <a:gd name="T18" fmla="*/ 735 h 735"/>
                </a:gdLst>
                <a:ahLst/>
                <a:cxnLst>
                  <a:cxn ang="T10">
                    <a:pos x="T0" y="T1"/>
                  </a:cxn>
                  <a:cxn ang="T11">
                    <a:pos x="T2" y="T3"/>
                  </a:cxn>
                  <a:cxn ang="T12">
                    <a:pos x="T4" y="T5"/>
                  </a:cxn>
                  <a:cxn ang="T13">
                    <a:pos x="T6" y="T7"/>
                  </a:cxn>
                  <a:cxn ang="T14">
                    <a:pos x="T8" y="T9"/>
                  </a:cxn>
                </a:cxnLst>
                <a:rect l="T15" t="T16" r="T17" b="T18"/>
                <a:pathLst>
                  <a:path w="1688" h="735">
                    <a:moveTo>
                      <a:pt x="1687" y="734"/>
                    </a:moveTo>
                    <a:lnTo>
                      <a:pt x="1687" y="0"/>
                    </a:lnTo>
                    <a:lnTo>
                      <a:pt x="0" y="0"/>
                    </a:lnTo>
                    <a:lnTo>
                      <a:pt x="0" y="734"/>
                    </a:lnTo>
                    <a:lnTo>
                      <a:pt x="1687" y="734"/>
                    </a:lnTo>
                  </a:path>
                </a:pathLst>
              </a:custGeom>
              <a:solidFill>
                <a:srgbClr val="FFC000"/>
              </a:solidFill>
              <a:ln w="12700" cap="rnd">
                <a:solidFill>
                  <a:schemeClr val="tx1"/>
                </a:solidFill>
                <a:round/>
                <a:headEnd/>
                <a:tailEnd/>
              </a:ln>
            </p:spPr>
            <p:txBody>
              <a:bodyPr/>
              <a:lstStyle/>
              <a:p>
                <a:endParaRPr lang="en-NZ"/>
              </a:p>
            </p:txBody>
          </p:sp>
          <p:sp>
            <p:nvSpPr>
              <p:cNvPr id="9258" name="Rectangle 32"/>
              <p:cNvSpPr>
                <a:spLocks noChangeArrowheads="1"/>
              </p:cNvSpPr>
              <p:nvPr/>
            </p:nvSpPr>
            <p:spPr bwMode="auto">
              <a:xfrm>
                <a:off x="1438" y="3451"/>
                <a:ext cx="873"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New products </a:t>
                </a:r>
              </a:p>
            </p:txBody>
          </p:sp>
          <p:sp>
            <p:nvSpPr>
              <p:cNvPr id="9259" name="Rectangle 33"/>
              <p:cNvSpPr>
                <a:spLocks noChangeArrowheads="1"/>
              </p:cNvSpPr>
              <p:nvPr/>
            </p:nvSpPr>
            <p:spPr bwMode="auto">
              <a:xfrm>
                <a:off x="1438" y="3603"/>
                <a:ext cx="1430"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Product design changes </a:t>
                </a:r>
              </a:p>
            </p:txBody>
          </p:sp>
          <p:sp>
            <p:nvSpPr>
              <p:cNvPr id="9260" name="Rectangle 34"/>
              <p:cNvSpPr>
                <a:spLocks noChangeArrowheads="1"/>
              </p:cNvSpPr>
              <p:nvPr/>
            </p:nvSpPr>
            <p:spPr bwMode="auto">
              <a:xfrm>
                <a:off x="1438" y="3753"/>
                <a:ext cx="1114"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Machine standards</a:t>
                </a:r>
              </a:p>
            </p:txBody>
          </p:sp>
          <p:sp>
            <p:nvSpPr>
              <p:cNvPr id="9261" name="Freeform 35"/>
              <p:cNvSpPr>
                <a:spLocks/>
              </p:cNvSpPr>
              <p:nvPr/>
            </p:nvSpPr>
            <p:spPr bwMode="auto">
              <a:xfrm>
                <a:off x="1402" y="3824"/>
                <a:ext cx="48" cy="48"/>
              </a:xfrm>
              <a:custGeom>
                <a:avLst/>
                <a:gdLst>
                  <a:gd name="T0" fmla="*/ 21 w 48"/>
                  <a:gd name="T1" fmla="*/ 47 h 48"/>
                  <a:gd name="T2" fmla="*/ 32 w 48"/>
                  <a:gd name="T3" fmla="*/ 43 h 48"/>
                  <a:gd name="T4" fmla="*/ 39 w 48"/>
                  <a:gd name="T5" fmla="*/ 39 h 48"/>
                  <a:gd name="T6" fmla="*/ 43 w 48"/>
                  <a:gd name="T7" fmla="*/ 32 h 48"/>
                  <a:gd name="T8" fmla="*/ 47 w 48"/>
                  <a:gd name="T9" fmla="*/ 21 h 48"/>
                  <a:gd name="T10" fmla="*/ 43 w 48"/>
                  <a:gd name="T11" fmla="*/ 14 h 48"/>
                  <a:gd name="T12" fmla="*/ 39 w 48"/>
                  <a:gd name="T13" fmla="*/ 7 h 48"/>
                  <a:gd name="T14" fmla="*/ 32 w 48"/>
                  <a:gd name="T15" fmla="*/ 3 h 48"/>
                  <a:gd name="T16" fmla="*/ 21 w 48"/>
                  <a:gd name="T17" fmla="*/ 0 h 48"/>
                  <a:gd name="T18" fmla="*/ 14 w 48"/>
                  <a:gd name="T19" fmla="*/ 3 h 48"/>
                  <a:gd name="T20" fmla="*/ 7 w 48"/>
                  <a:gd name="T21" fmla="*/ 7 h 48"/>
                  <a:gd name="T22" fmla="*/ 3 w 48"/>
                  <a:gd name="T23" fmla="*/ 14 h 48"/>
                  <a:gd name="T24" fmla="*/ 0 w 48"/>
                  <a:gd name="T25" fmla="*/ 21 h 48"/>
                  <a:gd name="T26" fmla="*/ 3 w 48"/>
                  <a:gd name="T27" fmla="*/ 32 h 48"/>
                  <a:gd name="T28" fmla="*/ 7 w 48"/>
                  <a:gd name="T29" fmla="*/ 39 h 48"/>
                  <a:gd name="T30" fmla="*/ 14 w 48"/>
                  <a:gd name="T31" fmla="*/ 43 h 48"/>
                  <a:gd name="T32" fmla="*/ 21 w 48"/>
                  <a:gd name="T33" fmla="*/ 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1" y="47"/>
                    </a:moveTo>
                    <a:lnTo>
                      <a:pt x="32" y="43"/>
                    </a:lnTo>
                    <a:lnTo>
                      <a:pt x="39" y="39"/>
                    </a:lnTo>
                    <a:lnTo>
                      <a:pt x="43" y="32"/>
                    </a:lnTo>
                    <a:lnTo>
                      <a:pt x="47" y="21"/>
                    </a:lnTo>
                    <a:lnTo>
                      <a:pt x="43" y="14"/>
                    </a:lnTo>
                    <a:lnTo>
                      <a:pt x="39" y="7"/>
                    </a:lnTo>
                    <a:lnTo>
                      <a:pt x="32" y="3"/>
                    </a:lnTo>
                    <a:lnTo>
                      <a:pt x="21" y="0"/>
                    </a:lnTo>
                    <a:lnTo>
                      <a:pt x="14" y="3"/>
                    </a:lnTo>
                    <a:lnTo>
                      <a:pt x="7" y="7"/>
                    </a:lnTo>
                    <a:lnTo>
                      <a:pt x="3" y="14"/>
                    </a:lnTo>
                    <a:lnTo>
                      <a:pt x="0" y="21"/>
                    </a:lnTo>
                    <a:lnTo>
                      <a:pt x="3" y="32"/>
                    </a:lnTo>
                    <a:lnTo>
                      <a:pt x="7" y="39"/>
                    </a:lnTo>
                    <a:lnTo>
                      <a:pt x="14" y="43"/>
                    </a:lnTo>
                    <a:lnTo>
                      <a:pt x="21" y="47"/>
                    </a:lnTo>
                  </a:path>
                </a:pathLst>
              </a:custGeom>
              <a:solidFill>
                <a:srgbClr val="000000"/>
              </a:solidFill>
              <a:ln w="12700" cap="rnd">
                <a:noFill/>
                <a:round/>
                <a:headEnd/>
                <a:tailEnd/>
              </a:ln>
            </p:spPr>
            <p:txBody>
              <a:bodyPr/>
              <a:lstStyle/>
              <a:p>
                <a:endParaRPr lang="en-NZ"/>
              </a:p>
            </p:txBody>
          </p:sp>
          <p:sp>
            <p:nvSpPr>
              <p:cNvPr id="9262" name="Freeform 36"/>
              <p:cNvSpPr>
                <a:spLocks/>
              </p:cNvSpPr>
              <p:nvPr/>
            </p:nvSpPr>
            <p:spPr bwMode="auto">
              <a:xfrm>
                <a:off x="1402" y="3677"/>
                <a:ext cx="48" cy="45"/>
              </a:xfrm>
              <a:custGeom>
                <a:avLst/>
                <a:gdLst>
                  <a:gd name="T0" fmla="*/ 21 w 48"/>
                  <a:gd name="T1" fmla="*/ 44 h 45"/>
                  <a:gd name="T2" fmla="*/ 32 w 48"/>
                  <a:gd name="T3" fmla="*/ 44 h 45"/>
                  <a:gd name="T4" fmla="*/ 39 w 48"/>
                  <a:gd name="T5" fmla="*/ 36 h 45"/>
                  <a:gd name="T6" fmla="*/ 43 w 48"/>
                  <a:gd name="T7" fmla="*/ 29 h 45"/>
                  <a:gd name="T8" fmla="*/ 47 w 48"/>
                  <a:gd name="T9" fmla="*/ 22 h 45"/>
                  <a:gd name="T10" fmla="*/ 43 w 48"/>
                  <a:gd name="T11" fmla="*/ 11 h 45"/>
                  <a:gd name="T12" fmla="*/ 39 w 48"/>
                  <a:gd name="T13" fmla="*/ 3 h 45"/>
                  <a:gd name="T14" fmla="*/ 32 w 48"/>
                  <a:gd name="T15" fmla="*/ 0 h 45"/>
                  <a:gd name="T16" fmla="*/ 21 w 48"/>
                  <a:gd name="T17" fmla="*/ 0 h 45"/>
                  <a:gd name="T18" fmla="*/ 14 w 48"/>
                  <a:gd name="T19" fmla="*/ 0 h 45"/>
                  <a:gd name="T20" fmla="*/ 7 w 48"/>
                  <a:gd name="T21" fmla="*/ 3 h 45"/>
                  <a:gd name="T22" fmla="*/ 3 w 48"/>
                  <a:gd name="T23" fmla="*/ 11 h 45"/>
                  <a:gd name="T24" fmla="*/ 0 w 48"/>
                  <a:gd name="T25" fmla="*/ 22 h 45"/>
                  <a:gd name="T26" fmla="*/ 3 w 48"/>
                  <a:gd name="T27" fmla="*/ 29 h 45"/>
                  <a:gd name="T28" fmla="*/ 7 w 48"/>
                  <a:gd name="T29" fmla="*/ 36 h 45"/>
                  <a:gd name="T30" fmla="*/ 14 w 48"/>
                  <a:gd name="T31" fmla="*/ 44 h 45"/>
                  <a:gd name="T32" fmla="*/ 21 w 48"/>
                  <a:gd name="T33" fmla="*/ 4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5"/>
                  <a:gd name="T53" fmla="*/ 48 w 4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5">
                    <a:moveTo>
                      <a:pt x="21" y="44"/>
                    </a:moveTo>
                    <a:lnTo>
                      <a:pt x="32" y="44"/>
                    </a:lnTo>
                    <a:lnTo>
                      <a:pt x="39" y="36"/>
                    </a:lnTo>
                    <a:lnTo>
                      <a:pt x="43" y="29"/>
                    </a:lnTo>
                    <a:lnTo>
                      <a:pt x="47" y="22"/>
                    </a:lnTo>
                    <a:lnTo>
                      <a:pt x="43" y="11"/>
                    </a:lnTo>
                    <a:lnTo>
                      <a:pt x="39" y="3"/>
                    </a:lnTo>
                    <a:lnTo>
                      <a:pt x="32" y="0"/>
                    </a:lnTo>
                    <a:lnTo>
                      <a:pt x="21" y="0"/>
                    </a:lnTo>
                    <a:lnTo>
                      <a:pt x="14" y="0"/>
                    </a:lnTo>
                    <a:lnTo>
                      <a:pt x="7" y="3"/>
                    </a:lnTo>
                    <a:lnTo>
                      <a:pt x="3" y="11"/>
                    </a:lnTo>
                    <a:lnTo>
                      <a:pt x="0" y="22"/>
                    </a:lnTo>
                    <a:lnTo>
                      <a:pt x="3" y="29"/>
                    </a:lnTo>
                    <a:lnTo>
                      <a:pt x="7" y="36"/>
                    </a:lnTo>
                    <a:lnTo>
                      <a:pt x="14" y="44"/>
                    </a:lnTo>
                    <a:lnTo>
                      <a:pt x="21" y="44"/>
                    </a:lnTo>
                  </a:path>
                </a:pathLst>
              </a:custGeom>
              <a:solidFill>
                <a:srgbClr val="000000"/>
              </a:solidFill>
              <a:ln w="12700" cap="rnd">
                <a:noFill/>
                <a:round/>
                <a:headEnd/>
                <a:tailEnd/>
              </a:ln>
            </p:spPr>
            <p:txBody>
              <a:bodyPr/>
              <a:lstStyle/>
              <a:p>
                <a:endParaRPr lang="en-NZ"/>
              </a:p>
            </p:txBody>
          </p:sp>
          <p:sp>
            <p:nvSpPr>
              <p:cNvPr id="9263" name="Freeform 37"/>
              <p:cNvSpPr>
                <a:spLocks/>
              </p:cNvSpPr>
              <p:nvPr/>
            </p:nvSpPr>
            <p:spPr bwMode="auto">
              <a:xfrm>
                <a:off x="1402" y="3526"/>
                <a:ext cx="48" cy="44"/>
              </a:xfrm>
              <a:custGeom>
                <a:avLst/>
                <a:gdLst>
                  <a:gd name="T0" fmla="*/ 21 w 48"/>
                  <a:gd name="T1" fmla="*/ 43 h 44"/>
                  <a:gd name="T2" fmla="*/ 32 w 48"/>
                  <a:gd name="T3" fmla="*/ 43 h 44"/>
                  <a:gd name="T4" fmla="*/ 39 w 48"/>
                  <a:gd name="T5" fmla="*/ 39 h 44"/>
                  <a:gd name="T6" fmla="*/ 43 w 48"/>
                  <a:gd name="T7" fmla="*/ 32 h 44"/>
                  <a:gd name="T8" fmla="*/ 47 w 48"/>
                  <a:gd name="T9" fmla="*/ 21 h 44"/>
                  <a:gd name="T10" fmla="*/ 43 w 48"/>
                  <a:gd name="T11" fmla="*/ 14 h 44"/>
                  <a:gd name="T12" fmla="*/ 39 w 48"/>
                  <a:gd name="T13" fmla="*/ 7 h 44"/>
                  <a:gd name="T14" fmla="*/ 32 w 48"/>
                  <a:gd name="T15" fmla="*/ 0 h 44"/>
                  <a:gd name="T16" fmla="*/ 21 w 48"/>
                  <a:gd name="T17" fmla="*/ 0 h 44"/>
                  <a:gd name="T18" fmla="*/ 14 w 48"/>
                  <a:gd name="T19" fmla="*/ 0 h 44"/>
                  <a:gd name="T20" fmla="*/ 7 w 48"/>
                  <a:gd name="T21" fmla="*/ 7 h 44"/>
                  <a:gd name="T22" fmla="*/ 3 w 48"/>
                  <a:gd name="T23" fmla="*/ 14 h 44"/>
                  <a:gd name="T24" fmla="*/ 0 w 48"/>
                  <a:gd name="T25" fmla="*/ 21 h 44"/>
                  <a:gd name="T26" fmla="*/ 3 w 48"/>
                  <a:gd name="T27" fmla="*/ 32 h 44"/>
                  <a:gd name="T28" fmla="*/ 7 w 48"/>
                  <a:gd name="T29" fmla="*/ 39 h 44"/>
                  <a:gd name="T30" fmla="*/ 14 w 48"/>
                  <a:gd name="T31" fmla="*/ 43 h 44"/>
                  <a:gd name="T32" fmla="*/ 21 w 48"/>
                  <a:gd name="T33" fmla="*/ 4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4"/>
                  <a:gd name="T53" fmla="*/ 48 w 4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4">
                    <a:moveTo>
                      <a:pt x="21" y="43"/>
                    </a:moveTo>
                    <a:lnTo>
                      <a:pt x="32" y="43"/>
                    </a:lnTo>
                    <a:lnTo>
                      <a:pt x="39" y="39"/>
                    </a:lnTo>
                    <a:lnTo>
                      <a:pt x="43" y="32"/>
                    </a:lnTo>
                    <a:lnTo>
                      <a:pt x="47" y="21"/>
                    </a:lnTo>
                    <a:lnTo>
                      <a:pt x="43" y="14"/>
                    </a:lnTo>
                    <a:lnTo>
                      <a:pt x="39" y="7"/>
                    </a:lnTo>
                    <a:lnTo>
                      <a:pt x="32" y="0"/>
                    </a:lnTo>
                    <a:lnTo>
                      <a:pt x="21" y="0"/>
                    </a:lnTo>
                    <a:lnTo>
                      <a:pt x="14" y="0"/>
                    </a:lnTo>
                    <a:lnTo>
                      <a:pt x="7" y="7"/>
                    </a:lnTo>
                    <a:lnTo>
                      <a:pt x="3" y="14"/>
                    </a:lnTo>
                    <a:lnTo>
                      <a:pt x="0" y="21"/>
                    </a:lnTo>
                    <a:lnTo>
                      <a:pt x="3" y="32"/>
                    </a:lnTo>
                    <a:lnTo>
                      <a:pt x="7" y="39"/>
                    </a:lnTo>
                    <a:lnTo>
                      <a:pt x="14" y="43"/>
                    </a:lnTo>
                    <a:lnTo>
                      <a:pt x="21" y="43"/>
                    </a:lnTo>
                  </a:path>
                </a:pathLst>
              </a:custGeom>
              <a:solidFill>
                <a:srgbClr val="000000"/>
              </a:solidFill>
              <a:ln w="12700" cap="rnd">
                <a:noFill/>
                <a:round/>
                <a:headEnd/>
                <a:tailEnd/>
              </a:ln>
            </p:spPr>
            <p:txBody>
              <a:bodyPr/>
              <a:lstStyle/>
              <a:p>
                <a:endParaRPr lang="en-NZ"/>
              </a:p>
            </p:txBody>
          </p:sp>
          <p:sp>
            <p:nvSpPr>
              <p:cNvPr id="9264" name="Rectangle 38"/>
              <p:cNvSpPr>
                <a:spLocks noChangeArrowheads="1"/>
              </p:cNvSpPr>
              <p:nvPr/>
            </p:nvSpPr>
            <p:spPr bwMode="auto">
              <a:xfrm>
                <a:off x="1555" y="3289"/>
                <a:ext cx="749"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Engineering</a:t>
                </a:r>
              </a:p>
            </p:txBody>
          </p:sp>
        </p:grpSp>
      </p:grpSp>
      <p:grpSp>
        <p:nvGrpSpPr>
          <p:cNvPr id="9" name="Group 86"/>
          <p:cNvGrpSpPr>
            <a:grpSpLocks/>
          </p:cNvGrpSpPr>
          <p:nvPr/>
        </p:nvGrpSpPr>
        <p:grpSpPr bwMode="auto">
          <a:xfrm>
            <a:off x="5368925" y="4128864"/>
            <a:ext cx="2735263" cy="1670050"/>
            <a:chOff x="3326" y="2802"/>
            <a:chExt cx="1723" cy="1052"/>
          </a:xfrm>
        </p:grpSpPr>
        <p:sp>
          <p:nvSpPr>
            <p:cNvPr id="9247" name="Freeform 76"/>
            <p:cNvSpPr>
              <a:spLocks/>
            </p:cNvSpPr>
            <p:nvPr/>
          </p:nvSpPr>
          <p:spPr bwMode="auto">
            <a:xfrm>
              <a:off x="3329" y="2802"/>
              <a:ext cx="273" cy="478"/>
            </a:xfrm>
            <a:custGeom>
              <a:avLst/>
              <a:gdLst>
                <a:gd name="T0" fmla="*/ 273 w 273"/>
                <a:gd name="T1" fmla="*/ 478 h 478"/>
                <a:gd name="T2" fmla="*/ 273 w 273"/>
                <a:gd name="T3" fmla="*/ 283 h 478"/>
                <a:gd name="T4" fmla="*/ 0 w 273"/>
                <a:gd name="T5" fmla="*/ 0 h 478"/>
                <a:gd name="T6" fmla="*/ 0 60000 65536"/>
                <a:gd name="T7" fmla="*/ 0 60000 65536"/>
                <a:gd name="T8" fmla="*/ 0 60000 65536"/>
                <a:gd name="T9" fmla="*/ 0 w 273"/>
                <a:gd name="T10" fmla="*/ 0 h 478"/>
                <a:gd name="T11" fmla="*/ 273 w 273"/>
                <a:gd name="T12" fmla="*/ 478 h 478"/>
              </a:gdLst>
              <a:ahLst/>
              <a:cxnLst>
                <a:cxn ang="T6">
                  <a:pos x="T0" y="T1"/>
                </a:cxn>
                <a:cxn ang="T7">
                  <a:pos x="T2" y="T3"/>
                </a:cxn>
                <a:cxn ang="T8">
                  <a:pos x="T4" y="T5"/>
                </a:cxn>
              </a:cxnLst>
              <a:rect l="T9" t="T10" r="T11" b="T12"/>
              <a:pathLst>
                <a:path w="273" h="478">
                  <a:moveTo>
                    <a:pt x="273" y="478"/>
                  </a:moveTo>
                  <a:lnTo>
                    <a:pt x="273" y="283"/>
                  </a:lnTo>
                  <a:lnTo>
                    <a:pt x="0" y="0"/>
                  </a:lnTo>
                </a:path>
              </a:pathLst>
            </a:custGeom>
            <a:noFill/>
            <a:ln w="38100">
              <a:solidFill>
                <a:schemeClr val="tx1"/>
              </a:solidFill>
              <a:round/>
              <a:headEnd/>
              <a:tailEnd type="triangle" w="med" len="med"/>
            </a:ln>
          </p:spPr>
          <p:txBody>
            <a:bodyPr/>
            <a:lstStyle/>
            <a:p>
              <a:endParaRPr lang="en-NZ"/>
            </a:p>
          </p:txBody>
        </p:sp>
        <p:grpSp>
          <p:nvGrpSpPr>
            <p:cNvPr id="9248" name="Group 82"/>
            <p:cNvGrpSpPr>
              <a:grpSpLocks/>
            </p:cNvGrpSpPr>
            <p:nvPr/>
          </p:nvGrpSpPr>
          <p:grpSpPr bwMode="auto">
            <a:xfrm>
              <a:off x="3326" y="3253"/>
              <a:ext cx="1723" cy="601"/>
              <a:chOff x="3326" y="3253"/>
              <a:chExt cx="1723" cy="601"/>
            </a:xfrm>
          </p:grpSpPr>
          <p:sp>
            <p:nvSpPr>
              <p:cNvPr id="9249" name="Freeform 40"/>
              <p:cNvSpPr>
                <a:spLocks/>
              </p:cNvSpPr>
              <p:nvPr/>
            </p:nvSpPr>
            <p:spPr bwMode="auto">
              <a:xfrm>
                <a:off x="3326" y="3253"/>
                <a:ext cx="1723" cy="601"/>
              </a:xfrm>
              <a:custGeom>
                <a:avLst/>
                <a:gdLst>
                  <a:gd name="T0" fmla="*/ 1722 w 1723"/>
                  <a:gd name="T1" fmla="*/ 600 h 601"/>
                  <a:gd name="T2" fmla="*/ 1722 w 1723"/>
                  <a:gd name="T3" fmla="*/ 0 h 601"/>
                  <a:gd name="T4" fmla="*/ 0 w 1723"/>
                  <a:gd name="T5" fmla="*/ 0 h 601"/>
                  <a:gd name="T6" fmla="*/ 0 w 1723"/>
                  <a:gd name="T7" fmla="*/ 600 h 601"/>
                  <a:gd name="T8" fmla="*/ 1722 w 1723"/>
                  <a:gd name="T9" fmla="*/ 600 h 601"/>
                  <a:gd name="T10" fmla="*/ 0 60000 65536"/>
                  <a:gd name="T11" fmla="*/ 0 60000 65536"/>
                  <a:gd name="T12" fmla="*/ 0 60000 65536"/>
                  <a:gd name="T13" fmla="*/ 0 60000 65536"/>
                  <a:gd name="T14" fmla="*/ 0 60000 65536"/>
                  <a:gd name="T15" fmla="*/ 0 w 1723"/>
                  <a:gd name="T16" fmla="*/ 0 h 601"/>
                  <a:gd name="T17" fmla="*/ 1723 w 1723"/>
                  <a:gd name="T18" fmla="*/ 601 h 601"/>
                </a:gdLst>
                <a:ahLst/>
                <a:cxnLst>
                  <a:cxn ang="T10">
                    <a:pos x="T0" y="T1"/>
                  </a:cxn>
                  <a:cxn ang="T11">
                    <a:pos x="T2" y="T3"/>
                  </a:cxn>
                  <a:cxn ang="T12">
                    <a:pos x="T4" y="T5"/>
                  </a:cxn>
                  <a:cxn ang="T13">
                    <a:pos x="T6" y="T7"/>
                  </a:cxn>
                  <a:cxn ang="T14">
                    <a:pos x="T8" y="T9"/>
                  </a:cxn>
                </a:cxnLst>
                <a:rect l="T15" t="T16" r="T17" b="T18"/>
                <a:pathLst>
                  <a:path w="1723" h="601">
                    <a:moveTo>
                      <a:pt x="1722" y="600"/>
                    </a:moveTo>
                    <a:lnTo>
                      <a:pt x="1722" y="0"/>
                    </a:lnTo>
                    <a:lnTo>
                      <a:pt x="0" y="0"/>
                    </a:lnTo>
                    <a:lnTo>
                      <a:pt x="0" y="600"/>
                    </a:lnTo>
                    <a:lnTo>
                      <a:pt x="1722" y="600"/>
                    </a:lnTo>
                  </a:path>
                </a:pathLst>
              </a:custGeom>
              <a:solidFill>
                <a:srgbClr val="FFC000"/>
              </a:solidFill>
              <a:ln w="12700" cap="rnd">
                <a:solidFill>
                  <a:schemeClr val="tx1"/>
                </a:solidFill>
                <a:round/>
                <a:headEnd/>
                <a:tailEnd/>
              </a:ln>
            </p:spPr>
            <p:txBody>
              <a:bodyPr/>
              <a:lstStyle/>
              <a:p>
                <a:endParaRPr lang="en-NZ"/>
              </a:p>
            </p:txBody>
          </p:sp>
          <p:sp>
            <p:nvSpPr>
              <p:cNvPr id="9250" name="Rectangle 41"/>
              <p:cNvSpPr>
                <a:spLocks noChangeArrowheads="1"/>
              </p:cNvSpPr>
              <p:nvPr/>
            </p:nvSpPr>
            <p:spPr bwMode="auto">
              <a:xfrm>
                <a:off x="3457" y="3451"/>
                <a:ext cx="1443"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Labor-market conditions </a:t>
                </a:r>
              </a:p>
            </p:txBody>
          </p:sp>
          <p:sp>
            <p:nvSpPr>
              <p:cNvPr id="9251" name="Rectangle 42"/>
              <p:cNvSpPr>
                <a:spLocks noChangeArrowheads="1"/>
              </p:cNvSpPr>
              <p:nvPr/>
            </p:nvSpPr>
            <p:spPr bwMode="auto">
              <a:xfrm>
                <a:off x="3457" y="3603"/>
                <a:ext cx="1021"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Training capacity</a:t>
                </a:r>
              </a:p>
            </p:txBody>
          </p:sp>
          <p:sp>
            <p:nvSpPr>
              <p:cNvPr id="9252" name="Freeform 43"/>
              <p:cNvSpPr>
                <a:spLocks/>
              </p:cNvSpPr>
              <p:nvPr/>
            </p:nvSpPr>
            <p:spPr bwMode="auto">
              <a:xfrm>
                <a:off x="3423" y="3677"/>
                <a:ext cx="48" cy="45"/>
              </a:xfrm>
              <a:custGeom>
                <a:avLst/>
                <a:gdLst>
                  <a:gd name="T0" fmla="*/ 25 w 48"/>
                  <a:gd name="T1" fmla="*/ 44 h 45"/>
                  <a:gd name="T2" fmla="*/ 32 w 48"/>
                  <a:gd name="T3" fmla="*/ 44 h 45"/>
                  <a:gd name="T4" fmla="*/ 39 w 48"/>
                  <a:gd name="T5" fmla="*/ 36 h 45"/>
                  <a:gd name="T6" fmla="*/ 43 w 48"/>
                  <a:gd name="T7" fmla="*/ 29 h 45"/>
                  <a:gd name="T8" fmla="*/ 47 w 48"/>
                  <a:gd name="T9" fmla="*/ 22 h 45"/>
                  <a:gd name="T10" fmla="*/ 43 w 48"/>
                  <a:gd name="T11" fmla="*/ 11 h 45"/>
                  <a:gd name="T12" fmla="*/ 39 w 48"/>
                  <a:gd name="T13" fmla="*/ 3 h 45"/>
                  <a:gd name="T14" fmla="*/ 32 w 48"/>
                  <a:gd name="T15" fmla="*/ 0 h 45"/>
                  <a:gd name="T16" fmla="*/ 25 w 48"/>
                  <a:gd name="T17" fmla="*/ 0 h 45"/>
                  <a:gd name="T18" fmla="*/ 14 w 48"/>
                  <a:gd name="T19" fmla="*/ 0 h 45"/>
                  <a:gd name="T20" fmla="*/ 7 w 48"/>
                  <a:gd name="T21" fmla="*/ 3 h 45"/>
                  <a:gd name="T22" fmla="*/ 3 w 48"/>
                  <a:gd name="T23" fmla="*/ 11 h 45"/>
                  <a:gd name="T24" fmla="*/ 0 w 48"/>
                  <a:gd name="T25" fmla="*/ 22 h 45"/>
                  <a:gd name="T26" fmla="*/ 3 w 48"/>
                  <a:gd name="T27" fmla="*/ 29 h 45"/>
                  <a:gd name="T28" fmla="*/ 7 w 48"/>
                  <a:gd name="T29" fmla="*/ 36 h 45"/>
                  <a:gd name="T30" fmla="*/ 14 w 48"/>
                  <a:gd name="T31" fmla="*/ 44 h 45"/>
                  <a:gd name="T32" fmla="*/ 25 w 48"/>
                  <a:gd name="T33" fmla="*/ 4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5"/>
                  <a:gd name="T53" fmla="*/ 48 w 4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5">
                    <a:moveTo>
                      <a:pt x="25" y="44"/>
                    </a:moveTo>
                    <a:lnTo>
                      <a:pt x="32" y="44"/>
                    </a:lnTo>
                    <a:lnTo>
                      <a:pt x="39" y="36"/>
                    </a:lnTo>
                    <a:lnTo>
                      <a:pt x="43" y="29"/>
                    </a:lnTo>
                    <a:lnTo>
                      <a:pt x="47" y="22"/>
                    </a:lnTo>
                    <a:lnTo>
                      <a:pt x="43" y="11"/>
                    </a:lnTo>
                    <a:lnTo>
                      <a:pt x="39" y="3"/>
                    </a:lnTo>
                    <a:lnTo>
                      <a:pt x="32" y="0"/>
                    </a:lnTo>
                    <a:lnTo>
                      <a:pt x="25" y="0"/>
                    </a:lnTo>
                    <a:lnTo>
                      <a:pt x="14" y="0"/>
                    </a:lnTo>
                    <a:lnTo>
                      <a:pt x="7" y="3"/>
                    </a:lnTo>
                    <a:lnTo>
                      <a:pt x="3" y="11"/>
                    </a:lnTo>
                    <a:lnTo>
                      <a:pt x="0" y="22"/>
                    </a:lnTo>
                    <a:lnTo>
                      <a:pt x="3" y="29"/>
                    </a:lnTo>
                    <a:lnTo>
                      <a:pt x="7" y="36"/>
                    </a:lnTo>
                    <a:lnTo>
                      <a:pt x="14" y="44"/>
                    </a:lnTo>
                    <a:lnTo>
                      <a:pt x="25" y="44"/>
                    </a:lnTo>
                  </a:path>
                </a:pathLst>
              </a:custGeom>
              <a:solidFill>
                <a:srgbClr val="000000"/>
              </a:solidFill>
              <a:ln w="12700" cap="rnd">
                <a:noFill/>
                <a:round/>
                <a:headEnd/>
                <a:tailEnd/>
              </a:ln>
            </p:spPr>
            <p:txBody>
              <a:bodyPr/>
              <a:lstStyle/>
              <a:p>
                <a:endParaRPr lang="en-NZ"/>
              </a:p>
            </p:txBody>
          </p:sp>
          <p:sp>
            <p:nvSpPr>
              <p:cNvPr id="9253" name="Freeform 44"/>
              <p:cNvSpPr>
                <a:spLocks/>
              </p:cNvSpPr>
              <p:nvPr/>
            </p:nvSpPr>
            <p:spPr bwMode="auto">
              <a:xfrm>
                <a:off x="3423" y="3526"/>
                <a:ext cx="48" cy="44"/>
              </a:xfrm>
              <a:custGeom>
                <a:avLst/>
                <a:gdLst>
                  <a:gd name="T0" fmla="*/ 25 w 48"/>
                  <a:gd name="T1" fmla="*/ 43 h 44"/>
                  <a:gd name="T2" fmla="*/ 32 w 48"/>
                  <a:gd name="T3" fmla="*/ 43 h 44"/>
                  <a:gd name="T4" fmla="*/ 39 w 48"/>
                  <a:gd name="T5" fmla="*/ 39 h 44"/>
                  <a:gd name="T6" fmla="*/ 43 w 48"/>
                  <a:gd name="T7" fmla="*/ 32 h 44"/>
                  <a:gd name="T8" fmla="*/ 47 w 48"/>
                  <a:gd name="T9" fmla="*/ 21 h 44"/>
                  <a:gd name="T10" fmla="*/ 43 w 48"/>
                  <a:gd name="T11" fmla="*/ 14 h 44"/>
                  <a:gd name="T12" fmla="*/ 39 w 48"/>
                  <a:gd name="T13" fmla="*/ 7 h 44"/>
                  <a:gd name="T14" fmla="*/ 32 w 48"/>
                  <a:gd name="T15" fmla="*/ 0 h 44"/>
                  <a:gd name="T16" fmla="*/ 25 w 48"/>
                  <a:gd name="T17" fmla="*/ 0 h 44"/>
                  <a:gd name="T18" fmla="*/ 14 w 48"/>
                  <a:gd name="T19" fmla="*/ 0 h 44"/>
                  <a:gd name="T20" fmla="*/ 7 w 48"/>
                  <a:gd name="T21" fmla="*/ 7 h 44"/>
                  <a:gd name="T22" fmla="*/ 3 w 48"/>
                  <a:gd name="T23" fmla="*/ 14 h 44"/>
                  <a:gd name="T24" fmla="*/ 0 w 48"/>
                  <a:gd name="T25" fmla="*/ 21 h 44"/>
                  <a:gd name="T26" fmla="*/ 3 w 48"/>
                  <a:gd name="T27" fmla="*/ 32 h 44"/>
                  <a:gd name="T28" fmla="*/ 7 w 48"/>
                  <a:gd name="T29" fmla="*/ 39 h 44"/>
                  <a:gd name="T30" fmla="*/ 14 w 48"/>
                  <a:gd name="T31" fmla="*/ 43 h 44"/>
                  <a:gd name="T32" fmla="*/ 25 w 48"/>
                  <a:gd name="T33" fmla="*/ 4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4"/>
                  <a:gd name="T53" fmla="*/ 48 w 4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4">
                    <a:moveTo>
                      <a:pt x="25" y="43"/>
                    </a:moveTo>
                    <a:lnTo>
                      <a:pt x="32" y="43"/>
                    </a:lnTo>
                    <a:lnTo>
                      <a:pt x="39" y="39"/>
                    </a:lnTo>
                    <a:lnTo>
                      <a:pt x="43" y="32"/>
                    </a:lnTo>
                    <a:lnTo>
                      <a:pt x="47" y="21"/>
                    </a:lnTo>
                    <a:lnTo>
                      <a:pt x="43" y="14"/>
                    </a:lnTo>
                    <a:lnTo>
                      <a:pt x="39" y="7"/>
                    </a:lnTo>
                    <a:lnTo>
                      <a:pt x="32" y="0"/>
                    </a:lnTo>
                    <a:lnTo>
                      <a:pt x="25" y="0"/>
                    </a:lnTo>
                    <a:lnTo>
                      <a:pt x="14" y="0"/>
                    </a:lnTo>
                    <a:lnTo>
                      <a:pt x="7" y="7"/>
                    </a:lnTo>
                    <a:lnTo>
                      <a:pt x="3" y="14"/>
                    </a:lnTo>
                    <a:lnTo>
                      <a:pt x="0" y="21"/>
                    </a:lnTo>
                    <a:lnTo>
                      <a:pt x="3" y="32"/>
                    </a:lnTo>
                    <a:lnTo>
                      <a:pt x="7" y="39"/>
                    </a:lnTo>
                    <a:lnTo>
                      <a:pt x="14" y="43"/>
                    </a:lnTo>
                    <a:lnTo>
                      <a:pt x="25" y="43"/>
                    </a:lnTo>
                  </a:path>
                </a:pathLst>
              </a:custGeom>
              <a:solidFill>
                <a:srgbClr val="000000"/>
              </a:solidFill>
              <a:ln w="12700" cap="rnd">
                <a:noFill/>
                <a:round/>
                <a:headEnd/>
                <a:tailEnd/>
              </a:ln>
            </p:spPr>
            <p:txBody>
              <a:bodyPr/>
              <a:lstStyle/>
              <a:p>
                <a:endParaRPr lang="en-NZ"/>
              </a:p>
            </p:txBody>
          </p:sp>
          <p:sp>
            <p:nvSpPr>
              <p:cNvPr id="9254" name="Rectangle 45"/>
              <p:cNvSpPr>
                <a:spLocks noChangeArrowheads="1"/>
              </p:cNvSpPr>
              <p:nvPr/>
            </p:nvSpPr>
            <p:spPr bwMode="auto">
              <a:xfrm>
                <a:off x="3536" y="3289"/>
                <a:ext cx="1048"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Human resources</a:t>
                </a:r>
              </a:p>
            </p:txBody>
          </p:sp>
        </p:grpSp>
      </p:grpSp>
      <p:grpSp>
        <p:nvGrpSpPr>
          <p:cNvPr id="11" name="Group 85"/>
          <p:cNvGrpSpPr>
            <a:grpSpLocks/>
          </p:cNvGrpSpPr>
          <p:nvPr/>
        </p:nvGrpSpPr>
        <p:grpSpPr bwMode="auto">
          <a:xfrm>
            <a:off x="5621338" y="3089052"/>
            <a:ext cx="2925762" cy="1176337"/>
            <a:chOff x="3485" y="2147"/>
            <a:chExt cx="1843" cy="741"/>
          </a:xfrm>
        </p:grpSpPr>
        <p:sp>
          <p:nvSpPr>
            <p:cNvPr id="9238" name="Line 75"/>
            <p:cNvSpPr>
              <a:spLocks noChangeShapeType="1"/>
            </p:cNvSpPr>
            <p:nvPr/>
          </p:nvSpPr>
          <p:spPr bwMode="auto">
            <a:xfrm flipH="1">
              <a:off x="3485" y="2509"/>
              <a:ext cx="469" cy="0"/>
            </a:xfrm>
            <a:prstGeom prst="line">
              <a:avLst/>
            </a:prstGeom>
            <a:noFill/>
            <a:ln w="38100">
              <a:solidFill>
                <a:schemeClr val="tx1"/>
              </a:solidFill>
              <a:round/>
              <a:headEnd/>
              <a:tailEnd type="triangle" w="med" len="med"/>
            </a:ln>
          </p:spPr>
          <p:txBody>
            <a:bodyPr/>
            <a:lstStyle/>
            <a:p>
              <a:endParaRPr lang="en-US"/>
            </a:p>
          </p:txBody>
        </p:sp>
        <p:grpSp>
          <p:nvGrpSpPr>
            <p:cNvPr id="9239" name="Group 81"/>
            <p:cNvGrpSpPr>
              <a:grpSpLocks/>
            </p:cNvGrpSpPr>
            <p:nvPr/>
          </p:nvGrpSpPr>
          <p:grpSpPr bwMode="auto">
            <a:xfrm>
              <a:off x="3881" y="2147"/>
              <a:ext cx="1447" cy="741"/>
              <a:chOff x="3881" y="2147"/>
              <a:chExt cx="1447" cy="741"/>
            </a:xfrm>
          </p:grpSpPr>
          <p:sp>
            <p:nvSpPr>
              <p:cNvPr id="9240" name="Freeform 47"/>
              <p:cNvSpPr>
                <a:spLocks/>
              </p:cNvSpPr>
              <p:nvPr/>
            </p:nvSpPr>
            <p:spPr bwMode="auto">
              <a:xfrm>
                <a:off x="3893" y="2147"/>
                <a:ext cx="1435" cy="741"/>
              </a:xfrm>
              <a:custGeom>
                <a:avLst/>
                <a:gdLst>
                  <a:gd name="T0" fmla="*/ 1434 w 1357"/>
                  <a:gd name="T1" fmla="*/ 740 h 741"/>
                  <a:gd name="T2" fmla="*/ 1434 w 1357"/>
                  <a:gd name="T3" fmla="*/ 0 h 741"/>
                  <a:gd name="T4" fmla="*/ 0 w 1357"/>
                  <a:gd name="T5" fmla="*/ 0 h 741"/>
                  <a:gd name="T6" fmla="*/ 0 w 1357"/>
                  <a:gd name="T7" fmla="*/ 740 h 741"/>
                  <a:gd name="T8" fmla="*/ 1434 w 1357"/>
                  <a:gd name="T9" fmla="*/ 740 h 741"/>
                  <a:gd name="T10" fmla="*/ 0 60000 65536"/>
                  <a:gd name="T11" fmla="*/ 0 60000 65536"/>
                  <a:gd name="T12" fmla="*/ 0 60000 65536"/>
                  <a:gd name="T13" fmla="*/ 0 60000 65536"/>
                  <a:gd name="T14" fmla="*/ 0 60000 65536"/>
                  <a:gd name="T15" fmla="*/ 0 w 1357"/>
                  <a:gd name="T16" fmla="*/ 0 h 741"/>
                  <a:gd name="T17" fmla="*/ 1357 w 1357"/>
                  <a:gd name="T18" fmla="*/ 741 h 741"/>
                </a:gdLst>
                <a:ahLst/>
                <a:cxnLst>
                  <a:cxn ang="T10">
                    <a:pos x="T0" y="T1"/>
                  </a:cxn>
                  <a:cxn ang="T11">
                    <a:pos x="T2" y="T3"/>
                  </a:cxn>
                  <a:cxn ang="T12">
                    <a:pos x="T4" y="T5"/>
                  </a:cxn>
                  <a:cxn ang="T13">
                    <a:pos x="T6" y="T7"/>
                  </a:cxn>
                  <a:cxn ang="T14">
                    <a:pos x="T8" y="T9"/>
                  </a:cxn>
                </a:cxnLst>
                <a:rect l="T15" t="T16" r="T17" b="T18"/>
                <a:pathLst>
                  <a:path w="1357" h="741">
                    <a:moveTo>
                      <a:pt x="1356" y="740"/>
                    </a:moveTo>
                    <a:lnTo>
                      <a:pt x="1356" y="0"/>
                    </a:lnTo>
                    <a:lnTo>
                      <a:pt x="0" y="0"/>
                    </a:lnTo>
                    <a:lnTo>
                      <a:pt x="0" y="740"/>
                    </a:lnTo>
                    <a:lnTo>
                      <a:pt x="1356" y="740"/>
                    </a:lnTo>
                  </a:path>
                </a:pathLst>
              </a:custGeom>
              <a:solidFill>
                <a:srgbClr val="FFC000"/>
              </a:solidFill>
              <a:ln w="12700" cap="rnd">
                <a:solidFill>
                  <a:schemeClr val="tx1"/>
                </a:solidFill>
                <a:round/>
                <a:headEnd/>
                <a:tailEnd/>
              </a:ln>
            </p:spPr>
            <p:txBody>
              <a:bodyPr/>
              <a:lstStyle/>
              <a:p>
                <a:endParaRPr lang="en-NZ"/>
              </a:p>
            </p:txBody>
          </p:sp>
          <p:sp>
            <p:nvSpPr>
              <p:cNvPr id="9241" name="Rectangle 48"/>
              <p:cNvSpPr>
                <a:spLocks noChangeArrowheads="1"/>
              </p:cNvSpPr>
              <p:nvPr/>
            </p:nvSpPr>
            <p:spPr bwMode="auto">
              <a:xfrm>
                <a:off x="4025" y="2345"/>
                <a:ext cx="643"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Cost data </a:t>
                </a:r>
              </a:p>
            </p:txBody>
          </p:sp>
          <p:sp>
            <p:nvSpPr>
              <p:cNvPr id="9242" name="Rectangle 49"/>
              <p:cNvSpPr>
                <a:spLocks noChangeArrowheads="1"/>
              </p:cNvSpPr>
              <p:nvPr/>
            </p:nvSpPr>
            <p:spPr bwMode="auto">
              <a:xfrm>
                <a:off x="4025" y="2497"/>
                <a:ext cx="1150"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Financial condition </a:t>
                </a:r>
              </a:p>
            </p:txBody>
          </p:sp>
          <p:sp>
            <p:nvSpPr>
              <p:cNvPr id="9243" name="Rectangle 50"/>
              <p:cNvSpPr>
                <a:spLocks noChangeArrowheads="1"/>
              </p:cNvSpPr>
              <p:nvPr/>
            </p:nvSpPr>
            <p:spPr bwMode="auto">
              <a:xfrm>
                <a:off x="4025" y="2647"/>
                <a:ext cx="483"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of firm </a:t>
                </a:r>
              </a:p>
            </p:txBody>
          </p:sp>
          <p:sp>
            <p:nvSpPr>
              <p:cNvPr id="9244" name="Freeform 51"/>
              <p:cNvSpPr>
                <a:spLocks/>
              </p:cNvSpPr>
              <p:nvPr/>
            </p:nvSpPr>
            <p:spPr bwMode="auto">
              <a:xfrm>
                <a:off x="3991" y="2568"/>
                <a:ext cx="48" cy="47"/>
              </a:xfrm>
              <a:custGeom>
                <a:avLst/>
                <a:gdLst>
                  <a:gd name="T0" fmla="*/ 21 w 48"/>
                  <a:gd name="T1" fmla="*/ 46 h 47"/>
                  <a:gd name="T2" fmla="*/ 32 w 48"/>
                  <a:gd name="T3" fmla="*/ 42 h 47"/>
                  <a:gd name="T4" fmla="*/ 39 w 48"/>
                  <a:gd name="T5" fmla="*/ 38 h 47"/>
                  <a:gd name="T6" fmla="*/ 43 w 48"/>
                  <a:gd name="T7" fmla="*/ 31 h 47"/>
                  <a:gd name="T8" fmla="*/ 47 w 48"/>
                  <a:gd name="T9" fmla="*/ 24 h 47"/>
                  <a:gd name="T10" fmla="*/ 43 w 48"/>
                  <a:gd name="T11" fmla="*/ 14 h 47"/>
                  <a:gd name="T12" fmla="*/ 39 w 48"/>
                  <a:gd name="T13" fmla="*/ 7 h 47"/>
                  <a:gd name="T14" fmla="*/ 32 w 48"/>
                  <a:gd name="T15" fmla="*/ 3 h 47"/>
                  <a:gd name="T16" fmla="*/ 21 w 48"/>
                  <a:gd name="T17" fmla="*/ 0 h 47"/>
                  <a:gd name="T18" fmla="*/ 14 w 48"/>
                  <a:gd name="T19" fmla="*/ 3 h 47"/>
                  <a:gd name="T20" fmla="*/ 7 w 48"/>
                  <a:gd name="T21" fmla="*/ 7 h 47"/>
                  <a:gd name="T22" fmla="*/ 3 w 48"/>
                  <a:gd name="T23" fmla="*/ 14 h 47"/>
                  <a:gd name="T24" fmla="*/ 0 w 48"/>
                  <a:gd name="T25" fmla="*/ 24 h 47"/>
                  <a:gd name="T26" fmla="*/ 3 w 48"/>
                  <a:gd name="T27" fmla="*/ 31 h 47"/>
                  <a:gd name="T28" fmla="*/ 7 w 48"/>
                  <a:gd name="T29" fmla="*/ 38 h 47"/>
                  <a:gd name="T30" fmla="*/ 14 w 48"/>
                  <a:gd name="T31" fmla="*/ 42 h 47"/>
                  <a:gd name="T32" fmla="*/ 21 w 48"/>
                  <a:gd name="T33" fmla="*/ 46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7"/>
                  <a:gd name="T53" fmla="*/ 48 w 48"/>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7">
                    <a:moveTo>
                      <a:pt x="21" y="46"/>
                    </a:moveTo>
                    <a:lnTo>
                      <a:pt x="32" y="42"/>
                    </a:lnTo>
                    <a:lnTo>
                      <a:pt x="39" y="38"/>
                    </a:lnTo>
                    <a:lnTo>
                      <a:pt x="43" y="31"/>
                    </a:lnTo>
                    <a:lnTo>
                      <a:pt x="47" y="24"/>
                    </a:lnTo>
                    <a:lnTo>
                      <a:pt x="43" y="14"/>
                    </a:lnTo>
                    <a:lnTo>
                      <a:pt x="39" y="7"/>
                    </a:lnTo>
                    <a:lnTo>
                      <a:pt x="32" y="3"/>
                    </a:lnTo>
                    <a:lnTo>
                      <a:pt x="21" y="0"/>
                    </a:lnTo>
                    <a:lnTo>
                      <a:pt x="14" y="3"/>
                    </a:lnTo>
                    <a:lnTo>
                      <a:pt x="7" y="7"/>
                    </a:lnTo>
                    <a:lnTo>
                      <a:pt x="3" y="14"/>
                    </a:lnTo>
                    <a:lnTo>
                      <a:pt x="0" y="24"/>
                    </a:lnTo>
                    <a:lnTo>
                      <a:pt x="3" y="31"/>
                    </a:lnTo>
                    <a:lnTo>
                      <a:pt x="7" y="38"/>
                    </a:lnTo>
                    <a:lnTo>
                      <a:pt x="14" y="42"/>
                    </a:lnTo>
                    <a:lnTo>
                      <a:pt x="21" y="46"/>
                    </a:lnTo>
                  </a:path>
                </a:pathLst>
              </a:custGeom>
              <a:solidFill>
                <a:srgbClr val="000000"/>
              </a:solidFill>
              <a:ln w="12700" cap="rnd">
                <a:noFill/>
                <a:round/>
                <a:headEnd/>
                <a:tailEnd/>
              </a:ln>
            </p:spPr>
            <p:txBody>
              <a:bodyPr/>
              <a:lstStyle/>
              <a:p>
                <a:endParaRPr lang="en-NZ"/>
              </a:p>
            </p:txBody>
          </p:sp>
          <p:sp>
            <p:nvSpPr>
              <p:cNvPr id="9245" name="Freeform 52"/>
              <p:cNvSpPr>
                <a:spLocks/>
              </p:cNvSpPr>
              <p:nvPr/>
            </p:nvSpPr>
            <p:spPr bwMode="auto">
              <a:xfrm>
                <a:off x="3991" y="2419"/>
                <a:ext cx="48" cy="44"/>
              </a:xfrm>
              <a:custGeom>
                <a:avLst/>
                <a:gdLst>
                  <a:gd name="T0" fmla="*/ 21 w 48"/>
                  <a:gd name="T1" fmla="*/ 43 h 44"/>
                  <a:gd name="T2" fmla="*/ 32 w 48"/>
                  <a:gd name="T3" fmla="*/ 43 h 44"/>
                  <a:gd name="T4" fmla="*/ 39 w 48"/>
                  <a:gd name="T5" fmla="*/ 35 h 44"/>
                  <a:gd name="T6" fmla="*/ 43 w 48"/>
                  <a:gd name="T7" fmla="*/ 28 h 44"/>
                  <a:gd name="T8" fmla="*/ 47 w 48"/>
                  <a:gd name="T9" fmla="*/ 21 h 44"/>
                  <a:gd name="T10" fmla="*/ 43 w 48"/>
                  <a:gd name="T11" fmla="*/ 14 h 44"/>
                  <a:gd name="T12" fmla="*/ 39 w 48"/>
                  <a:gd name="T13" fmla="*/ 7 h 44"/>
                  <a:gd name="T14" fmla="*/ 32 w 48"/>
                  <a:gd name="T15" fmla="*/ 0 h 44"/>
                  <a:gd name="T16" fmla="*/ 21 w 48"/>
                  <a:gd name="T17" fmla="*/ 0 h 44"/>
                  <a:gd name="T18" fmla="*/ 14 w 48"/>
                  <a:gd name="T19" fmla="*/ 0 h 44"/>
                  <a:gd name="T20" fmla="*/ 7 w 48"/>
                  <a:gd name="T21" fmla="*/ 7 h 44"/>
                  <a:gd name="T22" fmla="*/ 3 w 48"/>
                  <a:gd name="T23" fmla="*/ 14 h 44"/>
                  <a:gd name="T24" fmla="*/ 0 w 48"/>
                  <a:gd name="T25" fmla="*/ 21 h 44"/>
                  <a:gd name="T26" fmla="*/ 3 w 48"/>
                  <a:gd name="T27" fmla="*/ 28 h 44"/>
                  <a:gd name="T28" fmla="*/ 7 w 48"/>
                  <a:gd name="T29" fmla="*/ 35 h 44"/>
                  <a:gd name="T30" fmla="*/ 14 w 48"/>
                  <a:gd name="T31" fmla="*/ 43 h 44"/>
                  <a:gd name="T32" fmla="*/ 21 w 48"/>
                  <a:gd name="T33" fmla="*/ 4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4"/>
                  <a:gd name="T53" fmla="*/ 48 w 4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4">
                    <a:moveTo>
                      <a:pt x="21" y="43"/>
                    </a:moveTo>
                    <a:lnTo>
                      <a:pt x="32" y="43"/>
                    </a:lnTo>
                    <a:lnTo>
                      <a:pt x="39" y="35"/>
                    </a:lnTo>
                    <a:lnTo>
                      <a:pt x="43" y="28"/>
                    </a:lnTo>
                    <a:lnTo>
                      <a:pt x="47" y="21"/>
                    </a:lnTo>
                    <a:lnTo>
                      <a:pt x="43" y="14"/>
                    </a:lnTo>
                    <a:lnTo>
                      <a:pt x="39" y="7"/>
                    </a:lnTo>
                    <a:lnTo>
                      <a:pt x="32" y="0"/>
                    </a:lnTo>
                    <a:lnTo>
                      <a:pt x="21" y="0"/>
                    </a:lnTo>
                    <a:lnTo>
                      <a:pt x="14" y="0"/>
                    </a:lnTo>
                    <a:lnTo>
                      <a:pt x="7" y="7"/>
                    </a:lnTo>
                    <a:lnTo>
                      <a:pt x="3" y="14"/>
                    </a:lnTo>
                    <a:lnTo>
                      <a:pt x="0" y="21"/>
                    </a:lnTo>
                    <a:lnTo>
                      <a:pt x="3" y="28"/>
                    </a:lnTo>
                    <a:lnTo>
                      <a:pt x="7" y="35"/>
                    </a:lnTo>
                    <a:lnTo>
                      <a:pt x="14" y="43"/>
                    </a:lnTo>
                    <a:lnTo>
                      <a:pt x="21" y="43"/>
                    </a:lnTo>
                  </a:path>
                </a:pathLst>
              </a:custGeom>
              <a:solidFill>
                <a:srgbClr val="000000"/>
              </a:solidFill>
              <a:ln w="12700" cap="rnd">
                <a:noFill/>
                <a:round/>
                <a:headEnd/>
                <a:tailEnd/>
              </a:ln>
            </p:spPr>
            <p:txBody>
              <a:bodyPr/>
              <a:lstStyle/>
              <a:p>
                <a:endParaRPr lang="en-NZ"/>
              </a:p>
            </p:txBody>
          </p:sp>
          <p:sp>
            <p:nvSpPr>
              <p:cNvPr id="9246" name="Rectangle 53"/>
              <p:cNvSpPr>
                <a:spLocks noChangeArrowheads="1"/>
              </p:cNvSpPr>
              <p:nvPr/>
            </p:nvSpPr>
            <p:spPr bwMode="auto">
              <a:xfrm>
                <a:off x="3881" y="2183"/>
                <a:ext cx="1367"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Accounting and finance</a:t>
                </a:r>
              </a:p>
            </p:txBody>
          </p:sp>
        </p:grpSp>
      </p:grpSp>
      <p:grpSp>
        <p:nvGrpSpPr>
          <p:cNvPr id="13" name="Group 84"/>
          <p:cNvGrpSpPr>
            <a:grpSpLocks/>
          </p:cNvGrpSpPr>
          <p:nvPr/>
        </p:nvGrpSpPr>
        <p:grpSpPr bwMode="auto">
          <a:xfrm>
            <a:off x="5368925" y="1196752"/>
            <a:ext cx="2735263" cy="2001837"/>
            <a:chOff x="3326" y="955"/>
            <a:chExt cx="1723" cy="1261"/>
          </a:xfrm>
        </p:grpSpPr>
        <p:sp>
          <p:nvSpPr>
            <p:cNvPr id="9228" name="Freeform 73"/>
            <p:cNvSpPr>
              <a:spLocks/>
            </p:cNvSpPr>
            <p:nvPr/>
          </p:nvSpPr>
          <p:spPr bwMode="auto">
            <a:xfrm>
              <a:off x="3349" y="1650"/>
              <a:ext cx="244" cy="566"/>
            </a:xfrm>
            <a:custGeom>
              <a:avLst/>
              <a:gdLst>
                <a:gd name="T0" fmla="*/ 244 w 244"/>
                <a:gd name="T1" fmla="*/ 0 h 566"/>
                <a:gd name="T2" fmla="*/ 244 w 244"/>
                <a:gd name="T3" fmla="*/ 303 h 566"/>
                <a:gd name="T4" fmla="*/ 0 w 244"/>
                <a:gd name="T5" fmla="*/ 566 h 566"/>
                <a:gd name="T6" fmla="*/ 0 60000 65536"/>
                <a:gd name="T7" fmla="*/ 0 60000 65536"/>
                <a:gd name="T8" fmla="*/ 0 60000 65536"/>
                <a:gd name="T9" fmla="*/ 0 w 244"/>
                <a:gd name="T10" fmla="*/ 0 h 566"/>
                <a:gd name="T11" fmla="*/ 244 w 244"/>
                <a:gd name="T12" fmla="*/ 566 h 566"/>
              </a:gdLst>
              <a:ahLst/>
              <a:cxnLst>
                <a:cxn ang="T6">
                  <a:pos x="T0" y="T1"/>
                </a:cxn>
                <a:cxn ang="T7">
                  <a:pos x="T2" y="T3"/>
                </a:cxn>
                <a:cxn ang="T8">
                  <a:pos x="T4" y="T5"/>
                </a:cxn>
              </a:cxnLst>
              <a:rect l="T9" t="T10" r="T11" b="T12"/>
              <a:pathLst>
                <a:path w="244" h="566">
                  <a:moveTo>
                    <a:pt x="244" y="0"/>
                  </a:moveTo>
                  <a:lnTo>
                    <a:pt x="244" y="303"/>
                  </a:lnTo>
                  <a:lnTo>
                    <a:pt x="0" y="566"/>
                  </a:lnTo>
                </a:path>
              </a:pathLst>
            </a:custGeom>
            <a:noFill/>
            <a:ln w="38100">
              <a:solidFill>
                <a:schemeClr val="tx1"/>
              </a:solidFill>
              <a:round/>
              <a:headEnd/>
              <a:tailEnd type="triangle" w="med" len="med"/>
            </a:ln>
          </p:spPr>
          <p:txBody>
            <a:bodyPr/>
            <a:lstStyle/>
            <a:p>
              <a:endParaRPr lang="en-NZ"/>
            </a:p>
          </p:txBody>
        </p:sp>
        <p:grpSp>
          <p:nvGrpSpPr>
            <p:cNvPr id="9229" name="Group 80"/>
            <p:cNvGrpSpPr>
              <a:grpSpLocks/>
            </p:cNvGrpSpPr>
            <p:nvPr/>
          </p:nvGrpSpPr>
          <p:grpSpPr bwMode="auto">
            <a:xfrm>
              <a:off x="3326" y="955"/>
              <a:ext cx="1723" cy="737"/>
              <a:chOff x="3326" y="955"/>
              <a:chExt cx="1723" cy="737"/>
            </a:xfrm>
          </p:grpSpPr>
          <p:sp>
            <p:nvSpPr>
              <p:cNvPr id="9230" name="Freeform 59"/>
              <p:cNvSpPr>
                <a:spLocks/>
              </p:cNvSpPr>
              <p:nvPr/>
            </p:nvSpPr>
            <p:spPr bwMode="auto">
              <a:xfrm>
                <a:off x="3326" y="955"/>
                <a:ext cx="1723" cy="737"/>
              </a:xfrm>
              <a:custGeom>
                <a:avLst/>
                <a:gdLst>
                  <a:gd name="T0" fmla="*/ 1722 w 1723"/>
                  <a:gd name="T1" fmla="*/ 736 h 737"/>
                  <a:gd name="T2" fmla="*/ 1722 w 1723"/>
                  <a:gd name="T3" fmla="*/ 0 h 737"/>
                  <a:gd name="T4" fmla="*/ 0 w 1723"/>
                  <a:gd name="T5" fmla="*/ 0 h 737"/>
                  <a:gd name="T6" fmla="*/ 0 w 1723"/>
                  <a:gd name="T7" fmla="*/ 736 h 737"/>
                  <a:gd name="T8" fmla="*/ 1722 w 1723"/>
                  <a:gd name="T9" fmla="*/ 736 h 737"/>
                  <a:gd name="T10" fmla="*/ 0 60000 65536"/>
                  <a:gd name="T11" fmla="*/ 0 60000 65536"/>
                  <a:gd name="T12" fmla="*/ 0 60000 65536"/>
                  <a:gd name="T13" fmla="*/ 0 60000 65536"/>
                  <a:gd name="T14" fmla="*/ 0 60000 65536"/>
                  <a:gd name="T15" fmla="*/ 0 w 1723"/>
                  <a:gd name="T16" fmla="*/ 0 h 737"/>
                  <a:gd name="T17" fmla="*/ 1723 w 1723"/>
                  <a:gd name="T18" fmla="*/ 737 h 737"/>
                </a:gdLst>
                <a:ahLst/>
                <a:cxnLst>
                  <a:cxn ang="T10">
                    <a:pos x="T0" y="T1"/>
                  </a:cxn>
                  <a:cxn ang="T11">
                    <a:pos x="T2" y="T3"/>
                  </a:cxn>
                  <a:cxn ang="T12">
                    <a:pos x="T4" y="T5"/>
                  </a:cxn>
                  <a:cxn ang="T13">
                    <a:pos x="T6" y="T7"/>
                  </a:cxn>
                  <a:cxn ang="T14">
                    <a:pos x="T8" y="T9"/>
                  </a:cxn>
                </a:cxnLst>
                <a:rect l="T15" t="T16" r="T17" b="T18"/>
                <a:pathLst>
                  <a:path w="1723" h="737">
                    <a:moveTo>
                      <a:pt x="1722" y="736"/>
                    </a:moveTo>
                    <a:lnTo>
                      <a:pt x="1722" y="0"/>
                    </a:lnTo>
                    <a:lnTo>
                      <a:pt x="0" y="0"/>
                    </a:lnTo>
                    <a:lnTo>
                      <a:pt x="0" y="736"/>
                    </a:lnTo>
                    <a:lnTo>
                      <a:pt x="1722" y="736"/>
                    </a:lnTo>
                  </a:path>
                </a:pathLst>
              </a:custGeom>
              <a:solidFill>
                <a:srgbClr val="FFC000"/>
              </a:solidFill>
              <a:ln w="12700" cap="rnd">
                <a:solidFill>
                  <a:schemeClr val="tx1"/>
                </a:solidFill>
                <a:round/>
                <a:headEnd/>
                <a:tailEnd/>
              </a:ln>
            </p:spPr>
            <p:txBody>
              <a:bodyPr/>
              <a:lstStyle/>
              <a:p>
                <a:endParaRPr lang="en-NZ"/>
              </a:p>
            </p:txBody>
          </p:sp>
          <p:sp>
            <p:nvSpPr>
              <p:cNvPr id="9231" name="Rectangle 60"/>
              <p:cNvSpPr>
                <a:spLocks noChangeArrowheads="1"/>
              </p:cNvSpPr>
              <p:nvPr/>
            </p:nvSpPr>
            <p:spPr bwMode="auto">
              <a:xfrm>
                <a:off x="3457" y="1153"/>
                <a:ext cx="1010"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Customer needs </a:t>
                </a:r>
              </a:p>
            </p:txBody>
          </p:sp>
          <p:sp>
            <p:nvSpPr>
              <p:cNvPr id="9232" name="Rectangle 61"/>
              <p:cNvSpPr>
                <a:spLocks noChangeArrowheads="1"/>
              </p:cNvSpPr>
              <p:nvPr/>
            </p:nvSpPr>
            <p:spPr bwMode="auto">
              <a:xfrm>
                <a:off x="3457" y="1304"/>
                <a:ext cx="1103"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Demand forecasts </a:t>
                </a:r>
              </a:p>
            </p:txBody>
          </p:sp>
          <p:sp>
            <p:nvSpPr>
              <p:cNvPr id="9233" name="Rectangle 62"/>
              <p:cNvSpPr>
                <a:spLocks noChangeArrowheads="1"/>
              </p:cNvSpPr>
              <p:nvPr/>
            </p:nvSpPr>
            <p:spPr bwMode="auto">
              <a:xfrm>
                <a:off x="3457" y="1454"/>
                <a:ext cx="1251"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Competition behavior</a:t>
                </a:r>
              </a:p>
            </p:txBody>
          </p:sp>
          <p:sp>
            <p:nvSpPr>
              <p:cNvPr id="9234" name="Freeform 63"/>
              <p:cNvSpPr>
                <a:spLocks/>
              </p:cNvSpPr>
              <p:nvPr/>
            </p:nvSpPr>
            <p:spPr bwMode="auto">
              <a:xfrm>
                <a:off x="3423" y="1526"/>
                <a:ext cx="48" cy="47"/>
              </a:xfrm>
              <a:custGeom>
                <a:avLst/>
                <a:gdLst>
                  <a:gd name="T0" fmla="*/ 25 w 48"/>
                  <a:gd name="T1" fmla="*/ 46 h 47"/>
                  <a:gd name="T2" fmla="*/ 32 w 48"/>
                  <a:gd name="T3" fmla="*/ 42 h 47"/>
                  <a:gd name="T4" fmla="*/ 39 w 48"/>
                  <a:gd name="T5" fmla="*/ 38 h 47"/>
                  <a:gd name="T6" fmla="*/ 43 w 48"/>
                  <a:gd name="T7" fmla="*/ 31 h 47"/>
                  <a:gd name="T8" fmla="*/ 47 w 48"/>
                  <a:gd name="T9" fmla="*/ 21 h 47"/>
                  <a:gd name="T10" fmla="*/ 43 w 48"/>
                  <a:gd name="T11" fmla="*/ 14 h 47"/>
                  <a:gd name="T12" fmla="*/ 39 w 48"/>
                  <a:gd name="T13" fmla="*/ 7 h 47"/>
                  <a:gd name="T14" fmla="*/ 32 w 48"/>
                  <a:gd name="T15" fmla="*/ 3 h 47"/>
                  <a:gd name="T16" fmla="*/ 25 w 48"/>
                  <a:gd name="T17" fmla="*/ 0 h 47"/>
                  <a:gd name="T18" fmla="*/ 14 w 48"/>
                  <a:gd name="T19" fmla="*/ 3 h 47"/>
                  <a:gd name="T20" fmla="*/ 7 w 48"/>
                  <a:gd name="T21" fmla="*/ 7 h 47"/>
                  <a:gd name="T22" fmla="*/ 3 w 48"/>
                  <a:gd name="T23" fmla="*/ 14 h 47"/>
                  <a:gd name="T24" fmla="*/ 0 w 48"/>
                  <a:gd name="T25" fmla="*/ 21 h 47"/>
                  <a:gd name="T26" fmla="*/ 3 w 48"/>
                  <a:gd name="T27" fmla="*/ 31 h 47"/>
                  <a:gd name="T28" fmla="*/ 7 w 48"/>
                  <a:gd name="T29" fmla="*/ 38 h 47"/>
                  <a:gd name="T30" fmla="*/ 14 w 48"/>
                  <a:gd name="T31" fmla="*/ 42 h 47"/>
                  <a:gd name="T32" fmla="*/ 25 w 48"/>
                  <a:gd name="T33" fmla="*/ 46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7"/>
                  <a:gd name="T53" fmla="*/ 48 w 48"/>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7">
                    <a:moveTo>
                      <a:pt x="25" y="46"/>
                    </a:moveTo>
                    <a:lnTo>
                      <a:pt x="32" y="42"/>
                    </a:lnTo>
                    <a:lnTo>
                      <a:pt x="39" y="38"/>
                    </a:lnTo>
                    <a:lnTo>
                      <a:pt x="43" y="31"/>
                    </a:lnTo>
                    <a:lnTo>
                      <a:pt x="47" y="21"/>
                    </a:lnTo>
                    <a:lnTo>
                      <a:pt x="43" y="14"/>
                    </a:lnTo>
                    <a:lnTo>
                      <a:pt x="39" y="7"/>
                    </a:lnTo>
                    <a:lnTo>
                      <a:pt x="32" y="3"/>
                    </a:lnTo>
                    <a:lnTo>
                      <a:pt x="25" y="0"/>
                    </a:lnTo>
                    <a:lnTo>
                      <a:pt x="14" y="3"/>
                    </a:lnTo>
                    <a:lnTo>
                      <a:pt x="7" y="7"/>
                    </a:lnTo>
                    <a:lnTo>
                      <a:pt x="3" y="14"/>
                    </a:lnTo>
                    <a:lnTo>
                      <a:pt x="0" y="21"/>
                    </a:lnTo>
                    <a:lnTo>
                      <a:pt x="3" y="31"/>
                    </a:lnTo>
                    <a:lnTo>
                      <a:pt x="7" y="38"/>
                    </a:lnTo>
                    <a:lnTo>
                      <a:pt x="14" y="42"/>
                    </a:lnTo>
                    <a:lnTo>
                      <a:pt x="25" y="46"/>
                    </a:lnTo>
                  </a:path>
                </a:pathLst>
              </a:custGeom>
              <a:solidFill>
                <a:srgbClr val="000000"/>
              </a:solidFill>
              <a:ln w="12700" cap="rnd">
                <a:noFill/>
                <a:round/>
                <a:headEnd/>
                <a:tailEnd/>
              </a:ln>
            </p:spPr>
            <p:txBody>
              <a:bodyPr/>
              <a:lstStyle/>
              <a:p>
                <a:endParaRPr lang="en-NZ"/>
              </a:p>
            </p:txBody>
          </p:sp>
          <p:sp>
            <p:nvSpPr>
              <p:cNvPr id="9235" name="Freeform 64"/>
              <p:cNvSpPr>
                <a:spLocks/>
              </p:cNvSpPr>
              <p:nvPr/>
            </p:nvSpPr>
            <p:spPr bwMode="auto">
              <a:xfrm>
                <a:off x="3423" y="1378"/>
                <a:ext cx="48" cy="44"/>
              </a:xfrm>
              <a:custGeom>
                <a:avLst/>
                <a:gdLst>
                  <a:gd name="T0" fmla="*/ 25 w 48"/>
                  <a:gd name="T1" fmla="*/ 43 h 44"/>
                  <a:gd name="T2" fmla="*/ 32 w 48"/>
                  <a:gd name="T3" fmla="*/ 43 h 44"/>
                  <a:gd name="T4" fmla="*/ 39 w 48"/>
                  <a:gd name="T5" fmla="*/ 35 h 44"/>
                  <a:gd name="T6" fmla="*/ 43 w 48"/>
                  <a:gd name="T7" fmla="*/ 28 h 44"/>
                  <a:gd name="T8" fmla="*/ 47 w 48"/>
                  <a:gd name="T9" fmla="*/ 21 h 44"/>
                  <a:gd name="T10" fmla="*/ 43 w 48"/>
                  <a:gd name="T11" fmla="*/ 10 h 44"/>
                  <a:gd name="T12" fmla="*/ 39 w 48"/>
                  <a:gd name="T13" fmla="*/ 3 h 44"/>
                  <a:gd name="T14" fmla="*/ 32 w 48"/>
                  <a:gd name="T15" fmla="*/ 0 h 44"/>
                  <a:gd name="T16" fmla="*/ 25 w 48"/>
                  <a:gd name="T17" fmla="*/ 0 h 44"/>
                  <a:gd name="T18" fmla="*/ 14 w 48"/>
                  <a:gd name="T19" fmla="*/ 0 h 44"/>
                  <a:gd name="T20" fmla="*/ 7 w 48"/>
                  <a:gd name="T21" fmla="*/ 3 h 44"/>
                  <a:gd name="T22" fmla="*/ 3 w 48"/>
                  <a:gd name="T23" fmla="*/ 10 h 44"/>
                  <a:gd name="T24" fmla="*/ 0 w 48"/>
                  <a:gd name="T25" fmla="*/ 21 h 44"/>
                  <a:gd name="T26" fmla="*/ 3 w 48"/>
                  <a:gd name="T27" fmla="*/ 28 h 44"/>
                  <a:gd name="T28" fmla="*/ 7 w 48"/>
                  <a:gd name="T29" fmla="*/ 35 h 44"/>
                  <a:gd name="T30" fmla="*/ 14 w 48"/>
                  <a:gd name="T31" fmla="*/ 43 h 44"/>
                  <a:gd name="T32" fmla="*/ 25 w 48"/>
                  <a:gd name="T33" fmla="*/ 4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4"/>
                  <a:gd name="T53" fmla="*/ 48 w 4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4">
                    <a:moveTo>
                      <a:pt x="25" y="43"/>
                    </a:moveTo>
                    <a:lnTo>
                      <a:pt x="32" y="43"/>
                    </a:lnTo>
                    <a:lnTo>
                      <a:pt x="39" y="35"/>
                    </a:lnTo>
                    <a:lnTo>
                      <a:pt x="43" y="28"/>
                    </a:lnTo>
                    <a:lnTo>
                      <a:pt x="47" y="21"/>
                    </a:lnTo>
                    <a:lnTo>
                      <a:pt x="43" y="10"/>
                    </a:lnTo>
                    <a:lnTo>
                      <a:pt x="39" y="3"/>
                    </a:lnTo>
                    <a:lnTo>
                      <a:pt x="32" y="0"/>
                    </a:lnTo>
                    <a:lnTo>
                      <a:pt x="25" y="0"/>
                    </a:lnTo>
                    <a:lnTo>
                      <a:pt x="14" y="0"/>
                    </a:lnTo>
                    <a:lnTo>
                      <a:pt x="7" y="3"/>
                    </a:lnTo>
                    <a:lnTo>
                      <a:pt x="3" y="10"/>
                    </a:lnTo>
                    <a:lnTo>
                      <a:pt x="0" y="21"/>
                    </a:lnTo>
                    <a:lnTo>
                      <a:pt x="3" y="28"/>
                    </a:lnTo>
                    <a:lnTo>
                      <a:pt x="7" y="35"/>
                    </a:lnTo>
                    <a:lnTo>
                      <a:pt x="14" y="43"/>
                    </a:lnTo>
                    <a:lnTo>
                      <a:pt x="25" y="43"/>
                    </a:lnTo>
                  </a:path>
                </a:pathLst>
              </a:custGeom>
              <a:solidFill>
                <a:srgbClr val="000000"/>
              </a:solidFill>
              <a:ln w="12700" cap="rnd">
                <a:noFill/>
                <a:round/>
                <a:headEnd/>
                <a:tailEnd/>
              </a:ln>
            </p:spPr>
            <p:txBody>
              <a:bodyPr/>
              <a:lstStyle/>
              <a:p>
                <a:endParaRPr lang="en-NZ"/>
              </a:p>
            </p:txBody>
          </p:sp>
          <p:sp>
            <p:nvSpPr>
              <p:cNvPr id="9236" name="Freeform 65"/>
              <p:cNvSpPr>
                <a:spLocks/>
              </p:cNvSpPr>
              <p:nvPr/>
            </p:nvSpPr>
            <p:spPr bwMode="auto">
              <a:xfrm>
                <a:off x="3423" y="1227"/>
                <a:ext cx="48" cy="44"/>
              </a:xfrm>
              <a:custGeom>
                <a:avLst/>
                <a:gdLst>
                  <a:gd name="T0" fmla="*/ 25 w 48"/>
                  <a:gd name="T1" fmla="*/ 43 h 44"/>
                  <a:gd name="T2" fmla="*/ 32 w 48"/>
                  <a:gd name="T3" fmla="*/ 43 h 44"/>
                  <a:gd name="T4" fmla="*/ 39 w 48"/>
                  <a:gd name="T5" fmla="*/ 39 h 44"/>
                  <a:gd name="T6" fmla="*/ 43 w 48"/>
                  <a:gd name="T7" fmla="*/ 32 h 44"/>
                  <a:gd name="T8" fmla="*/ 47 w 48"/>
                  <a:gd name="T9" fmla="*/ 21 h 44"/>
                  <a:gd name="T10" fmla="*/ 43 w 48"/>
                  <a:gd name="T11" fmla="*/ 14 h 44"/>
                  <a:gd name="T12" fmla="*/ 39 w 48"/>
                  <a:gd name="T13" fmla="*/ 7 h 44"/>
                  <a:gd name="T14" fmla="*/ 32 w 48"/>
                  <a:gd name="T15" fmla="*/ 0 h 44"/>
                  <a:gd name="T16" fmla="*/ 25 w 48"/>
                  <a:gd name="T17" fmla="*/ 0 h 44"/>
                  <a:gd name="T18" fmla="*/ 14 w 48"/>
                  <a:gd name="T19" fmla="*/ 0 h 44"/>
                  <a:gd name="T20" fmla="*/ 7 w 48"/>
                  <a:gd name="T21" fmla="*/ 7 h 44"/>
                  <a:gd name="T22" fmla="*/ 3 w 48"/>
                  <a:gd name="T23" fmla="*/ 14 h 44"/>
                  <a:gd name="T24" fmla="*/ 0 w 48"/>
                  <a:gd name="T25" fmla="*/ 21 h 44"/>
                  <a:gd name="T26" fmla="*/ 3 w 48"/>
                  <a:gd name="T27" fmla="*/ 32 h 44"/>
                  <a:gd name="T28" fmla="*/ 7 w 48"/>
                  <a:gd name="T29" fmla="*/ 39 h 44"/>
                  <a:gd name="T30" fmla="*/ 14 w 48"/>
                  <a:gd name="T31" fmla="*/ 43 h 44"/>
                  <a:gd name="T32" fmla="*/ 25 w 48"/>
                  <a:gd name="T33" fmla="*/ 4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4"/>
                  <a:gd name="T53" fmla="*/ 48 w 4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4">
                    <a:moveTo>
                      <a:pt x="25" y="43"/>
                    </a:moveTo>
                    <a:lnTo>
                      <a:pt x="32" y="43"/>
                    </a:lnTo>
                    <a:lnTo>
                      <a:pt x="39" y="39"/>
                    </a:lnTo>
                    <a:lnTo>
                      <a:pt x="43" y="32"/>
                    </a:lnTo>
                    <a:lnTo>
                      <a:pt x="47" y="21"/>
                    </a:lnTo>
                    <a:lnTo>
                      <a:pt x="43" y="14"/>
                    </a:lnTo>
                    <a:lnTo>
                      <a:pt x="39" y="7"/>
                    </a:lnTo>
                    <a:lnTo>
                      <a:pt x="32" y="0"/>
                    </a:lnTo>
                    <a:lnTo>
                      <a:pt x="25" y="0"/>
                    </a:lnTo>
                    <a:lnTo>
                      <a:pt x="14" y="0"/>
                    </a:lnTo>
                    <a:lnTo>
                      <a:pt x="7" y="7"/>
                    </a:lnTo>
                    <a:lnTo>
                      <a:pt x="3" y="14"/>
                    </a:lnTo>
                    <a:lnTo>
                      <a:pt x="0" y="21"/>
                    </a:lnTo>
                    <a:lnTo>
                      <a:pt x="3" y="32"/>
                    </a:lnTo>
                    <a:lnTo>
                      <a:pt x="7" y="39"/>
                    </a:lnTo>
                    <a:lnTo>
                      <a:pt x="14" y="43"/>
                    </a:lnTo>
                    <a:lnTo>
                      <a:pt x="25" y="43"/>
                    </a:lnTo>
                  </a:path>
                </a:pathLst>
              </a:custGeom>
              <a:solidFill>
                <a:srgbClr val="000000"/>
              </a:solidFill>
              <a:ln w="12700" cap="rnd">
                <a:noFill/>
                <a:round/>
                <a:headEnd/>
                <a:tailEnd/>
              </a:ln>
            </p:spPr>
            <p:txBody>
              <a:bodyPr/>
              <a:lstStyle/>
              <a:p>
                <a:endParaRPr lang="en-NZ"/>
              </a:p>
            </p:txBody>
          </p:sp>
          <p:sp>
            <p:nvSpPr>
              <p:cNvPr id="9237" name="Rectangle 66"/>
              <p:cNvSpPr>
                <a:spLocks noChangeArrowheads="1"/>
              </p:cNvSpPr>
              <p:nvPr/>
            </p:nvSpPr>
            <p:spPr bwMode="auto">
              <a:xfrm>
                <a:off x="3376" y="992"/>
                <a:ext cx="1524" cy="173"/>
              </a:xfrm>
              <a:prstGeom prst="rect">
                <a:avLst/>
              </a:prstGeom>
              <a:noFill/>
              <a:ln w="12700">
                <a:noFill/>
                <a:miter lim="800000"/>
                <a:headEnd/>
                <a:tailEnd/>
              </a:ln>
            </p:spPr>
            <p:txBody>
              <a:bodyPr wrap="none" lIns="82550" tIns="41275" rIns="82550" bIns="41275">
                <a:spAutoFit/>
              </a:bodyPr>
              <a:lstStyle/>
              <a:p>
                <a:pPr defTabSz="617538" eaLnBrk="0" hangingPunct="0">
                  <a:lnSpc>
                    <a:spcPct val="90000"/>
                  </a:lnSpc>
                </a:pPr>
                <a:r>
                  <a:rPr lang="en-US" sz="1400" b="1">
                    <a:solidFill>
                      <a:srgbClr val="000000"/>
                    </a:solidFill>
                  </a:rPr>
                  <a:t>Distribution and marketing</a:t>
                </a:r>
              </a:p>
            </p:txBody>
          </p:sp>
        </p:grpSp>
      </p:grpSp>
    </p:spTree>
    <p:extLst>
      <p:ext uri="{BB962C8B-B14F-4D97-AF65-F5344CB8AC3E}">
        <p14:creationId xmlns:p14="http://schemas.microsoft.com/office/powerpoint/2010/main" val="2371051619"/>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18" presetClass="entr" presetSubtype="6" fill="hold"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par>
                          <p:cTn id="13" fill="hold">
                            <p:stCondLst>
                              <p:cond delay="4000"/>
                            </p:stCondLst>
                            <p:childTnLst>
                              <p:par>
                                <p:cTn id="14" presetID="18" presetClass="entr" presetSubtype="12" fill="hold" nodeType="after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1000"/>
                                        <p:tgtEl>
                                          <p:spTgt spid="13"/>
                                        </p:tgtEl>
                                      </p:cBhvr>
                                    </p:animEffect>
                                  </p:childTnLst>
                                </p:cTn>
                              </p:par>
                            </p:childTnLst>
                          </p:cTn>
                        </p:par>
                        <p:par>
                          <p:cTn id="17" fill="hold">
                            <p:stCondLst>
                              <p:cond delay="6000"/>
                            </p:stCondLst>
                            <p:childTnLst>
                              <p:par>
                                <p:cTn id="18" presetID="22" presetClass="entr" presetSubtype="2" fill="hold"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1000"/>
                                        <p:tgtEl>
                                          <p:spTgt spid="11"/>
                                        </p:tgtEl>
                                      </p:cBhvr>
                                    </p:animEffect>
                                  </p:childTnLst>
                                </p:cTn>
                              </p:par>
                            </p:childTnLst>
                          </p:cTn>
                        </p:par>
                        <p:par>
                          <p:cTn id="21" fill="hold">
                            <p:stCondLst>
                              <p:cond delay="8000"/>
                            </p:stCondLst>
                            <p:childTnLst>
                              <p:par>
                                <p:cTn id="22" presetID="18" presetClass="entr" presetSubtype="9" fill="hold" nodeType="afterEffect">
                                  <p:stCondLst>
                                    <p:cond delay="1000"/>
                                  </p:stCondLst>
                                  <p:childTnLst>
                                    <p:set>
                                      <p:cBhvr>
                                        <p:cTn id="23" dur="1" fill="hold">
                                          <p:stCondLst>
                                            <p:cond delay="0"/>
                                          </p:stCondLst>
                                        </p:cTn>
                                        <p:tgtEl>
                                          <p:spTgt spid="9"/>
                                        </p:tgtEl>
                                        <p:attrNameLst>
                                          <p:attrName>style.visibility</p:attrName>
                                        </p:attrNameLst>
                                      </p:cBhvr>
                                      <p:to>
                                        <p:strVal val="visible"/>
                                      </p:to>
                                    </p:set>
                                    <p:animEffect transition="in" filter="strips(upLeft)">
                                      <p:cBhvr>
                                        <p:cTn id="24" dur="1000"/>
                                        <p:tgtEl>
                                          <p:spTgt spid="9"/>
                                        </p:tgtEl>
                                      </p:cBhvr>
                                    </p:animEffect>
                                  </p:childTnLst>
                                </p:cTn>
                              </p:par>
                            </p:childTnLst>
                          </p:cTn>
                        </p:par>
                        <p:par>
                          <p:cTn id="25" fill="hold">
                            <p:stCondLst>
                              <p:cond delay="10000"/>
                            </p:stCondLst>
                            <p:childTnLst>
                              <p:par>
                                <p:cTn id="26" presetID="18" presetClass="entr" presetSubtype="3" fill="hold" nodeType="afterEffect">
                                  <p:stCondLst>
                                    <p:cond delay="1000"/>
                                  </p:stCondLst>
                                  <p:childTnLst>
                                    <p:set>
                                      <p:cBhvr>
                                        <p:cTn id="27" dur="1" fill="hold">
                                          <p:stCondLst>
                                            <p:cond delay="0"/>
                                          </p:stCondLst>
                                        </p:cTn>
                                        <p:tgtEl>
                                          <p:spTgt spid="7"/>
                                        </p:tgtEl>
                                        <p:attrNameLst>
                                          <p:attrName>style.visibility</p:attrName>
                                        </p:attrNameLst>
                                      </p:cBhvr>
                                      <p:to>
                                        <p:strVal val="visible"/>
                                      </p:to>
                                    </p:set>
                                    <p:animEffect transition="in" filter="strips(upRight)">
                                      <p:cBhvr>
                                        <p:cTn id="28" dur="1000"/>
                                        <p:tgtEl>
                                          <p:spTgt spid="7"/>
                                        </p:tgtEl>
                                      </p:cBhvr>
                                    </p:animEffect>
                                  </p:childTnLst>
                                </p:cTn>
                              </p:par>
                            </p:childTnLst>
                          </p:cTn>
                        </p:par>
                        <p:par>
                          <p:cTn id="29" fill="hold">
                            <p:stCondLst>
                              <p:cond delay="12000"/>
                            </p:stCondLst>
                            <p:childTnLst>
                              <p:par>
                                <p:cTn id="30" presetID="22" presetClass="entr" presetSubtype="8" fill="hold" nodeType="afterEffect">
                                  <p:stCondLst>
                                    <p:cond delay="100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eaLnBrk="1" hangingPunct="1">
              <a:defRPr/>
            </a:pPr>
            <a:r>
              <a:rPr lang="en-US" sz="4000" dirty="0"/>
              <a:t>Sales and Operations Plans</a:t>
            </a:r>
          </a:p>
        </p:txBody>
      </p:sp>
      <p:sp>
        <p:nvSpPr>
          <p:cNvPr id="375811" name="Rectangle 3"/>
          <p:cNvSpPr>
            <a:spLocks noGrp="1" noChangeArrowheads="1"/>
          </p:cNvSpPr>
          <p:nvPr>
            <p:ph type="body" idx="1"/>
          </p:nvPr>
        </p:nvSpPr>
        <p:spPr>
          <a:xfrm>
            <a:off x="2132012" y="1196752"/>
            <a:ext cx="4600228" cy="5186363"/>
          </a:xfrm>
        </p:spPr>
        <p:txBody>
          <a:bodyPr/>
          <a:lstStyle/>
          <a:p>
            <a:pPr eaLnBrk="1" hangingPunct="1"/>
            <a:r>
              <a:rPr lang="en-US" sz="2400" b="1" dirty="0"/>
              <a:t>Information inputs</a:t>
            </a:r>
          </a:p>
          <a:p>
            <a:pPr eaLnBrk="1" hangingPunct="1"/>
            <a:r>
              <a:rPr lang="en-US" sz="2400" b="1" dirty="0"/>
              <a:t>Supply options</a:t>
            </a:r>
          </a:p>
          <a:p>
            <a:pPr lvl="1" eaLnBrk="1" hangingPunct="1"/>
            <a:r>
              <a:rPr lang="en-US" sz="2000" dirty="0"/>
              <a:t>Anticipation inventory</a:t>
            </a:r>
          </a:p>
          <a:p>
            <a:pPr lvl="1" eaLnBrk="1" hangingPunct="1"/>
            <a:r>
              <a:rPr lang="en-US" sz="2000" dirty="0"/>
              <a:t>Workforce adjustment</a:t>
            </a:r>
          </a:p>
          <a:p>
            <a:pPr lvl="1" eaLnBrk="1" hangingPunct="1"/>
            <a:r>
              <a:rPr lang="en-US" sz="2000" dirty="0"/>
              <a:t>Workforce utilization</a:t>
            </a:r>
          </a:p>
          <a:p>
            <a:pPr lvl="1" eaLnBrk="1" hangingPunct="1"/>
            <a:r>
              <a:rPr lang="en-US" sz="2000" dirty="0"/>
              <a:t>Part-time workers</a:t>
            </a:r>
          </a:p>
          <a:p>
            <a:pPr lvl="1" eaLnBrk="1" hangingPunct="1"/>
            <a:r>
              <a:rPr lang="en-US" sz="2000" dirty="0"/>
              <a:t>Subcontractors</a:t>
            </a:r>
          </a:p>
          <a:p>
            <a:pPr lvl="1" eaLnBrk="1" hangingPunct="1"/>
            <a:r>
              <a:rPr lang="en-US" sz="2000" dirty="0"/>
              <a:t>Vacation schedules</a:t>
            </a:r>
          </a:p>
          <a:p>
            <a:pPr eaLnBrk="1" hangingPunct="1"/>
            <a:r>
              <a:rPr lang="en-US" sz="2400" b="1" dirty="0"/>
              <a:t>Planning strategies</a:t>
            </a:r>
          </a:p>
          <a:p>
            <a:pPr lvl="1" eaLnBrk="1" hangingPunct="1"/>
            <a:r>
              <a:rPr lang="en-US" sz="2000" dirty="0"/>
              <a:t>Chase strategy</a:t>
            </a:r>
          </a:p>
          <a:p>
            <a:pPr lvl="1" eaLnBrk="1" hangingPunct="1"/>
            <a:r>
              <a:rPr lang="en-US" sz="2000" dirty="0"/>
              <a:t>Level strategy (with overtime)</a:t>
            </a:r>
          </a:p>
          <a:p>
            <a:pPr lvl="1" eaLnBrk="1" hangingPunct="1"/>
            <a:r>
              <a:rPr lang="en-US" sz="2000" dirty="0"/>
              <a:t>Mixed strategy</a:t>
            </a:r>
          </a:p>
          <a:p>
            <a:pPr lvl="2"/>
            <a:r>
              <a:rPr lang="en-US" sz="1600" dirty="0"/>
              <a:t>Level strategy with anticipation inventory</a:t>
            </a:r>
          </a:p>
        </p:txBody>
      </p:sp>
    </p:spTree>
    <p:extLst>
      <p:ext uri="{BB962C8B-B14F-4D97-AF65-F5344CB8AC3E}">
        <p14:creationId xmlns:p14="http://schemas.microsoft.com/office/powerpoint/2010/main" val="3352855070"/>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75811"/>
                                        </p:tgtEl>
                                        <p:attrNameLst>
                                          <p:attrName>style.visibility</p:attrName>
                                        </p:attrNameLst>
                                      </p:cBhvr>
                                      <p:to>
                                        <p:strVal val="visible"/>
                                      </p:to>
                                    </p:set>
                                    <p:animEffect transition="in" filter="strips(downRight)">
                                      <p:cBhvr>
                                        <p:cTn id="7" dur="1000"/>
                                        <p:tgtEl>
                                          <p:spTgt spid="375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5" name="Rectangle 7"/>
          <p:cNvSpPr>
            <a:spLocks noGrp="1" noChangeArrowheads="1"/>
          </p:cNvSpPr>
          <p:nvPr>
            <p:ph type="title"/>
          </p:nvPr>
        </p:nvSpPr>
        <p:spPr/>
        <p:txBody>
          <a:bodyPr/>
          <a:lstStyle/>
          <a:p>
            <a:pPr eaLnBrk="1" hangingPunct="1">
              <a:defRPr/>
            </a:pPr>
            <a:r>
              <a:rPr lang="en-US" sz="4000" dirty="0"/>
              <a:t>Sales and Operations Plans</a:t>
            </a:r>
          </a:p>
        </p:txBody>
      </p:sp>
      <p:sp>
        <p:nvSpPr>
          <p:cNvPr id="293896" name="Rectangle 8"/>
          <p:cNvSpPr>
            <a:spLocks noGrp="1" noChangeArrowheads="1"/>
          </p:cNvSpPr>
          <p:nvPr>
            <p:ph type="body" idx="1"/>
          </p:nvPr>
        </p:nvSpPr>
        <p:spPr>
          <a:xfrm>
            <a:off x="774700" y="1308100"/>
            <a:ext cx="7912100" cy="1312863"/>
          </a:xfrm>
        </p:spPr>
        <p:txBody>
          <a:bodyPr/>
          <a:lstStyle/>
          <a:p>
            <a:pPr eaLnBrk="1" hangingPunct="1"/>
            <a:r>
              <a:rPr lang="en-US" sz="2400" dirty="0"/>
              <a:t>Constraints and costs</a:t>
            </a:r>
          </a:p>
          <a:p>
            <a:pPr eaLnBrk="1" hangingPunct="1"/>
            <a:r>
              <a:rPr lang="en-US" sz="2400" dirty="0"/>
              <a:t>Six steps in the sales and operations planning process</a:t>
            </a:r>
          </a:p>
        </p:txBody>
      </p:sp>
      <p:graphicFrame>
        <p:nvGraphicFramePr>
          <p:cNvPr id="294006" name="Group 118"/>
          <p:cNvGraphicFramePr>
            <a:graphicFrameLocks noGrp="1"/>
          </p:cNvGraphicFramePr>
          <p:nvPr>
            <p:extLst>
              <p:ext uri="{D42A27DB-BD31-4B8C-83A1-F6EECF244321}">
                <p14:modId xmlns:p14="http://schemas.microsoft.com/office/powerpoint/2010/main" val="493674464"/>
              </p:ext>
            </p:extLst>
          </p:nvPr>
        </p:nvGraphicFramePr>
        <p:xfrm>
          <a:off x="971600" y="2542316"/>
          <a:ext cx="7696200" cy="3190940"/>
        </p:xfrm>
        <a:graphic>
          <a:graphicData uri="http://schemas.openxmlformats.org/drawingml/2006/table">
            <a:tbl>
              <a:tblPr/>
              <a:tblGrid>
                <a:gridCol w="2282825">
                  <a:extLst>
                    <a:ext uri="{9D8B030D-6E8A-4147-A177-3AD203B41FA5}">
                      <a16:colId xmlns:a16="http://schemas.microsoft.com/office/drawing/2014/main" val="20000"/>
                    </a:ext>
                  </a:extLst>
                </a:gridCol>
                <a:gridCol w="5413375">
                  <a:extLst>
                    <a:ext uri="{9D8B030D-6E8A-4147-A177-3AD203B41FA5}">
                      <a16:colId xmlns:a16="http://schemas.microsoft.com/office/drawing/2014/main" val="20001"/>
                    </a:ext>
                  </a:extLst>
                </a:gridCol>
              </a:tblGrid>
              <a:tr h="509588">
                <a:tc gridSpan="2">
                  <a:txBody>
                    <a:bodyPr/>
                    <a:lstStyle/>
                    <a:p>
                      <a:pPr marL="0" marR="0" lvl="0" indent="0" algn="ctr"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dirty="0">
                          <a:ln>
                            <a:noFill/>
                          </a:ln>
                          <a:solidFill>
                            <a:schemeClr val="tx1"/>
                          </a:solidFill>
                          <a:effectLst/>
                          <a:latin typeface="Arial" charset="0"/>
                        </a:rPr>
                        <a:t>TYPES OF COSTS WITH SALES AND OPERATIONS PLANNING</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BE8EF"/>
                    </a:solidFill>
                  </a:tcPr>
                </a:tc>
                <a:tc hMerge="1">
                  <a:txBody>
                    <a:bodyPr/>
                    <a:lstStyle/>
                    <a:p>
                      <a:endParaRPr lang="en-NZ"/>
                    </a:p>
                  </a:txBody>
                  <a:tcPr/>
                </a:tc>
                <a:extLst>
                  <a:ext uri="{0D108BD9-81ED-4DB2-BD59-A6C34878D82A}">
                    <a16:rowId xmlns:a16="http://schemas.microsoft.com/office/drawing/2014/main" val="10000"/>
                  </a:ext>
                </a:extLst>
              </a:tr>
              <a:tr h="2936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Cost</a:t>
                      </a:r>
                    </a:p>
                  </a:txBody>
                  <a:tcPr anchor="ct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Definition</a:t>
                      </a:r>
                    </a:p>
                  </a:txBody>
                  <a:tcPr anchor="ct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936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Regular time</a:t>
                      </a:r>
                    </a:p>
                  </a:txBody>
                  <a:tcPr horzOverflow="overflow">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Regular-time wages plus benefits and pay for vacations</a:t>
                      </a:r>
                    </a:p>
                  </a:txBody>
                  <a:tcPr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714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Overtime</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Wages paid for work beyond the normal workweek exclusive of fringe benefits</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936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Hiring and layoff</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Cost of advertising jobs, interviews, training programs, scrap caused by inexperienced employees, exit interviews, severance pay, and retraining</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93688">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Inventory holding</a:t>
                      </a:r>
                    </a:p>
                  </a:txBody>
                  <a:tcPr horzOverflow="overflow">
                    <a:lnL w="1905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Capital, storage and warehousing, pilferage and obsolescence, insurance, and taxes</a:t>
                      </a:r>
                    </a:p>
                  </a:txBody>
                  <a:tcPr horzOverflow="overflow">
                    <a:lnL>
                      <a:noFill/>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95275">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a:ln>
                            <a:noFill/>
                          </a:ln>
                          <a:solidFill>
                            <a:schemeClr val="tx1"/>
                          </a:solidFill>
                          <a:effectLst/>
                          <a:latin typeface="Arial" charset="0"/>
                        </a:rPr>
                        <a:t>Backorder and stockout</a:t>
                      </a:r>
                    </a:p>
                  </a:txBody>
                  <a:tcPr horzOverflow="overflow">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40000"/>
                        </a:spcBef>
                        <a:spcAft>
                          <a:spcPct val="0"/>
                        </a:spcAft>
                        <a:buClr>
                          <a:srgbClr val="B20019"/>
                        </a:buClr>
                        <a:buSzTx/>
                        <a:buFont typeface="Wingdings" pitchFamily="2" charset="2"/>
                        <a:buNone/>
                        <a:tabLst/>
                      </a:pPr>
                      <a:r>
                        <a:rPr kumimoji="0" lang="en-US" sz="1400" b="1" i="0" u="none" strike="noStrike" cap="none" normalizeH="0" baseline="0" dirty="0">
                          <a:ln>
                            <a:noFill/>
                          </a:ln>
                          <a:solidFill>
                            <a:schemeClr val="tx1"/>
                          </a:solidFill>
                          <a:effectLst/>
                          <a:latin typeface="Arial" charset="0"/>
                        </a:rPr>
                        <a:t>Costs to expedite past-due orders, potential cost of losing a customer</a:t>
                      </a:r>
                    </a:p>
                  </a:txBody>
                  <a:tcPr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15244722"/>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93896"/>
                                        </p:tgtEl>
                                        <p:attrNameLst>
                                          <p:attrName>style.visibility</p:attrName>
                                        </p:attrNameLst>
                                      </p:cBhvr>
                                      <p:to>
                                        <p:strVal val="visible"/>
                                      </p:to>
                                    </p:set>
                                    <p:animEffect transition="in" filter="strips(downRight)">
                                      <p:cBhvr>
                                        <p:cTn id="7" dur="1000"/>
                                        <p:tgtEl>
                                          <p:spTgt spid="293896"/>
                                        </p:tgtEl>
                                      </p:cBhvr>
                                    </p:animEffect>
                                  </p:childTnLst>
                                </p:cTn>
                              </p:par>
                            </p:childTnLst>
                          </p:cTn>
                        </p:par>
                        <p:par>
                          <p:cTn id="8" fill="hold">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94006"/>
                                        </p:tgtEl>
                                        <p:attrNameLst>
                                          <p:attrName>style.visibility</p:attrName>
                                        </p:attrNameLst>
                                      </p:cBhvr>
                                      <p:to>
                                        <p:strVal val="visible"/>
                                      </p:to>
                                    </p:set>
                                    <p:animEffect transition="in" filter="strips(downRight)">
                                      <p:cBhvr>
                                        <p:cTn id="11" dur="1000"/>
                                        <p:tgtEl>
                                          <p:spTgt spid="294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6" grpId="0"/>
    </p:bldLst>
  </p:timing>
</p:sld>
</file>

<file path=ppt/theme/theme1.xml><?xml version="1.0" encoding="utf-8"?>
<a:theme xmlns:a="http://schemas.openxmlformats.org/drawingml/2006/main" name="1_Mod2013_Slide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20896</TotalTime>
  <Words>2510</Words>
  <Application>Microsoft Office PowerPoint</Application>
  <PresentationFormat>On-screen Show (4:3)</PresentationFormat>
  <Paragraphs>535</Paragraphs>
  <Slides>35</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Gotham HTF Bold</vt:lpstr>
      <vt:lpstr>Gotham HTF Book</vt:lpstr>
      <vt:lpstr>Tahoma</vt:lpstr>
      <vt:lpstr>Times New Roman</vt:lpstr>
      <vt:lpstr>Wingdings</vt:lpstr>
      <vt:lpstr>1_Mod2013_Slide_Cover</vt:lpstr>
      <vt:lpstr>2_Slide</vt:lpstr>
      <vt:lpstr>AGGREGATE PLANNING</vt:lpstr>
      <vt:lpstr>Operations planning and scheduling</vt:lpstr>
      <vt:lpstr>Operations planning and scheduling</vt:lpstr>
      <vt:lpstr>Stages in Planning and Scheduling</vt:lpstr>
      <vt:lpstr>Managing Demand</vt:lpstr>
      <vt:lpstr>Managing Demand</vt:lpstr>
      <vt:lpstr>Sales and Operations Plans</vt:lpstr>
      <vt:lpstr>Sales and Operations Plans</vt:lpstr>
      <vt:lpstr>Sales and Operations Plans</vt:lpstr>
      <vt:lpstr>Using Spreadsheets</vt:lpstr>
      <vt:lpstr>Using Chase and Level Strategies</vt:lpstr>
      <vt:lpstr>Using Chase and Level Strategies</vt:lpstr>
      <vt:lpstr>Using Chase and Level Strategies</vt:lpstr>
      <vt:lpstr>Using Chase and Level Strategies</vt:lpstr>
      <vt:lpstr>Using Chase and Level Strategies</vt:lpstr>
      <vt:lpstr>Using Chase and Level Strategies</vt:lpstr>
      <vt:lpstr>Example 2</vt:lpstr>
      <vt:lpstr>Example 2</vt:lpstr>
      <vt:lpstr>Example 2</vt:lpstr>
      <vt:lpstr>Example 2</vt:lpstr>
      <vt:lpstr>Example 2</vt:lpstr>
      <vt:lpstr>Example 2</vt:lpstr>
      <vt:lpstr>Example 2</vt:lpstr>
      <vt:lpstr>Example 2</vt:lpstr>
      <vt:lpstr>Example 2</vt:lpstr>
      <vt:lpstr>Example 2</vt:lpstr>
      <vt:lpstr>Example 3</vt:lpstr>
      <vt:lpstr>Example 3</vt:lpstr>
      <vt:lpstr>Example 3</vt:lpstr>
      <vt:lpstr>Example 3</vt:lpstr>
      <vt:lpstr>Example 3</vt:lpstr>
      <vt:lpstr>Example 3</vt:lpstr>
      <vt:lpstr>Example 3</vt:lpstr>
      <vt:lpstr>Example 3</vt:lpstr>
      <vt:lpstr>Example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dc:creator>
  <cp:lastModifiedBy>Antony Paulraj</cp:lastModifiedBy>
  <cp:revision>1078</cp:revision>
  <cp:lastPrinted>2012-01-23T14:47:30Z</cp:lastPrinted>
  <dcterms:created xsi:type="dcterms:W3CDTF">2012-12-20T10:20:09Z</dcterms:created>
  <dcterms:modified xsi:type="dcterms:W3CDTF">2020-03-29T19:13:48Z</dcterms:modified>
</cp:coreProperties>
</file>