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4" r:id="rId1"/>
    <p:sldMasterId id="2147483759" r:id="rId2"/>
  </p:sldMasterIdLst>
  <p:notesMasterIdLst>
    <p:notesMasterId r:id="rId46"/>
  </p:notesMasterIdLst>
  <p:handoutMasterIdLst>
    <p:handoutMasterId r:id="rId47"/>
  </p:handoutMasterIdLst>
  <p:sldIdLst>
    <p:sldId id="258" r:id="rId3"/>
    <p:sldId id="301" r:id="rId4"/>
    <p:sldId id="257" r:id="rId5"/>
    <p:sldId id="260" r:id="rId6"/>
    <p:sldId id="261" r:id="rId7"/>
    <p:sldId id="262" r:id="rId8"/>
    <p:sldId id="263" r:id="rId9"/>
    <p:sldId id="264" r:id="rId10"/>
    <p:sldId id="265" r:id="rId11"/>
    <p:sldId id="266" r:id="rId12"/>
    <p:sldId id="269" r:id="rId13"/>
    <p:sldId id="267" r:id="rId14"/>
    <p:sldId id="268" r:id="rId15"/>
    <p:sldId id="272" r:id="rId16"/>
    <p:sldId id="270" r:id="rId17"/>
    <p:sldId id="271" r:id="rId18"/>
    <p:sldId id="274" r:id="rId19"/>
    <p:sldId id="273" r:id="rId20"/>
    <p:sldId id="275" r:id="rId21"/>
    <p:sldId id="277" r:id="rId22"/>
    <p:sldId id="276" r:id="rId23"/>
    <p:sldId id="278" r:id="rId24"/>
    <p:sldId id="279" r:id="rId25"/>
    <p:sldId id="280"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9144000" cy="6858000" type="screen4x3"/>
  <p:notesSz cx="6858000" cy="9144000"/>
  <p:defaultTextStyle>
    <a:defPPr>
      <a:defRPr lang="it-IT"/>
    </a:defPPr>
    <a:lvl1pPr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2163">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4338"/>
    <a:srgbClr val="F92912"/>
    <a:srgbClr val="F2A3C7"/>
    <a:srgbClr val="FA2907"/>
    <a:srgbClr val="EC0000"/>
    <a:srgbClr val="1F497D"/>
    <a:srgbClr val="907F7F"/>
    <a:srgbClr val="E1F9FF"/>
    <a:srgbClr val="968B7F"/>
    <a:srgbClr val="BB96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9822" autoAdjust="0"/>
  </p:normalViewPr>
  <p:slideViewPr>
    <p:cSldViewPr snapToObjects="1">
      <p:cViewPr varScale="1">
        <p:scale>
          <a:sx n="90" d="100"/>
          <a:sy n="90" d="100"/>
        </p:scale>
        <p:origin x="888" y="60"/>
      </p:cViewPr>
      <p:guideLst>
        <p:guide orient="horz" pos="2163"/>
        <p:guide pos="2880"/>
      </p:guideLst>
    </p:cSldViewPr>
  </p:slideViewPr>
  <p:outlineViewPr>
    <p:cViewPr>
      <p:scale>
        <a:sx n="33" d="100"/>
        <a:sy n="33" d="100"/>
      </p:scale>
      <p:origin x="0" y="17664"/>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53" d="100"/>
          <a:sy n="53" d="100"/>
        </p:scale>
        <p:origin x="-188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7" charset="0"/>
                <a:ea typeface="ヒラギノ角ゴ Pro W3" pitchFamily="-107" charset="-128"/>
                <a:cs typeface="ヒラギノ角ゴ Pro W3" pitchFamily="-107" charset="-128"/>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7FFD3A1-6F22-418A-A55C-E6174490BE7D}" type="datetime1">
              <a:rPr lang="it-IT"/>
              <a:pPr/>
              <a:t>30/03/2020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7" charset="0"/>
                <a:ea typeface="ヒラギノ角ゴ Pro W3" pitchFamily="-107" charset="-128"/>
                <a:cs typeface="ヒラギノ角ゴ Pro W3" pitchFamily="-107" charset="-128"/>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8586969-6ACD-4F6E-A28F-0FA424315ED3}" type="slidenum">
              <a:rPr lang="it-IT"/>
              <a:pPr/>
              <a:t>‹#›</a:t>
            </a:fld>
            <a:endParaRPr lang="it-IT"/>
          </a:p>
        </p:txBody>
      </p:sp>
    </p:spTree>
    <p:extLst>
      <p:ext uri="{BB962C8B-B14F-4D97-AF65-F5344CB8AC3E}">
        <p14:creationId xmlns:p14="http://schemas.microsoft.com/office/powerpoint/2010/main" val="34754192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7" charset="0"/>
                <a:ea typeface="ヒラギノ角ゴ Pro W3" pitchFamily="-107" charset="-128"/>
                <a:cs typeface="ヒラギノ角ゴ Pro W3" pitchFamily="-107" charset="-128"/>
              </a:defRPr>
            </a:lvl1pPr>
          </a:lstStyle>
          <a:p>
            <a:pPr>
              <a:defRPr/>
            </a:pPr>
            <a:endParaRPr lang="it-IT"/>
          </a:p>
        </p:txBody>
      </p:sp>
      <p:sp>
        <p:nvSpPr>
          <p:cNvPr id="3" name="Segnaposto data 2"/>
          <p:cNvSpPr>
            <a:spLocks noGrp="1"/>
          </p:cNvSpPr>
          <p:nvPr>
            <p:ph type="dt" idx="1"/>
          </p:nvPr>
        </p:nvSpPr>
        <p:spPr>
          <a:xfrm>
            <a:off x="3733800"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r>
              <a:rPr lang="it-IT"/>
              <a:t>Copy for Jose’ De La Torre</a:t>
            </a:r>
          </a:p>
        </p:txBody>
      </p:sp>
      <p:sp>
        <p:nvSpPr>
          <p:cNvPr id="4" name="Segnaposto immagine diapositiva 3"/>
          <p:cNvSpPr>
            <a:spLocks noGrp="1" noRot="1" noChangeAspect="1"/>
          </p:cNvSpPr>
          <p:nvPr>
            <p:ph type="sldImg" idx="2"/>
          </p:nvPr>
        </p:nvSpPr>
        <p:spPr>
          <a:xfrm>
            <a:off x="153988" y="457200"/>
            <a:ext cx="6551612" cy="4913313"/>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7" charset="0"/>
                <a:ea typeface="ヒラギノ角ゴ Pro W3" pitchFamily="-107" charset="-128"/>
                <a:cs typeface="ヒラギノ角ゴ Pro W3" pitchFamily="-107" charset="-128"/>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EF0165F-7C43-4C58-8004-BBF17273C732}" type="slidenum">
              <a:rPr lang="it-IT"/>
              <a:pPr/>
              <a:t>‹#›</a:t>
            </a:fld>
            <a:endParaRPr lang="it-IT"/>
          </a:p>
        </p:txBody>
      </p:sp>
    </p:spTree>
    <p:extLst>
      <p:ext uri="{BB962C8B-B14F-4D97-AF65-F5344CB8AC3E}">
        <p14:creationId xmlns:p14="http://schemas.microsoft.com/office/powerpoint/2010/main" val="121608270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AA31782-50F2-4B1D-B862-3DEFCFC62ACB}" type="slidenum">
              <a:rPr lang="en-US" smtClean="0"/>
              <a:pPr/>
              <a:t>4</a:t>
            </a:fld>
            <a:endParaRPr lang="en-US"/>
          </a:p>
        </p:txBody>
      </p:sp>
      <p:sp>
        <p:nvSpPr>
          <p:cNvPr id="88067" name="Rectangle 2"/>
          <p:cNvSpPr>
            <a:spLocks noGrp="1" noRot="1" noChangeAspect="1" noChangeArrowheads="1" noTextEdit="1"/>
          </p:cNvSpPr>
          <p:nvPr>
            <p:ph type="sldImg"/>
          </p:nvPr>
        </p:nvSpPr>
        <p:spPr>
          <a:xfrm>
            <a:off x="1146175" y="685800"/>
            <a:ext cx="4567238" cy="3427413"/>
          </a:xfrm>
          <a:ln/>
        </p:spPr>
      </p:sp>
      <p:sp>
        <p:nvSpPr>
          <p:cNvPr id="88068" name="Rectangle 3"/>
          <p:cNvSpPr>
            <a:spLocks noGrp="1" noChangeArrowheads="1"/>
          </p:cNvSpPr>
          <p:nvPr>
            <p:ph type="body" idx="1"/>
          </p:nvPr>
        </p:nvSpPr>
        <p:spPr>
          <a:xfrm>
            <a:off x="914400" y="4353984"/>
            <a:ext cx="5029200" cy="4064000"/>
          </a:xfrm>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2DADBCF-9689-4BBA-AEA9-07F608036531}" type="slidenum">
              <a:rPr lang="en-US" smtClean="0"/>
              <a:pPr/>
              <a:t>22</a:t>
            </a:fld>
            <a:endParaRPr lang="en-US"/>
          </a:p>
        </p:txBody>
      </p:sp>
      <p:sp>
        <p:nvSpPr>
          <p:cNvPr id="97283" name="Rectangle 2"/>
          <p:cNvSpPr>
            <a:spLocks noGrp="1" noRot="1" noChangeAspect="1" noChangeArrowheads="1" noTextEdit="1"/>
          </p:cNvSpPr>
          <p:nvPr>
            <p:ph type="sldImg"/>
          </p:nvPr>
        </p:nvSpPr>
        <p:spPr>
          <a:xfrm>
            <a:off x="1146175" y="685800"/>
            <a:ext cx="4567238" cy="3427413"/>
          </a:xfrm>
          <a:ln/>
        </p:spPr>
      </p:sp>
      <p:sp>
        <p:nvSpPr>
          <p:cNvPr id="97284" name="Rectangle 3"/>
          <p:cNvSpPr>
            <a:spLocks noGrp="1" noChangeArrowheads="1"/>
          </p:cNvSpPr>
          <p:nvPr>
            <p:ph type="body" idx="1"/>
          </p:nvPr>
        </p:nvSpPr>
        <p:spPr>
          <a:xfrm>
            <a:off x="914400" y="4353984"/>
            <a:ext cx="5029200" cy="4064000"/>
          </a:xfrm>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F38CB79F-561F-4319-83BE-B42818E3A412}" type="slidenum">
              <a:rPr lang="en-US" smtClean="0"/>
              <a:pPr/>
              <a:t>25</a:t>
            </a:fld>
            <a:endParaRPr lang="en-US"/>
          </a:p>
        </p:txBody>
      </p:sp>
      <p:sp>
        <p:nvSpPr>
          <p:cNvPr id="100355" name="Rectangle 2"/>
          <p:cNvSpPr>
            <a:spLocks noGrp="1" noRot="1" noChangeAspect="1" noChangeArrowheads="1" noTextEdit="1"/>
          </p:cNvSpPr>
          <p:nvPr>
            <p:ph type="sldImg"/>
          </p:nvPr>
        </p:nvSpPr>
        <p:spPr>
          <a:xfrm>
            <a:off x="1146175" y="685800"/>
            <a:ext cx="4567238" cy="3427413"/>
          </a:xfrm>
          <a:ln/>
        </p:spPr>
      </p:sp>
      <p:sp>
        <p:nvSpPr>
          <p:cNvPr id="100356" name="Rectangle 3"/>
          <p:cNvSpPr>
            <a:spLocks noGrp="1" noChangeArrowheads="1"/>
          </p:cNvSpPr>
          <p:nvPr>
            <p:ph type="body" idx="1"/>
          </p:nvPr>
        </p:nvSpPr>
        <p:spPr>
          <a:xfrm>
            <a:off x="914400" y="4353984"/>
            <a:ext cx="5029200" cy="4064000"/>
          </a:xfrm>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D29BF7C-0220-4B4F-9D22-3C6FE477E77C}" type="slidenum">
              <a:rPr lang="en-US" smtClean="0"/>
              <a:pPr/>
              <a:t>26</a:t>
            </a:fld>
            <a:endParaRPr lang="en-US"/>
          </a:p>
        </p:txBody>
      </p:sp>
      <p:sp>
        <p:nvSpPr>
          <p:cNvPr id="101379" name="Rectangle 2"/>
          <p:cNvSpPr>
            <a:spLocks noGrp="1" noRot="1" noChangeAspect="1" noChangeArrowheads="1" noTextEdit="1"/>
          </p:cNvSpPr>
          <p:nvPr>
            <p:ph type="sldImg"/>
          </p:nvPr>
        </p:nvSpPr>
        <p:spPr>
          <a:xfrm>
            <a:off x="1146175" y="685800"/>
            <a:ext cx="4567238" cy="3427413"/>
          </a:xfrm>
          <a:ln/>
        </p:spPr>
      </p:sp>
      <p:sp>
        <p:nvSpPr>
          <p:cNvPr id="101380" name="Rectangle 3"/>
          <p:cNvSpPr>
            <a:spLocks noGrp="1" noChangeArrowheads="1"/>
          </p:cNvSpPr>
          <p:nvPr>
            <p:ph type="body" idx="1"/>
          </p:nvPr>
        </p:nvSpPr>
        <p:spPr>
          <a:xfrm>
            <a:off x="914400" y="4353984"/>
            <a:ext cx="5029200" cy="4064000"/>
          </a:xfrm>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E107FD2-998D-487A-AFB4-8BE54DD6FCF3}" type="slidenum">
              <a:rPr lang="en-US" smtClean="0"/>
              <a:pPr/>
              <a:t>27</a:t>
            </a:fld>
            <a:endParaRPr lang="en-US"/>
          </a:p>
        </p:txBody>
      </p:sp>
      <p:sp>
        <p:nvSpPr>
          <p:cNvPr id="102403" name="Rectangle 2"/>
          <p:cNvSpPr>
            <a:spLocks noChangeArrowheads="1"/>
          </p:cNvSpPr>
          <p:nvPr/>
        </p:nvSpPr>
        <p:spPr bwMode="auto">
          <a:xfrm>
            <a:off x="3886200" y="8467"/>
            <a:ext cx="2971800" cy="427567"/>
          </a:xfrm>
          <a:prstGeom prst="rect">
            <a:avLst/>
          </a:prstGeom>
          <a:noFill/>
          <a:ln w="12700">
            <a:noFill/>
            <a:miter lim="800000"/>
            <a:headEnd/>
            <a:tailEnd/>
          </a:ln>
        </p:spPr>
        <p:txBody>
          <a:bodyPr wrap="none" anchor="ctr"/>
          <a:lstStyle/>
          <a:p>
            <a:endParaRPr lang="en-NZ"/>
          </a:p>
        </p:txBody>
      </p:sp>
      <p:sp>
        <p:nvSpPr>
          <p:cNvPr id="102404" name="Rectangle 3"/>
          <p:cNvSpPr>
            <a:spLocks noChangeArrowheads="1"/>
          </p:cNvSpPr>
          <p:nvPr/>
        </p:nvSpPr>
        <p:spPr bwMode="auto">
          <a:xfrm>
            <a:off x="3886200" y="8705851"/>
            <a:ext cx="2971800" cy="427567"/>
          </a:xfrm>
          <a:prstGeom prst="rect">
            <a:avLst/>
          </a:prstGeom>
          <a:noFill/>
          <a:ln w="12700">
            <a:noFill/>
            <a:miter lim="800000"/>
            <a:headEnd/>
            <a:tailEnd/>
          </a:ln>
        </p:spPr>
        <p:txBody>
          <a:bodyPr lIns="19050" tIns="0" rIns="19050" bIns="0" anchor="b"/>
          <a:lstStyle/>
          <a:p>
            <a:pPr algn="r" defTabSz="762000" eaLnBrk="0" hangingPunct="0"/>
            <a:r>
              <a:rPr lang="en-US" sz="1000" i="1">
                <a:latin typeface="Times New Roman" pitchFamily="18" charset="0"/>
              </a:rPr>
              <a:t>50</a:t>
            </a:r>
          </a:p>
        </p:txBody>
      </p:sp>
      <p:sp>
        <p:nvSpPr>
          <p:cNvPr id="102405" name="Rectangle 4"/>
          <p:cNvSpPr>
            <a:spLocks noChangeArrowheads="1"/>
          </p:cNvSpPr>
          <p:nvPr/>
        </p:nvSpPr>
        <p:spPr bwMode="auto">
          <a:xfrm>
            <a:off x="0" y="8705851"/>
            <a:ext cx="2971800" cy="427567"/>
          </a:xfrm>
          <a:prstGeom prst="rect">
            <a:avLst/>
          </a:prstGeom>
          <a:noFill/>
          <a:ln w="12700">
            <a:noFill/>
            <a:miter lim="800000"/>
            <a:headEnd/>
            <a:tailEnd/>
          </a:ln>
        </p:spPr>
        <p:txBody>
          <a:bodyPr wrap="none" anchor="ctr"/>
          <a:lstStyle/>
          <a:p>
            <a:endParaRPr lang="en-NZ"/>
          </a:p>
        </p:txBody>
      </p:sp>
      <p:sp>
        <p:nvSpPr>
          <p:cNvPr id="102406" name="Rectangle 5"/>
          <p:cNvSpPr>
            <a:spLocks noChangeArrowheads="1"/>
          </p:cNvSpPr>
          <p:nvPr/>
        </p:nvSpPr>
        <p:spPr bwMode="auto">
          <a:xfrm>
            <a:off x="0" y="8467"/>
            <a:ext cx="2971800" cy="427567"/>
          </a:xfrm>
          <a:prstGeom prst="rect">
            <a:avLst/>
          </a:prstGeom>
          <a:noFill/>
          <a:ln w="12700">
            <a:noFill/>
            <a:miter lim="800000"/>
            <a:headEnd/>
            <a:tailEnd/>
          </a:ln>
        </p:spPr>
        <p:txBody>
          <a:bodyPr wrap="none" anchor="ctr"/>
          <a:lstStyle/>
          <a:p>
            <a:endParaRPr lang="en-NZ"/>
          </a:p>
        </p:txBody>
      </p:sp>
      <p:sp>
        <p:nvSpPr>
          <p:cNvPr id="102407" name="Rectangle 6"/>
          <p:cNvSpPr>
            <a:spLocks noGrp="1" noChangeArrowheads="1"/>
          </p:cNvSpPr>
          <p:nvPr>
            <p:ph type="body" idx="1"/>
          </p:nvPr>
        </p:nvSpPr>
        <p:spPr>
          <a:xfrm>
            <a:off x="914400" y="4353984"/>
            <a:ext cx="5029200" cy="4064000"/>
          </a:xfrm>
          <a:noFill/>
          <a:ln/>
        </p:spPr>
        <p:txBody>
          <a:bodyPr lIns="90487" tIns="44450" rIns="90487" bIns="44450"/>
          <a:lstStyle/>
          <a:p>
            <a:pPr defTabSz="762000" eaLnBrk="1" hangingPunct="1"/>
            <a:r>
              <a:rPr lang="en-US"/>
              <a:t>Just for discussion, we have added in the 3 and 6-week moving average forecasts developed earlier in the Chapter.</a:t>
            </a:r>
          </a:p>
        </p:txBody>
      </p:sp>
      <p:sp>
        <p:nvSpPr>
          <p:cNvPr id="102408" name="Rectangle 7"/>
          <p:cNvSpPr>
            <a:spLocks noGrp="1" noRot="1" noChangeAspect="1" noChangeArrowheads="1" noTextEdit="1"/>
          </p:cNvSpPr>
          <p:nvPr>
            <p:ph type="sldImg"/>
          </p:nvPr>
        </p:nvSpPr>
        <p:spPr>
          <a:xfrm>
            <a:off x="1146175" y="687388"/>
            <a:ext cx="4565650" cy="3425825"/>
          </a:xfrm>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57C762C-748B-43A1-8809-32925D6C4828}" type="slidenum">
              <a:rPr lang="en-US" smtClean="0"/>
              <a:pPr/>
              <a:t>29</a:t>
            </a:fld>
            <a:endParaRPr lang="en-US"/>
          </a:p>
        </p:txBody>
      </p:sp>
      <p:sp>
        <p:nvSpPr>
          <p:cNvPr id="106499" name="Rectangle 2"/>
          <p:cNvSpPr>
            <a:spLocks noGrp="1" noRot="1" noChangeAspect="1" noChangeArrowheads="1" noTextEdit="1"/>
          </p:cNvSpPr>
          <p:nvPr>
            <p:ph type="sldImg"/>
          </p:nvPr>
        </p:nvSpPr>
        <p:spPr>
          <a:xfrm>
            <a:off x="1146175" y="685800"/>
            <a:ext cx="4567238" cy="3427413"/>
          </a:xfrm>
          <a:ln/>
        </p:spPr>
      </p:sp>
      <p:sp>
        <p:nvSpPr>
          <p:cNvPr id="106500" name="Rectangle 3"/>
          <p:cNvSpPr>
            <a:spLocks noGrp="1" noChangeArrowheads="1"/>
          </p:cNvSpPr>
          <p:nvPr>
            <p:ph type="body" idx="1"/>
          </p:nvPr>
        </p:nvSpPr>
        <p:spPr>
          <a:xfrm>
            <a:off x="914400" y="4353984"/>
            <a:ext cx="5029200" cy="4064000"/>
          </a:xfrm>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889AA3F-69C8-47F6-AABA-0F73E85802AE}" type="slidenum">
              <a:rPr lang="en-US" smtClean="0"/>
              <a:pPr/>
              <a:t>30</a:t>
            </a:fld>
            <a:endParaRPr lang="en-US"/>
          </a:p>
        </p:txBody>
      </p:sp>
      <p:sp>
        <p:nvSpPr>
          <p:cNvPr id="107523" name="Rectangle 2"/>
          <p:cNvSpPr>
            <a:spLocks noGrp="1" noRot="1" noChangeAspect="1" noChangeArrowheads="1" noTextEdit="1"/>
          </p:cNvSpPr>
          <p:nvPr>
            <p:ph type="sldImg"/>
          </p:nvPr>
        </p:nvSpPr>
        <p:spPr>
          <a:xfrm>
            <a:off x="1146175" y="685800"/>
            <a:ext cx="4567238" cy="3427413"/>
          </a:xfrm>
          <a:ln/>
        </p:spPr>
      </p:sp>
      <p:sp>
        <p:nvSpPr>
          <p:cNvPr id="107524" name="Rectangle 3"/>
          <p:cNvSpPr>
            <a:spLocks noGrp="1" noChangeArrowheads="1"/>
          </p:cNvSpPr>
          <p:nvPr>
            <p:ph type="body" idx="1"/>
          </p:nvPr>
        </p:nvSpPr>
        <p:spPr>
          <a:xfrm>
            <a:off x="914400" y="4353984"/>
            <a:ext cx="5029200" cy="4064000"/>
          </a:xfrm>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32553F80-CBBD-4389-802F-7C24E5409CF7}" type="slidenum">
              <a:rPr lang="en-US" smtClean="0"/>
              <a:pPr/>
              <a:t>31</a:t>
            </a:fld>
            <a:endParaRPr lang="en-US"/>
          </a:p>
        </p:txBody>
      </p:sp>
      <p:sp>
        <p:nvSpPr>
          <p:cNvPr id="112643" name="Rectangle 2"/>
          <p:cNvSpPr>
            <a:spLocks noChangeArrowheads="1"/>
          </p:cNvSpPr>
          <p:nvPr/>
        </p:nvSpPr>
        <p:spPr bwMode="auto">
          <a:xfrm>
            <a:off x="3886200" y="8467"/>
            <a:ext cx="2971800" cy="427567"/>
          </a:xfrm>
          <a:prstGeom prst="rect">
            <a:avLst/>
          </a:prstGeom>
          <a:noFill/>
          <a:ln w="12700">
            <a:noFill/>
            <a:miter lim="800000"/>
            <a:headEnd/>
            <a:tailEnd/>
          </a:ln>
        </p:spPr>
        <p:txBody>
          <a:bodyPr wrap="none" anchor="ctr"/>
          <a:lstStyle/>
          <a:p>
            <a:endParaRPr lang="en-NZ"/>
          </a:p>
        </p:txBody>
      </p:sp>
      <p:sp>
        <p:nvSpPr>
          <p:cNvPr id="112644" name="Rectangle 3"/>
          <p:cNvSpPr>
            <a:spLocks noChangeArrowheads="1"/>
          </p:cNvSpPr>
          <p:nvPr/>
        </p:nvSpPr>
        <p:spPr bwMode="auto">
          <a:xfrm>
            <a:off x="3886200" y="8705851"/>
            <a:ext cx="2971800" cy="429683"/>
          </a:xfrm>
          <a:prstGeom prst="rect">
            <a:avLst/>
          </a:prstGeom>
          <a:noFill/>
          <a:ln w="12700">
            <a:noFill/>
            <a:miter lim="800000"/>
            <a:headEnd/>
            <a:tailEnd/>
          </a:ln>
        </p:spPr>
        <p:txBody>
          <a:bodyPr lIns="19660" tIns="0" rIns="19660" bIns="0" anchor="b"/>
          <a:lstStyle/>
          <a:p>
            <a:pPr algn="r" defTabSz="785813" eaLnBrk="0" hangingPunct="0"/>
            <a:r>
              <a:rPr lang="en-US" sz="1000" i="1">
                <a:latin typeface="Times New Roman" pitchFamily="18" charset="0"/>
              </a:rPr>
              <a:t>57</a:t>
            </a:r>
          </a:p>
        </p:txBody>
      </p:sp>
      <p:sp>
        <p:nvSpPr>
          <p:cNvPr id="112645" name="Rectangle 4"/>
          <p:cNvSpPr>
            <a:spLocks noChangeArrowheads="1"/>
          </p:cNvSpPr>
          <p:nvPr/>
        </p:nvSpPr>
        <p:spPr bwMode="auto">
          <a:xfrm>
            <a:off x="0" y="8705851"/>
            <a:ext cx="2971800" cy="429683"/>
          </a:xfrm>
          <a:prstGeom prst="rect">
            <a:avLst/>
          </a:prstGeom>
          <a:noFill/>
          <a:ln w="12700">
            <a:noFill/>
            <a:miter lim="800000"/>
            <a:headEnd/>
            <a:tailEnd/>
          </a:ln>
        </p:spPr>
        <p:txBody>
          <a:bodyPr wrap="none" anchor="ctr"/>
          <a:lstStyle/>
          <a:p>
            <a:endParaRPr lang="en-NZ"/>
          </a:p>
        </p:txBody>
      </p:sp>
      <p:sp>
        <p:nvSpPr>
          <p:cNvPr id="112646" name="Rectangle 5"/>
          <p:cNvSpPr>
            <a:spLocks noChangeArrowheads="1"/>
          </p:cNvSpPr>
          <p:nvPr/>
        </p:nvSpPr>
        <p:spPr bwMode="auto">
          <a:xfrm>
            <a:off x="0" y="8467"/>
            <a:ext cx="2971800" cy="427567"/>
          </a:xfrm>
          <a:prstGeom prst="rect">
            <a:avLst/>
          </a:prstGeom>
          <a:noFill/>
          <a:ln w="12700">
            <a:noFill/>
            <a:miter lim="800000"/>
            <a:headEnd/>
            <a:tailEnd/>
          </a:ln>
        </p:spPr>
        <p:txBody>
          <a:bodyPr wrap="none" anchor="ctr"/>
          <a:lstStyle/>
          <a:p>
            <a:endParaRPr lang="en-NZ"/>
          </a:p>
        </p:txBody>
      </p:sp>
      <p:sp>
        <p:nvSpPr>
          <p:cNvPr id="112647" name="Rectangle 6"/>
          <p:cNvSpPr>
            <a:spLocks noGrp="1" noChangeArrowheads="1"/>
          </p:cNvSpPr>
          <p:nvPr>
            <p:ph type="body" idx="1"/>
          </p:nvPr>
        </p:nvSpPr>
        <p:spPr>
          <a:xfrm>
            <a:off x="914400" y="4353984"/>
            <a:ext cx="5029200" cy="4064000"/>
          </a:xfrm>
          <a:noFill/>
          <a:ln/>
        </p:spPr>
        <p:txBody>
          <a:bodyPr lIns="93383" tIns="45872" rIns="93383" bIns="45872"/>
          <a:lstStyle/>
          <a:p>
            <a:pPr eaLnBrk="1" hangingPunct="1"/>
            <a:endParaRPr lang="en-US"/>
          </a:p>
        </p:txBody>
      </p:sp>
      <p:sp>
        <p:nvSpPr>
          <p:cNvPr id="112648" name="Rectangle 7"/>
          <p:cNvSpPr>
            <a:spLocks noGrp="1" noRot="1" noChangeAspect="1" noChangeArrowheads="1" noTextEdit="1"/>
          </p:cNvSpPr>
          <p:nvPr>
            <p:ph type="sldImg"/>
          </p:nvPr>
        </p:nvSpPr>
        <p:spPr>
          <a:xfrm>
            <a:off x="1146175" y="685800"/>
            <a:ext cx="4567238" cy="3427413"/>
          </a:xfrm>
          <a:ln w="12700" cap="flat">
            <a:solidFill>
              <a:schemeClr val="tx1"/>
            </a:solid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9BB9C88-D83D-4C8B-9651-3933CF46970B}" type="slidenum">
              <a:rPr lang="en-US" smtClean="0"/>
              <a:pPr/>
              <a:t>32</a:t>
            </a:fld>
            <a:endParaRPr lang="en-US"/>
          </a:p>
        </p:txBody>
      </p:sp>
      <p:sp>
        <p:nvSpPr>
          <p:cNvPr id="113667" name="Rectangle 2"/>
          <p:cNvSpPr>
            <a:spLocks noGrp="1" noRot="1" noChangeAspect="1" noChangeArrowheads="1" noTextEdit="1"/>
          </p:cNvSpPr>
          <p:nvPr>
            <p:ph type="sldImg"/>
          </p:nvPr>
        </p:nvSpPr>
        <p:spPr>
          <a:xfrm>
            <a:off x="1146175" y="685800"/>
            <a:ext cx="4567238" cy="3427413"/>
          </a:xfrm>
          <a:ln/>
        </p:spPr>
      </p:sp>
      <p:sp>
        <p:nvSpPr>
          <p:cNvPr id="113668" name="Rectangle 3"/>
          <p:cNvSpPr>
            <a:spLocks noGrp="1" noChangeArrowheads="1"/>
          </p:cNvSpPr>
          <p:nvPr>
            <p:ph type="body" idx="1"/>
          </p:nvPr>
        </p:nvSpPr>
        <p:spPr>
          <a:xfrm>
            <a:off x="914400" y="4353984"/>
            <a:ext cx="5029200" cy="4064000"/>
          </a:xfrm>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53AE4CC-56D2-48D0-9B6C-C185CDE37921}" type="slidenum">
              <a:rPr lang="en-US" smtClean="0"/>
              <a:pPr/>
              <a:t>33</a:t>
            </a:fld>
            <a:endParaRPr lang="en-US"/>
          </a:p>
        </p:txBody>
      </p:sp>
      <p:sp>
        <p:nvSpPr>
          <p:cNvPr id="118787" name="Rectangle 2"/>
          <p:cNvSpPr>
            <a:spLocks noChangeArrowheads="1"/>
          </p:cNvSpPr>
          <p:nvPr/>
        </p:nvSpPr>
        <p:spPr bwMode="auto">
          <a:xfrm>
            <a:off x="3886200" y="8467"/>
            <a:ext cx="2971800" cy="427567"/>
          </a:xfrm>
          <a:prstGeom prst="rect">
            <a:avLst/>
          </a:prstGeom>
          <a:noFill/>
          <a:ln w="12700">
            <a:noFill/>
            <a:miter lim="800000"/>
            <a:headEnd/>
            <a:tailEnd/>
          </a:ln>
        </p:spPr>
        <p:txBody>
          <a:bodyPr wrap="none" anchor="ctr"/>
          <a:lstStyle/>
          <a:p>
            <a:endParaRPr lang="en-NZ"/>
          </a:p>
        </p:txBody>
      </p:sp>
      <p:sp>
        <p:nvSpPr>
          <p:cNvPr id="118788" name="Rectangle 3"/>
          <p:cNvSpPr>
            <a:spLocks noChangeArrowheads="1"/>
          </p:cNvSpPr>
          <p:nvPr/>
        </p:nvSpPr>
        <p:spPr bwMode="auto">
          <a:xfrm>
            <a:off x="3886200" y="8705851"/>
            <a:ext cx="2971800" cy="427567"/>
          </a:xfrm>
          <a:prstGeom prst="rect">
            <a:avLst/>
          </a:prstGeom>
          <a:noFill/>
          <a:ln w="12700">
            <a:noFill/>
            <a:miter lim="800000"/>
            <a:headEnd/>
            <a:tailEnd/>
          </a:ln>
        </p:spPr>
        <p:txBody>
          <a:bodyPr lIns="19050" tIns="0" rIns="19050" bIns="0" anchor="b"/>
          <a:lstStyle/>
          <a:p>
            <a:pPr algn="r" defTabSz="762000" eaLnBrk="0" hangingPunct="0"/>
            <a:r>
              <a:rPr lang="en-US" sz="1000" i="1">
                <a:latin typeface="Times New Roman" pitchFamily="18" charset="0"/>
              </a:rPr>
              <a:t>71</a:t>
            </a:r>
          </a:p>
        </p:txBody>
      </p:sp>
      <p:sp>
        <p:nvSpPr>
          <p:cNvPr id="118789" name="Rectangle 4"/>
          <p:cNvSpPr>
            <a:spLocks noChangeArrowheads="1"/>
          </p:cNvSpPr>
          <p:nvPr/>
        </p:nvSpPr>
        <p:spPr bwMode="auto">
          <a:xfrm>
            <a:off x="0" y="8705851"/>
            <a:ext cx="2971800" cy="427567"/>
          </a:xfrm>
          <a:prstGeom prst="rect">
            <a:avLst/>
          </a:prstGeom>
          <a:noFill/>
          <a:ln w="12700">
            <a:noFill/>
            <a:miter lim="800000"/>
            <a:headEnd/>
            <a:tailEnd/>
          </a:ln>
        </p:spPr>
        <p:txBody>
          <a:bodyPr wrap="none" anchor="ctr"/>
          <a:lstStyle/>
          <a:p>
            <a:endParaRPr lang="en-NZ"/>
          </a:p>
        </p:txBody>
      </p:sp>
      <p:sp>
        <p:nvSpPr>
          <p:cNvPr id="118790" name="Rectangle 5"/>
          <p:cNvSpPr>
            <a:spLocks noChangeArrowheads="1"/>
          </p:cNvSpPr>
          <p:nvPr/>
        </p:nvSpPr>
        <p:spPr bwMode="auto">
          <a:xfrm>
            <a:off x="0" y="8467"/>
            <a:ext cx="2971800" cy="427567"/>
          </a:xfrm>
          <a:prstGeom prst="rect">
            <a:avLst/>
          </a:prstGeom>
          <a:noFill/>
          <a:ln w="12700">
            <a:noFill/>
            <a:miter lim="800000"/>
            <a:headEnd/>
            <a:tailEnd/>
          </a:ln>
        </p:spPr>
        <p:txBody>
          <a:bodyPr wrap="none" anchor="ctr"/>
          <a:lstStyle/>
          <a:p>
            <a:endParaRPr lang="en-NZ"/>
          </a:p>
        </p:txBody>
      </p:sp>
      <p:sp>
        <p:nvSpPr>
          <p:cNvPr id="118791" name="Rectangle 6"/>
          <p:cNvSpPr>
            <a:spLocks noGrp="1" noChangeArrowheads="1"/>
          </p:cNvSpPr>
          <p:nvPr>
            <p:ph type="body" idx="1"/>
          </p:nvPr>
        </p:nvSpPr>
        <p:spPr>
          <a:xfrm>
            <a:off x="914400" y="4353984"/>
            <a:ext cx="5029200" cy="4064000"/>
          </a:xfrm>
          <a:noFill/>
          <a:ln/>
        </p:spPr>
        <p:txBody>
          <a:bodyPr lIns="90487" tIns="44450" rIns="90487" bIns="44450"/>
          <a:lstStyle/>
          <a:p>
            <a:pPr defTabSz="762000" eaLnBrk="1" hangingPunct="1"/>
            <a:endParaRPr lang="en-US"/>
          </a:p>
        </p:txBody>
      </p:sp>
      <p:sp>
        <p:nvSpPr>
          <p:cNvPr id="118792" name="Rectangle 7"/>
          <p:cNvSpPr>
            <a:spLocks noGrp="1" noRot="1" noChangeAspect="1" noChangeArrowheads="1" noTextEdit="1"/>
          </p:cNvSpPr>
          <p:nvPr>
            <p:ph type="sldImg"/>
          </p:nvPr>
        </p:nvSpPr>
        <p:spPr>
          <a:xfrm>
            <a:off x="1146175" y="687388"/>
            <a:ext cx="4565650" cy="3425825"/>
          </a:xfrm>
          <a:ln w="12700" cap="flat">
            <a:solidFill>
              <a:schemeClr val="tx1"/>
            </a:solid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4F0171C4-CDF4-45B6-B887-C136968AA967}" type="slidenum">
              <a:rPr lang="en-US" smtClean="0"/>
              <a:pPr/>
              <a:t>34</a:t>
            </a:fld>
            <a:endParaRPr lang="en-US"/>
          </a:p>
        </p:txBody>
      </p:sp>
      <p:sp>
        <p:nvSpPr>
          <p:cNvPr id="119811" name="Rectangle 2"/>
          <p:cNvSpPr>
            <a:spLocks noChangeArrowheads="1"/>
          </p:cNvSpPr>
          <p:nvPr/>
        </p:nvSpPr>
        <p:spPr bwMode="auto">
          <a:xfrm>
            <a:off x="3886200" y="8467"/>
            <a:ext cx="2971800" cy="427567"/>
          </a:xfrm>
          <a:prstGeom prst="rect">
            <a:avLst/>
          </a:prstGeom>
          <a:noFill/>
          <a:ln w="12700">
            <a:noFill/>
            <a:miter lim="800000"/>
            <a:headEnd/>
            <a:tailEnd/>
          </a:ln>
        </p:spPr>
        <p:txBody>
          <a:bodyPr wrap="none" anchor="ctr"/>
          <a:lstStyle/>
          <a:p>
            <a:endParaRPr lang="en-NZ"/>
          </a:p>
        </p:txBody>
      </p:sp>
      <p:sp>
        <p:nvSpPr>
          <p:cNvPr id="119812" name="Rectangle 3"/>
          <p:cNvSpPr>
            <a:spLocks noChangeArrowheads="1"/>
          </p:cNvSpPr>
          <p:nvPr/>
        </p:nvSpPr>
        <p:spPr bwMode="auto">
          <a:xfrm>
            <a:off x="3886200" y="8705851"/>
            <a:ext cx="2971800" cy="427567"/>
          </a:xfrm>
          <a:prstGeom prst="rect">
            <a:avLst/>
          </a:prstGeom>
          <a:noFill/>
          <a:ln w="12700">
            <a:noFill/>
            <a:miter lim="800000"/>
            <a:headEnd/>
            <a:tailEnd/>
          </a:ln>
        </p:spPr>
        <p:txBody>
          <a:bodyPr lIns="19050" tIns="0" rIns="19050" bIns="0" anchor="b"/>
          <a:lstStyle/>
          <a:p>
            <a:pPr algn="r" defTabSz="762000" eaLnBrk="0" hangingPunct="0"/>
            <a:r>
              <a:rPr lang="en-US" sz="1000" i="1">
                <a:latin typeface="Times New Roman" pitchFamily="18" charset="0"/>
              </a:rPr>
              <a:t>72</a:t>
            </a:r>
          </a:p>
        </p:txBody>
      </p:sp>
      <p:sp>
        <p:nvSpPr>
          <p:cNvPr id="119813" name="Rectangle 4"/>
          <p:cNvSpPr>
            <a:spLocks noChangeArrowheads="1"/>
          </p:cNvSpPr>
          <p:nvPr/>
        </p:nvSpPr>
        <p:spPr bwMode="auto">
          <a:xfrm>
            <a:off x="0" y="8705851"/>
            <a:ext cx="2971800" cy="427567"/>
          </a:xfrm>
          <a:prstGeom prst="rect">
            <a:avLst/>
          </a:prstGeom>
          <a:noFill/>
          <a:ln w="12700">
            <a:noFill/>
            <a:miter lim="800000"/>
            <a:headEnd/>
            <a:tailEnd/>
          </a:ln>
        </p:spPr>
        <p:txBody>
          <a:bodyPr wrap="none" anchor="ctr"/>
          <a:lstStyle/>
          <a:p>
            <a:endParaRPr lang="en-NZ"/>
          </a:p>
        </p:txBody>
      </p:sp>
      <p:sp>
        <p:nvSpPr>
          <p:cNvPr id="119814" name="Rectangle 5"/>
          <p:cNvSpPr>
            <a:spLocks noChangeArrowheads="1"/>
          </p:cNvSpPr>
          <p:nvPr/>
        </p:nvSpPr>
        <p:spPr bwMode="auto">
          <a:xfrm>
            <a:off x="0" y="8467"/>
            <a:ext cx="2971800" cy="427567"/>
          </a:xfrm>
          <a:prstGeom prst="rect">
            <a:avLst/>
          </a:prstGeom>
          <a:noFill/>
          <a:ln w="12700">
            <a:noFill/>
            <a:miter lim="800000"/>
            <a:headEnd/>
            <a:tailEnd/>
          </a:ln>
        </p:spPr>
        <p:txBody>
          <a:bodyPr wrap="none" anchor="ctr"/>
          <a:lstStyle/>
          <a:p>
            <a:endParaRPr lang="en-NZ"/>
          </a:p>
        </p:txBody>
      </p:sp>
      <p:sp>
        <p:nvSpPr>
          <p:cNvPr id="119815" name="Rectangle 6"/>
          <p:cNvSpPr>
            <a:spLocks noGrp="1" noChangeArrowheads="1"/>
          </p:cNvSpPr>
          <p:nvPr>
            <p:ph type="body" idx="1"/>
          </p:nvPr>
        </p:nvSpPr>
        <p:spPr>
          <a:xfrm>
            <a:off x="914400" y="4353984"/>
            <a:ext cx="5029200" cy="4064000"/>
          </a:xfrm>
          <a:noFill/>
          <a:ln/>
        </p:spPr>
        <p:txBody>
          <a:bodyPr lIns="90487" tIns="44450" rIns="90487" bIns="44450"/>
          <a:lstStyle/>
          <a:p>
            <a:pPr defTabSz="762000" eaLnBrk="1" hangingPunct="1"/>
            <a:endParaRPr lang="en-US"/>
          </a:p>
        </p:txBody>
      </p:sp>
      <p:sp>
        <p:nvSpPr>
          <p:cNvPr id="119816" name="Rectangle 7"/>
          <p:cNvSpPr>
            <a:spLocks noGrp="1" noRot="1" noChangeAspect="1" noChangeArrowheads="1" noTextEdit="1"/>
          </p:cNvSpPr>
          <p:nvPr>
            <p:ph type="sldImg"/>
          </p:nvPr>
        </p:nvSpPr>
        <p:spPr>
          <a:xfrm>
            <a:off x="1146175" y="687388"/>
            <a:ext cx="4565650" cy="3425825"/>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35F463C-11EE-4A1B-9F11-589D2C590DCC}" type="slidenum">
              <a:rPr lang="en-US" smtClean="0"/>
              <a:pPr/>
              <a:t>5</a:t>
            </a:fld>
            <a:endParaRPr lang="en-US"/>
          </a:p>
        </p:txBody>
      </p:sp>
      <p:sp>
        <p:nvSpPr>
          <p:cNvPr id="89091" name="Rectangle 2"/>
          <p:cNvSpPr>
            <a:spLocks noGrp="1" noRot="1" noChangeAspect="1" noChangeArrowheads="1" noTextEdit="1"/>
          </p:cNvSpPr>
          <p:nvPr>
            <p:ph type="sldImg"/>
          </p:nvPr>
        </p:nvSpPr>
        <p:spPr>
          <a:xfrm>
            <a:off x="1146175" y="685800"/>
            <a:ext cx="4567238" cy="3427413"/>
          </a:xfrm>
          <a:ln/>
        </p:spPr>
      </p:sp>
      <p:sp>
        <p:nvSpPr>
          <p:cNvPr id="89092" name="Rectangle 3"/>
          <p:cNvSpPr>
            <a:spLocks noGrp="1" noChangeArrowheads="1"/>
          </p:cNvSpPr>
          <p:nvPr>
            <p:ph type="body" idx="1"/>
          </p:nvPr>
        </p:nvSpPr>
        <p:spPr>
          <a:xfrm>
            <a:off x="914400" y="4353984"/>
            <a:ext cx="5029200" cy="4064000"/>
          </a:xfrm>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4DC3A12F-5EC0-43FB-A15B-968DD45C45BA}" type="slidenum">
              <a:rPr lang="en-US" smtClean="0"/>
              <a:pPr/>
              <a:t>35</a:t>
            </a:fld>
            <a:endParaRPr lang="en-US"/>
          </a:p>
        </p:txBody>
      </p:sp>
      <p:sp>
        <p:nvSpPr>
          <p:cNvPr id="120835" name="Rectangle 2"/>
          <p:cNvSpPr>
            <a:spLocks noGrp="1" noRot="1" noChangeAspect="1" noChangeArrowheads="1" noTextEdit="1"/>
          </p:cNvSpPr>
          <p:nvPr>
            <p:ph type="sldImg"/>
          </p:nvPr>
        </p:nvSpPr>
        <p:spPr>
          <a:xfrm>
            <a:off x="1144588" y="684213"/>
            <a:ext cx="4573587" cy="3430587"/>
          </a:xfrm>
          <a:ln/>
        </p:spPr>
      </p:sp>
      <p:sp>
        <p:nvSpPr>
          <p:cNvPr id="120836" name="Rectangle 3"/>
          <p:cNvSpPr>
            <a:spLocks noGrp="1" noChangeArrowheads="1"/>
          </p:cNvSpPr>
          <p:nvPr>
            <p:ph type="body" idx="1"/>
          </p:nvPr>
        </p:nvSpPr>
        <p:spPr>
          <a:xfrm>
            <a:off x="914400" y="4341285"/>
            <a:ext cx="5029200" cy="4119033"/>
          </a:xfrm>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E2842F1F-5EDB-44E7-A64D-5D55BDFA1E7A}" type="slidenum">
              <a:rPr lang="en-US" smtClean="0"/>
              <a:pPr/>
              <a:t>36</a:t>
            </a:fld>
            <a:endParaRPr lang="en-US"/>
          </a:p>
        </p:txBody>
      </p:sp>
      <p:sp>
        <p:nvSpPr>
          <p:cNvPr id="121859" name="Rectangle 2"/>
          <p:cNvSpPr>
            <a:spLocks noChangeArrowheads="1"/>
          </p:cNvSpPr>
          <p:nvPr/>
        </p:nvSpPr>
        <p:spPr bwMode="auto">
          <a:xfrm>
            <a:off x="3886200" y="8467"/>
            <a:ext cx="2971800" cy="427567"/>
          </a:xfrm>
          <a:prstGeom prst="rect">
            <a:avLst/>
          </a:prstGeom>
          <a:noFill/>
          <a:ln w="12700">
            <a:noFill/>
            <a:miter lim="800000"/>
            <a:headEnd/>
            <a:tailEnd/>
          </a:ln>
        </p:spPr>
        <p:txBody>
          <a:bodyPr wrap="none" anchor="ctr"/>
          <a:lstStyle/>
          <a:p>
            <a:endParaRPr lang="en-NZ"/>
          </a:p>
        </p:txBody>
      </p:sp>
      <p:sp>
        <p:nvSpPr>
          <p:cNvPr id="121860" name="Rectangle 3"/>
          <p:cNvSpPr>
            <a:spLocks noChangeArrowheads="1"/>
          </p:cNvSpPr>
          <p:nvPr/>
        </p:nvSpPr>
        <p:spPr bwMode="auto">
          <a:xfrm>
            <a:off x="3886200" y="8705851"/>
            <a:ext cx="2971800" cy="427567"/>
          </a:xfrm>
          <a:prstGeom prst="rect">
            <a:avLst/>
          </a:prstGeom>
          <a:noFill/>
          <a:ln w="12700">
            <a:noFill/>
            <a:miter lim="800000"/>
            <a:headEnd/>
            <a:tailEnd/>
          </a:ln>
        </p:spPr>
        <p:txBody>
          <a:bodyPr lIns="19050" tIns="0" rIns="19050" bIns="0" anchor="b"/>
          <a:lstStyle/>
          <a:p>
            <a:pPr algn="r" defTabSz="762000" eaLnBrk="0" hangingPunct="0"/>
            <a:r>
              <a:rPr lang="en-US" sz="1000" i="1">
                <a:latin typeface="Times New Roman" pitchFamily="18" charset="0"/>
              </a:rPr>
              <a:t>74</a:t>
            </a:r>
          </a:p>
        </p:txBody>
      </p:sp>
      <p:sp>
        <p:nvSpPr>
          <p:cNvPr id="121861" name="Rectangle 4"/>
          <p:cNvSpPr>
            <a:spLocks noChangeArrowheads="1"/>
          </p:cNvSpPr>
          <p:nvPr/>
        </p:nvSpPr>
        <p:spPr bwMode="auto">
          <a:xfrm>
            <a:off x="0" y="8705851"/>
            <a:ext cx="2971800" cy="427567"/>
          </a:xfrm>
          <a:prstGeom prst="rect">
            <a:avLst/>
          </a:prstGeom>
          <a:noFill/>
          <a:ln w="12700">
            <a:noFill/>
            <a:miter lim="800000"/>
            <a:headEnd/>
            <a:tailEnd/>
          </a:ln>
        </p:spPr>
        <p:txBody>
          <a:bodyPr wrap="none" anchor="ctr"/>
          <a:lstStyle/>
          <a:p>
            <a:endParaRPr lang="en-NZ"/>
          </a:p>
        </p:txBody>
      </p:sp>
      <p:sp>
        <p:nvSpPr>
          <p:cNvPr id="121862" name="Rectangle 5"/>
          <p:cNvSpPr>
            <a:spLocks noChangeArrowheads="1"/>
          </p:cNvSpPr>
          <p:nvPr/>
        </p:nvSpPr>
        <p:spPr bwMode="auto">
          <a:xfrm>
            <a:off x="0" y="8467"/>
            <a:ext cx="2971800" cy="427567"/>
          </a:xfrm>
          <a:prstGeom prst="rect">
            <a:avLst/>
          </a:prstGeom>
          <a:noFill/>
          <a:ln w="12700">
            <a:noFill/>
            <a:miter lim="800000"/>
            <a:headEnd/>
            <a:tailEnd/>
          </a:ln>
        </p:spPr>
        <p:txBody>
          <a:bodyPr wrap="none" anchor="ctr"/>
          <a:lstStyle/>
          <a:p>
            <a:endParaRPr lang="en-NZ"/>
          </a:p>
        </p:txBody>
      </p:sp>
      <p:sp>
        <p:nvSpPr>
          <p:cNvPr id="121863" name="Rectangle 6"/>
          <p:cNvSpPr>
            <a:spLocks noGrp="1" noChangeArrowheads="1"/>
          </p:cNvSpPr>
          <p:nvPr>
            <p:ph type="body" idx="1"/>
          </p:nvPr>
        </p:nvSpPr>
        <p:spPr>
          <a:xfrm>
            <a:off x="914400" y="4353984"/>
            <a:ext cx="5029200" cy="4064000"/>
          </a:xfrm>
          <a:noFill/>
          <a:ln/>
        </p:spPr>
        <p:txBody>
          <a:bodyPr lIns="90487" tIns="44450" rIns="90487" bIns="44450"/>
          <a:lstStyle/>
          <a:p>
            <a:pPr defTabSz="762000" eaLnBrk="1" hangingPunct="1"/>
            <a:endParaRPr lang="en-US"/>
          </a:p>
        </p:txBody>
      </p:sp>
      <p:sp>
        <p:nvSpPr>
          <p:cNvPr id="121864" name="Rectangle 7"/>
          <p:cNvSpPr>
            <a:spLocks noGrp="1" noRot="1" noChangeAspect="1" noChangeArrowheads="1" noTextEdit="1"/>
          </p:cNvSpPr>
          <p:nvPr>
            <p:ph type="sldImg"/>
          </p:nvPr>
        </p:nvSpPr>
        <p:spPr>
          <a:xfrm>
            <a:off x="1146175" y="687388"/>
            <a:ext cx="4565650" cy="3425825"/>
          </a:xfrm>
          <a:ln w="12700"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113A8463-D7E1-45F1-80A2-776032FCE274}" type="slidenum">
              <a:rPr lang="en-US" smtClean="0"/>
              <a:pPr/>
              <a:t>38</a:t>
            </a:fld>
            <a:endParaRPr lang="en-US"/>
          </a:p>
        </p:txBody>
      </p:sp>
      <p:sp>
        <p:nvSpPr>
          <p:cNvPr id="128003" name="Rectangle 2"/>
          <p:cNvSpPr>
            <a:spLocks noChangeArrowheads="1"/>
          </p:cNvSpPr>
          <p:nvPr/>
        </p:nvSpPr>
        <p:spPr bwMode="auto">
          <a:xfrm>
            <a:off x="3886200" y="8467"/>
            <a:ext cx="2971800" cy="427567"/>
          </a:xfrm>
          <a:prstGeom prst="rect">
            <a:avLst/>
          </a:prstGeom>
          <a:noFill/>
          <a:ln w="12700">
            <a:noFill/>
            <a:miter lim="800000"/>
            <a:headEnd/>
            <a:tailEnd/>
          </a:ln>
        </p:spPr>
        <p:txBody>
          <a:bodyPr wrap="none" anchor="ctr"/>
          <a:lstStyle/>
          <a:p>
            <a:endParaRPr lang="en-NZ"/>
          </a:p>
        </p:txBody>
      </p:sp>
      <p:sp>
        <p:nvSpPr>
          <p:cNvPr id="128004" name="Rectangle 3"/>
          <p:cNvSpPr>
            <a:spLocks noChangeArrowheads="1"/>
          </p:cNvSpPr>
          <p:nvPr/>
        </p:nvSpPr>
        <p:spPr bwMode="auto">
          <a:xfrm>
            <a:off x="3886200" y="8705851"/>
            <a:ext cx="2971800" cy="427567"/>
          </a:xfrm>
          <a:prstGeom prst="rect">
            <a:avLst/>
          </a:prstGeom>
          <a:noFill/>
          <a:ln w="12700">
            <a:noFill/>
            <a:miter lim="800000"/>
            <a:headEnd/>
            <a:tailEnd/>
          </a:ln>
        </p:spPr>
        <p:txBody>
          <a:bodyPr lIns="19050" tIns="0" rIns="19050" bIns="0" anchor="b"/>
          <a:lstStyle/>
          <a:p>
            <a:pPr algn="r" defTabSz="762000" eaLnBrk="0" hangingPunct="0"/>
            <a:r>
              <a:rPr lang="en-US" sz="1000" i="1">
                <a:latin typeface="Times New Roman" pitchFamily="18" charset="0"/>
              </a:rPr>
              <a:t>86</a:t>
            </a:r>
          </a:p>
        </p:txBody>
      </p:sp>
      <p:sp>
        <p:nvSpPr>
          <p:cNvPr id="128005" name="Rectangle 4"/>
          <p:cNvSpPr>
            <a:spLocks noChangeArrowheads="1"/>
          </p:cNvSpPr>
          <p:nvPr/>
        </p:nvSpPr>
        <p:spPr bwMode="auto">
          <a:xfrm>
            <a:off x="0" y="8705851"/>
            <a:ext cx="2971800" cy="427567"/>
          </a:xfrm>
          <a:prstGeom prst="rect">
            <a:avLst/>
          </a:prstGeom>
          <a:noFill/>
          <a:ln w="12700">
            <a:noFill/>
            <a:miter lim="800000"/>
            <a:headEnd/>
            <a:tailEnd/>
          </a:ln>
        </p:spPr>
        <p:txBody>
          <a:bodyPr wrap="none" anchor="ctr"/>
          <a:lstStyle/>
          <a:p>
            <a:endParaRPr lang="en-NZ"/>
          </a:p>
        </p:txBody>
      </p:sp>
      <p:sp>
        <p:nvSpPr>
          <p:cNvPr id="128006" name="Rectangle 5"/>
          <p:cNvSpPr>
            <a:spLocks noChangeArrowheads="1"/>
          </p:cNvSpPr>
          <p:nvPr/>
        </p:nvSpPr>
        <p:spPr bwMode="auto">
          <a:xfrm>
            <a:off x="0" y="8467"/>
            <a:ext cx="2971800" cy="427567"/>
          </a:xfrm>
          <a:prstGeom prst="rect">
            <a:avLst/>
          </a:prstGeom>
          <a:noFill/>
          <a:ln w="12700">
            <a:noFill/>
            <a:miter lim="800000"/>
            <a:headEnd/>
            <a:tailEnd/>
          </a:ln>
        </p:spPr>
        <p:txBody>
          <a:bodyPr wrap="none" anchor="ctr"/>
          <a:lstStyle/>
          <a:p>
            <a:endParaRPr lang="en-NZ"/>
          </a:p>
        </p:txBody>
      </p:sp>
      <p:sp>
        <p:nvSpPr>
          <p:cNvPr id="128007" name="Rectangle 6"/>
          <p:cNvSpPr>
            <a:spLocks noGrp="1" noChangeArrowheads="1"/>
          </p:cNvSpPr>
          <p:nvPr>
            <p:ph type="body" idx="1"/>
          </p:nvPr>
        </p:nvSpPr>
        <p:spPr>
          <a:xfrm>
            <a:off x="914400" y="4353984"/>
            <a:ext cx="5029200" cy="4064000"/>
          </a:xfrm>
          <a:noFill/>
          <a:ln/>
        </p:spPr>
        <p:txBody>
          <a:bodyPr lIns="90487" tIns="44450" rIns="90487" bIns="44450"/>
          <a:lstStyle/>
          <a:p>
            <a:pPr defTabSz="762000" eaLnBrk="1" hangingPunct="1"/>
            <a:r>
              <a:rPr lang="en-US"/>
              <a:t>This slide completes Figure 13.9 and shows the use of a tracking signal.</a:t>
            </a:r>
          </a:p>
        </p:txBody>
      </p:sp>
      <p:sp>
        <p:nvSpPr>
          <p:cNvPr id="128008" name="Rectangle 7"/>
          <p:cNvSpPr>
            <a:spLocks noGrp="1" noRot="1" noChangeAspect="1" noChangeArrowheads="1" noTextEdit="1"/>
          </p:cNvSpPr>
          <p:nvPr>
            <p:ph type="sldImg"/>
          </p:nvPr>
        </p:nvSpPr>
        <p:spPr>
          <a:xfrm>
            <a:off x="1146175" y="687388"/>
            <a:ext cx="4565650" cy="3425825"/>
          </a:xfrm>
          <a:ln w="12700" cap="flat">
            <a:solidFill>
              <a:schemeClr val="tx1"/>
            </a:solid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C74A3BFA-FED7-408E-B188-E6C4120E983A}" type="slidenum">
              <a:rPr lang="en-US" smtClean="0"/>
              <a:pPr/>
              <a:t>39</a:t>
            </a:fld>
            <a:endParaRPr lang="en-US"/>
          </a:p>
        </p:txBody>
      </p:sp>
      <p:sp>
        <p:nvSpPr>
          <p:cNvPr id="129027" name="Rectangle 2"/>
          <p:cNvSpPr>
            <a:spLocks noChangeArrowheads="1"/>
          </p:cNvSpPr>
          <p:nvPr/>
        </p:nvSpPr>
        <p:spPr bwMode="auto">
          <a:xfrm>
            <a:off x="3886200" y="8467"/>
            <a:ext cx="2971800" cy="427567"/>
          </a:xfrm>
          <a:prstGeom prst="rect">
            <a:avLst/>
          </a:prstGeom>
          <a:noFill/>
          <a:ln w="12700">
            <a:noFill/>
            <a:miter lim="800000"/>
            <a:headEnd/>
            <a:tailEnd/>
          </a:ln>
        </p:spPr>
        <p:txBody>
          <a:bodyPr wrap="none" anchor="ctr"/>
          <a:lstStyle/>
          <a:p>
            <a:endParaRPr lang="en-NZ"/>
          </a:p>
        </p:txBody>
      </p:sp>
      <p:sp>
        <p:nvSpPr>
          <p:cNvPr id="129028" name="Rectangle 3"/>
          <p:cNvSpPr>
            <a:spLocks noChangeArrowheads="1"/>
          </p:cNvSpPr>
          <p:nvPr/>
        </p:nvSpPr>
        <p:spPr bwMode="auto">
          <a:xfrm>
            <a:off x="3886200" y="8705851"/>
            <a:ext cx="2971800" cy="429683"/>
          </a:xfrm>
          <a:prstGeom prst="rect">
            <a:avLst/>
          </a:prstGeom>
          <a:noFill/>
          <a:ln w="12700">
            <a:noFill/>
            <a:miter lim="800000"/>
            <a:headEnd/>
            <a:tailEnd/>
          </a:ln>
        </p:spPr>
        <p:txBody>
          <a:bodyPr lIns="19660" tIns="0" rIns="19660" bIns="0" anchor="b"/>
          <a:lstStyle/>
          <a:p>
            <a:pPr algn="r" defTabSz="785813" eaLnBrk="0" hangingPunct="0"/>
            <a:r>
              <a:rPr lang="en-US" sz="1000" i="1">
                <a:latin typeface="Times New Roman" pitchFamily="18" charset="0"/>
              </a:rPr>
              <a:t>84</a:t>
            </a:r>
          </a:p>
        </p:txBody>
      </p:sp>
      <p:sp>
        <p:nvSpPr>
          <p:cNvPr id="129029" name="Rectangle 4"/>
          <p:cNvSpPr>
            <a:spLocks noChangeArrowheads="1"/>
          </p:cNvSpPr>
          <p:nvPr/>
        </p:nvSpPr>
        <p:spPr bwMode="auto">
          <a:xfrm>
            <a:off x="0" y="8705851"/>
            <a:ext cx="2971800" cy="429683"/>
          </a:xfrm>
          <a:prstGeom prst="rect">
            <a:avLst/>
          </a:prstGeom>
          <a:noFill/>
          <a:ln w="12700">
            <a:noFill/>
            <a:miter lim="800000"/>
            <a:headEnd/>
            <a:tailEnd/>
          </a:ln>
        </p:spPr>
        <p:txBody>
          <a:bodyPr wrap="none" anchor="ctr"/>
          <a:lstStyle/>
          <a:p>
            <a:endParaRPr lang="en-NZ"/>
          </a:p>
        </p:txBody>
      </p:sp>
      <p:sp>
        <p:nvSpPr>
          <p:cNvPr id="129030" name="Rectangle 5"/>
          <p:cNvSpPr>
            <a:spLocks noChangeArrowheads="1"/>
          </p:cNvSpPr>
          <p:nvPr/>
        </p:nvSpPr>
        <p:spPr bwMode="auto">
          <a:xfrm>
            <a:off x="0" y="8467"/>
            <a:ext cx="2971800" cy="427567"/>
          </a:xfrm>
          <a:prstGeom prst="rect">
            <a:avLst/>
          </a:prstGeom>
          <a:noFill/>
          <a:ln w="12700">
            <a:noFill/>
            <a:miter lim="800000"/>
            <a:headEnd/>
            <a:tailEnd/>
          </a:ln>
        </p:spPr>
        <p:txBody>
          <a:bodyPr wrap="none" anchor="ctr"/>
          <a:lstStyle/>
          <a:p>
            <a:endParaRPr lang="en-NZ"/>
          </a:p>
        </p:txBody>
      </p:sp>
      <p:sp>
        <p:nvSpPr>
          <p:cNvPr id="129031" name="Rectangle 6"/>
          <p:cNvSpPr>
            <a:spLocks noGrp="1" noChangeArrowheads="1"/>
          </p:cNvSpPr>
          <p:nvPr>
            <p:ph type="body" idx="1"/>
          </p:nvPr>
        </p:nvSpPr>
        <p:spPr>
          <a:xfrm>
            <a:off x="914400" y="4353984"/>
            <a:ext cx="5029200" cy="4064000"/>
          </a:xfrm>
          <a:noFill/>
          <a:ln/>
        </p:spPr>
        <p:txBody>
          <a:bodyPr lIns="93383" tIns="45872" rIns="93383" bIns="45872"/>
          <a:lstStyle/>
          <a:p>
            <a:pPr eaLnBrk="1" hangingPunct="1"/>
            <a:endParaRPr lang="en-US">
              <a:latin typeface="Times" charset="0"/>
            </a:endParaRPr>
          </a:p>
        </p:txBody>
      </p:sp>
      <p:sp>
        <p:nvSpPr>
          <p:cNvPr id="129032" name="Rectangle 7"/>
          <p:cNvSpPr>
            <a:spLocks noGrp="1" noRot="1" noChangeAspect="1" noChangeArrowheads="1" noTextEdit="1"/>
          </p:cNvSpPr>
          <p:nvPr>
            <p:ph type="sldImg"/>
          </p:nvPr>
        </p:nvSpPr>
        <p:spPr>
          <a:xfrm>
            <a:off x="1146175" y="685800"/>
            <a:ext cx="4567238" cy="3427413"/>
          </a:xfrm>
          <a:ln w="12700" cap="flat">
            <a:solidFill>
              <a:schemeClr val="tx1"/>
            </a:solid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E4CEF91F-39B6-4C9B-B792-263A89238536}" type="slidenum">
              <a:rPr lang="en-US" smtClean="0"/>
              <a:pPr/>
              <a:t>41</a:t>
            </a:fld>
            <a:endParaRPr lang="en-US"/>
          </a:p>
        </p:txBody>
      </p:sp>
      <p:sp>
        <p:nvSpPr>
          <p:cNvPr id="130051" name="Rectangle 2"/>
          <p:cNvSpPr>
            <a:spLocks noGrp="1" noRot="1" noChangeAspect="1" noChangeArrowheads="1" noTextEdit="1"/>
          </p:cNvSpPr>
          <p:nvPr>
            <p:ph type="sldImg"/>
          </p:nvPr>
        </p:nvSpPr>
        <p:spPr>
          <a:xfrm>
            <a:off x="1146175" y="685800"/>
            <a:ext cx="4567238" cy="3427413"/>
          </a:xfrm>
          <a:ln/>
        </p:spPr>
      </p:sp>
      <p:sp>
        <p:nvSpPr>
          <p:cNvPr id="130052" name="Rectangle 3"/>
          <p:cNvSpPr>
            <a:spLocks noGrp="1" noChangeArrowheads="1"/>
          </p:cNvSpPr>
          <p:nvPr>
            <p:ph type="body" idx="1"/>
          </p:nvPr>
        </p:nvSpPr>
        <p:spPr>
          <a:xfrm>
            <a:off x="914400" y="4353984"/>
            <a:ext cx="5029200" cy="4064000"/>
          </a:xfrm>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2464EE1E-C19F-451F-ABC1-1C63A1CC1D09}" type="slidenum">
              <a:rPr lang="en-US" smtClean="0"/>
              <a:pPr/>
              <a:t>42</a:t>
            </a:fld>
            <a:endParaRPr lang="en-US"/>
          </a:p>
        </p:txBody>
      </p:sp>
      <p:sp>
        <p:nvSpPr>
          <p:cNvPr id="131075" name="Rectangle 2"/>
          <p:cNvSpPr>
            <a:spLocks noGrp="1" noRot="1" noChangeAspect="1" noChangeArrowheads="1" noTextEdit="1"/>
          </p:cNvSpPr>
          <p:nvPr>
            <p:ph type="sldImg"/>
          </p:nvPr>
        </p:nvSpPr>
        <p:spPr>
          <a:xfrm>
            <a:off x="1146175" y="685800"/>
            <a:ext cx="4567238" cy="3427413"/>
          </a:xfrm>
          <a:ln/>
        </p:spPr>
      </p:sp>
      <p:sp>
        <p:nvSpPr>
          <p:cNvPr id="131076" name="Rectangle 3"/>
          <p:cNvSpPr>
            <a:spLocks noGrp="1" noChangeArrowheads="1"/>
          </p:cNvSpPr>
          <p:nvPr>
            <p:ph type="body" idx="1"/>
          </p:nvPr>
        </p:nvSpPr>
        <p:spPr>
          <a:xfrm>
            <a:off x="914400" y="4353984"/>
            <a:ext cx="5029200" cy="4064000"/>
          </a:xfrm>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11A73700-A5ED-43D3-A7E3-2546C029A0B5}" type="slidenum">
              <a:rPr lang="en-US" smtClean="0"/>
              <a:pPr/>
              <a:t>43</a:t>
            </a:fld>
            <a:endParaRPr lang="en-US"/>
          </a:p>
        </p:txBody>
      </p:sp>
      <p:sp>
        <p:nvSpPr>
          <p:cNvPr id="132099" name="Rectangle 2"/>
          <p:cNvSpPr>
            <a:spLocks noGrp="1" noRot="1" noChangeAspect="1" noChangeArrowheads="1" noTextEdit="1"/>
          </p:cNvSpPr>
          <p:nvPr>
            <p:ph type="sldImg"/>
          </p:nvPr>
        </p:nvSpPr>
        <p:spPr>
          <a:xfrm>
            <a:off x="1146175" y="685800"/>
            <a:ext cx="4567238" cy="3427413"/>
          </a:xfrm>
          <a:ln/>
        </p:spPr>
      </p:sp>
      <p:sp>
        <p:nvSpPr>
          <p:cNvPr id="132100" name="Rectangle 3"/>
          <p:cNvSpPr>
            <a:spLocks noGrp="1" noChangeArrowheads="1"/>
          </p:cNvSpPr>
          <p:nvPr>
            <p:ph type="body" idx="1"/>
          </p:nvPr>
        </p:nvSpPr>
        <p:spPr>
          <a:xfrm>
            <a:off x="914400" y="4353984"/>
            <a:ext cx="5029200" cy="4064000"/>
          </a:xfrm>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B215D73-7C51-4EFD-AB7E-2F51CAF4AFBD}" type="slidenum">
              <a:rPr lang="en-US" smtClean="0"/>
              <a:pPr/>
              <a:t>6</a:t>
            </a:fld>
            <a:endParaRPr lang="en-US"/>
          </a:p>
        </p:txBody>
      </p:sp>
      <p:sp>
        <p:nvSpPr>
          <p:cNvPr id="90115" name="Rectangle 2"/>
          <p:cNvSpPr>
            <a:spLocks noGrp="1" noRot="1" noChangeAspect="1" noChangeArrowheads="1" noTextEdit="1"/>
          </p:cNvSpPr>
          <p:nvPr>
            <p:ph type="sldImg"/>
          </p:nvPr>
        </p:nvSpPr>
        <p:spPr>
          <a:xfrm>
            <a:off x="1146175" y="685800"/>
            <a:ext cx="4567238" cy="3427413"/>
          </a:xfrm>
          <a:ln/>
        </p:spPr>
      </p:sp>
      <p:sp>
        <p:nvSpPr>
          <p:cNvPr id="90116" name="Rectangle 3"/>
          <p:cNvSpPr>
            <a:spLocks noGrp="1" noChangeArrowheads="1"/>
          </p:cNvSpPr>
          <p:nvPr>
            <p:ph type="body" idx="1"/>
          </p:nvPr>
        </p:nvSpPr>
        <p:spPr>
          <a:xfrm>
            <a:off x="914400" y="4353984"/>
            <a:ext cx="5029200" cy="4064000"/>
          </a:xfrm>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0651FC4-597D-4A4A-9027-50FCC80DFF55}" type="slidenum">
              <a:rPr lang="en-US" smtClean="0"/>
              <a:pPr/>
              <a:t>7</a:t>
            </a:fld>
            <a:endParaRPr lang="en-US"/>
          </a:p>
        </p:txBody>
      </p:sp>
      <p:sp>
        <p:nvSpPr>
          <p:cNvPr id="91139" name="Rectangle 2"/>
          <p:cNvSpPr>
            <a:spLocks noGrp="1" noRot="1" noChangeAspect="1" noChangeArrowheads="1" noTextEdit="1"/>
          </p:cNvSpPr>
          <p:nvPr>
            <p:ph type="sldImg"/>
          </p:nvPr>
        </p:nvSpPr>
        <p:spPr>
          <a:xfrm>
            <a:off x="1146175" y="685800"/>
            <a:ext cx="4567238" cy="3427413"/>
          </a:xfrm>
          <a:ln/>
        </p:spPr>
      </p:sp>
      <p:sp>
        <p:nvSpPr>
          <p:cNvPr id="91140" name="Rectangle 3"/>
          <p:cNvSpPr>
            <a:spLocks noGrp="1" noChangeArrowheads="1"/>
          </p:cNvSpPr>
          <p:nvPr>
            <p:ph type="body" idx="1"/>
          </p:nvPr>
        </p:nvSpPr>
        <p:spPr>
          <a:xfrm>
            <a:off x="914400" y="4353984"/>
            <a:ext cx="5029200" cy="4064000"/>
          </a:xfrm>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4FA2B47-058D-41F4-BA46-35959D570CE6}" type="slidenum">
              <a:rPr lang="en-US" smtClean="0"/>
              <a:pPr/>
              <a:t>8</a:t>
            </a:fld>
            <a:endParaRPr lang="en-US"/>
          </a:p>
        </p:txBody>
      </p:sp>
      <p:sp>
        <p:nvSpPr>
          <p:cNvPr id="92163" name="Rectangle 2"/>
          <p:cNvSpPr>
            <a:spLocks noGrp="1" noRot="1" noChangeAspect="1" noChangeArrowheads="1" noTextEdit="1"/>
          </p:cNvSpPr>
          <p:nvPr>
            <p:ph type="sldImg"/>
          </p:nvPr>
        </p:nvSpPr>
        <p:spPr>
          <a:xfrm>
            <a:off x="1146175" y="685800"/>
            <a:ext cx="4567238" cy="3427413"/>
          </a:xfrm>
          <a:ln/>
        </p:spPr>
      </p:sp>
      <p:sp>
        <p:nvSpPr>
          <p:cNvPr id="92164" name="Rectangle 3"/>
          <p:cNvSpPr>
            <a:spLocks noGrp="1" noChangeArrowheads="1"/>
          </p:cNvSpPr>
          <p:nvPr>
            <p:ph type="body" idx="1"/>
          </p:nvPr>
        </p:nvSpPr>
        <p:spPr>
          <a:xfrm>
            <a:off x="914400" y="4353984"/>
            <a:ext cx="5029200" cy="4064000"/>
          </a:xfrm>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C8DA849-CFBC-4F1F-98F5-11A202642B99}" type="slidenum">
              <a:rPr lang="en-US" smtClean="0"/>
              <a:pPr/>
              <a:t>9</a:t>
            </a:fld>
            <a:endParaRPr lang="en-US"/>
          </a:p>
        </p:txBody>
      </p:sp>
      <p:sp>
        <p:nvSpPr>
          <p:cNvPr id="93187" name="Rectangle 2"/>
          <p:cNvSpPr>
            <a:spLocks noGrp="1" noRot="1" noChangeAspect="1" noChangeArrowheads="1" noTextEdit="1"/>
          </p:cNvSpPr>
          <p:nvPr>
            <p:ph type="sldImg"/>
          </p:nvPr>
        </p:nvSpPr>
        <p:spPr>
          <a:xfrm>
            <a:off x="1146175" y="685800"/>
            <a:ext cx="4567238" cy="3427413"/>
          </a:xfrm>
          <a:ln/>
        </p:spPr>
      </p:sp>
      <p:sp>
        <p:nvSpPr>
          <p:cNvPr id="93188" name="Rectangle 3"/>
          <p:cNvSpPr>
            <a:spLocks noGrp="1" noChangeArrowheads="1"/>
          </p:cNvSpPr>
          <p:nvPr>
            <p:ph type="body" idx="1"/>
          </p:nvPr>
        </p:nvSpPr>
        <p:spPr>
          <a:xfrm>
            <a:off x="914400" y="4353984"/>
            <a:ext cx="5029200" cy="4064000"/>
          </a:xfrm>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D851B8-7665-4A44-8AE8-4B390DCB866C}" type="slidenum">
              <a:rPr lang="en-US" altLang="en-US"/>
              <a:pPr/>
              <a:t>10</a:t>
            </a:fld>
            <a:endParaRPr lang="en-US" alt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5C687-50A6-4E0B-AECE-66A89E1A4ED3}" type="slidenum">
              <a:rPr lang="en-US" altLang="en-US"/>
              <a:pPr/>
              <a:t>11</a:t>
            </a:fld>
            <a:endParaRPr lang="en-US" alt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550AE-87DE-41F0-B33E-DBB80799DE34}" type="slidenum">
              <a:rPr lang="en-US" altLang="en-US"/>
              <a:pPr/>
              <a:t>15</a:t>
            </a:fld>
            <a:endParaRPr lang="en-US" alt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85800" y="2924944"/>
            <a:ext cx="7772400" cy="936104"/>
          </a:xfrm>
          <a:prstGeom prst="rect">
            <a:avLst/>
          </a:prstGeom>
        </p:spPr>
        <p:txBody>
          <a:bodyPr/>
          <a:lstStyle>
            <a:lvl1pPr algn="l">
              <a:defRPr sz="2600" b="1">
                <a:solidFill>
                  <a:srgbClr val="7F7F7F"/>
                </a:solidFill>
                <a:latin typeface="Arial"/>
                <a:cs typeface="Arial"/>
              </a:defRPr>
            </a:lvl1pPr>
          </a:lstStyle>
          <a:p>
            <a:r>
              <a:rPr lang="it-IT" dirty="0"/>
              <a:t>Title / </a:t>
            </a:r>
            <a:r>
              <a:rPr lang="it-IT" dirty="0" err="1"/>
              <a:t>Lecture</a:t>
            </a:r>
            <a:r>
              <a:rPr lang="it-IT" dirty="0"/>
              <a:t> #</a:t>
            </a:r>
            <a:br>
              <a:rPr lang="it-IT" dirty="0"/>
            </a:br>
            <a:br>
              <a:rPr lang="it-IT" dirty="0"/>
            </a:br>
            <a:endParaRPr lang="it-IT" dirty="0"/>
          </a:p>
        </p:txBody>
      </p:sp>
      <p:sp>
        <p:nvSpPr>
          <p:cNvPr id="16" name="Segnaposto contenuto 15"/>
          <p:cNvSpPr>
            <a:spLocks noGrp="1"/>
          </p:cNvSpPr>
          <p:nvPr>
            <p:ph sz="quarter" idx="11" hasCustomPrompt="1"/>
          </p:nvPr>
        </p:nvSpPr>
        <p:spPr>
          <a:xfrm>
            <a:off x="685800" y="5373464"/>
            <a:ext cx="7772400" cy="431800"/>
          </a:xfrm>
          <a:prstGeom prst="rect">
            <a:avLst/>
          </a:prstGeom>
        </p:spPr>
        <p:txBody>
          <a:bodyPr vert="horz"/>
          <a:lstStyle>
            <a:lvl1pPr marL="0" indent="0">
              <a:buNone/>
              <a:defRPr sz="1600" baseline="0">
                <a:solidFill>
                  <a:srgbClr val="7F7F7F"/>
                </a:solidFill>
                <a:latin typeface="Arial"/>
                <a:cs typeface="Arial"/>
              </a:defRPr>
            </a:lvl1pPr>
          </a:lstStyle>
          <a:p>
            <a:pPr lvl="0"/>
            <a:r>
              <a:rPr lang="it-IT" dirty="0"/>
              <a:t>Date (DD/MM/YYYY)</a:t>
            </a:r>
          </a:p>
        </p:txBody>
      </p:sp>
      <p:sp>
        <p:nvSpPr>
          <p:cNvPr id="18" name="Segnaposto contenuto 17"/>
          <p:cNvSpPr>
            <a:spLocks noGrp="1"/>
          </p:cNvSpPr>
          <p:nvPr>
            <p:ph sz="quarter" idx="12" hasCustomPrompt="1"/>
          </p:nvPr>
        </p:nvSpPr>
        <p:spPr>
          <a:xfrm>
            <a:off x="685800" y="6165850"/>
            <a:ext cx="7772400" cy="28733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solidFill>
                  <a:srgbClr val="7F7F7F"/>
                </a:solidFill>
                <a:latin typeface="Arial"/>
                <a:cs typeface="Arial"/>
              </a:defRPr>
            </a:lvl1pPr>
          </a:lstStyle>
          <a:p>
            <a:pPr lvl="0"/>
            <a:r>
              <a:rPr lang="it-IT" dirty="0"/>
              <a:t>Master </a:t>
            </a:r>
            <a:r>
              <a:rPr lang="it-IT" dirty="0" err="1"/>
              <a:t>Academic</a:t>
            </a:r>
            <a:r>
              <a:rPr lang="it-IT" dirty="0"/>
              <a:t> </a:t>
            </a:r>
            <a:r>
              <a:rPr lang="it-IT" dirty="0" err="1"/>
              <a:t>Year</a:t>
            </a:r>
            <a:r>
              <a:rPr lang="it-IT" dirty="0"/>
              <a:t> (YYYY/YYYY)</a:t>
            </a:r>
          </a:p>
          <a:p>
            <a:pPr lvl="0"/>
            <a:endParaRPr lang="it-IT" dirty="0"/>
          </a:p>
        </p:txBody>
      </p:sp>
      <p:sp>
        <p:nvSpPr>
          <p:cNvPr id="20" name="Segnaposto testo 19"/>
          <p:cNvSpPr>
            <a:spLocks noGrp="1"/>
          </p:cNvSpPr>
          <p:nvPr>
            <p:ph type="body" sz="quarter" idx="13" hasCustomPrompt="1"/>
          </p:nvPr>
        </p:nvSpPr>
        <p:spPr>
          <a:xfrm>
            <a:off x="685800" y="4652937"/>
            <a:ext cx="7772400" cy="576263"/>
          </a:xfrm>
          <a:prstGeom prst="rect">
            <a:avLst/>
          </a:prstGeom>
        </p:spPr>
        <p:txBody>
          <a:bodyPr vert="horz"/>
          <a:lstStyle>
            <a:lvl1pPr marL="0" indent="0">
              <a:buNone/>
              <a:defRPr sz="2400" b="1" i="1">
                <a:solidFill>
                  <a:srgbClr val="7F7F7F"/>
                </a:solidFill>
                <a:latin typeface="Arial"/>
                <a:cs typeface="Arial"/>
              </a:defRPr>
            </a:lvl1pPr>
          </a:lstStyle>
          <a:p>
            <a:pPr lvl="0"/>
            <a:r>
              <a:rPr lang="it-IT" dirty="0" err="1"/>
              <a:t>Instructor</a:t>
            </a:r>
            <a:endParaRPr lang="it-IT" dirty="0"/>
          </a:p>
        </p:txBody>
      </p:sp>
      <p:sp>
        <p:nvSpPr>
          <p:cNvPr id="24" name="Segnaposto testo 23"/>
          <p:cNvSpPr>
            <a:spLocks noGrp="1"/>
          </p:cNvSpPr>
          <p:nvPr>
            <p:ph type="body" sz="quarter" idx="14" hasCustomPrompt="1"/>
          </p:nvPr>
        </p:nvSpPr>
        <p:spPr>
          <a:xfrm>
            <a:off x="685800" y="4005263"/>
            <a:ext cx="7772400" cy="503237"/>
          </a:xfrm>
          <a:prstGeom prst="rect">
            <a:avLst/>
          </a:prstGeom>
        </p:spPr>
        <p:txBody>
          <a:bodyPr vert="horz"/>
          <a:lstStyle>
            <a:lvl1pPr marL="0" indent="0">
              <a:buNone/>
              <a:defRPr sz="2400" b="1">
                <a:solidFill>
                  <a:srgbClr val="7F7F7F"/>
                </a:solidFill>
                <a:latin typeface="Arial"/>
                <a:cs typeface="Arial"/>
              </a:defRPr>
            </a:lvl1pPr>
          </a:lstStyle>
          <a:p>
            <a:pPr lvl="0"/>
            <a:r>
              <a:rPr lang="it-IT" dirty="0"/>
              <a:t>COURSE</a:t>
            </a:r>
          </a:p>
        </p:txBody>
      </p:sp>
    </p:spTree>
    <p:extLst>
      <p:ext uri="{BB962C8B-B14F-4D97-AF65-F5344CB8AC3E}">
        <p14:creationId xmlns:p14="http://schemas.microsoft.com/office/powerpoint/2010/main" val="63339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lide">
    <p:spTree>
      <p:nvGrpSpPr>
        <p:cNvPr id="1" name=""/>
        <p:cNvGrpSpPr/>
        <p:nvPr/>
      </p:nvGrpSpPr>
      <p:grpSpPr>
        <a:xfrm>
          <a:off x="0" y="0"/>
          <a:ext cx="0" cy="0"/>
          <a:chOff x="0" y="0"/>
          <a:chExt cx="0" cy="0"/>
        </a:xfrm>
      </p:grpSpPr>
      <p:sp>
        <p:nvSpPr>
          <p:cNvPr id="7" name="Segnaposto contenuto 6"/>
          <p:cNvSpPr>
            <a:spLocks noGrp="1"/>
          </p:cNvSpPr>
          <p:nvPr>
            <p:ph sz="quarter" idx="11" hasCustomPrompt="1"/>
          </p:nvPr>
        </p:nvSpPr>
        <p:spPr>
          <a:xfrm>
            <a:off x="395288" y="981075"/>
            <a:ext cx="8353425" cy="5111750"/>
          </a:xfrm>
          <a:prstGeom prst="rect">
            <a:avLst/>
          </a:prstGeom>
        </p:spPr>
        <p:txBody>
          <a:bodyPr vert="horz"/>
          <a:lstStyle>
            <a:lvl1pPr marL="0" indent="0">
              <a:buNone/>
              <a:defRPr sz="1600"/>
            </a:lvl1pPr>
          </a:lstStyle>
          <a:p>
            <a:pPr lvl="0"/>
            <a:r>
              <a:rPr lang="it-IT"/>
              <a:t>Testo</a:t>
            </a:r>
            <a:endParaRPr lang="it-IT" dirty="0"/>
          </a:p>
        </p:txBody>
      </p:sp>
      <p:sp>
        <p:nvSpPr>
          <p:cNvPr id="9" name="Segnaposto testo 8"/>
          <p:cNvSpPr>
            <a:spLocks noGrp="1"/>
          </p:cNvSpPr>
          <p:nvPr>
            <p:ph type="body" sz="quarter" idx="12" hasCustomPrompt="1"/>
          </p:nvPr>
        </p:nvSpPr>
        <p:spPr>
          <a:xfrm>
            <a:off x="395039" y="265112"/>
            <a:ext cx="8353425" cy="615677"/>
          </a:xfrm>
          <a:prstGeom prst="rect">
            <a:avLst/>
          </a:prstGeom>
        </p:spPr>
        <p:txBody>
          <a:bodyPr vert="horz"/>
          <a:lstStyle>
            <a:lvl1pPr marL="0" indent="0">
              <a:buNone/>
              <a:defRPr sz="2600" b="1">
                <a:solidFill>
                  <a:srgbClr val="7F7F7F"/>
                </a:solidFill>
              </a:defRPr>
            </a:lvl1pPr>
          </a:lstStyle>
          <a:p>
            <a:pPr lvl="0"/>
            <a:r>
              <a:rPr lang="it-IT" dirty="0"/>
              <a:t>Titolo</a:t>
            </a:r>
          </a:p>
        </p:txBody>
      </p:sp>
      <p:sp>
        <p:nvSpPr>
          <p:cNvPr id="10" name="CasellaDiTesto 9"/>
          <p:cNvSpPr txBox="1"/>
          <p:nvPr userDrawn="1"/>
        </p:nvSpPr>
        <p:spPr>
          <a:xfrm>
            <a:off x="8521700" y="6477000"/>
            <a:ext cx="184666" cy="461665"/>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480514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2600" y="115888"/>
            <a:ext cx="8178800" cy="922337"/>
          </a:xfrm>
          <a:prstGeom prst="rect">
            <a:avLst/>
          </a:prstGeom>
        </p:spPr>
        <p:txBody>
          <a:bodyPr/>
          <a:lstStyle/>
          <a:p>
            <a:r>
              <a:rPr lang="en-US"/>
              <a:t>Click to edit Master title style</a:t>
            </a:r>
            <a:endParaRPr lang="en-NZ"/>
          </a:p>
        </p:txBody>
      </p:sp>
      <p:sp>
        <p:nvSpPr>
          <p:cNvPr id="3" name="Content Placeholder 2"/>
          <p:cNvSpPr>
            <a:spLocks noGrp="1"/>
          </p:cNvSpPr>
          <p:nvPr>
            <p:ph idx="1"/>
          </p:nvPr>
        </p:nvSpPr>
        <p:spPr>
          <a:xfrm>
            <a:off x="774700" y="1371600"/>
            <a:ext cx="7912100" cy="4602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6"/>
          <p:cNvSpPr>
            <a:spLocks noGrp="1" noChangeArrowheads="1"/>
          </p:cNvSpPr>
          <p:nvPr>
            <p:ph type="ftr" sz="quarter" idx="10"/>
          </p:nvPr>
        </p:nvSpPr>
        <p:spPr>
          <a:xfrm>
            <a:off x="0" y="6664325"/>
            <a:ext cx="4689475" cy="193675"/>
          </a:xfrm>
          <a:prstGeom prst="rect">
            <a:avLst/>
          </a:prstGeom>
          <a:ln/>
        </p:spPr>
        <p:txBody>
          <a:bodyPr/>
          <a:lstStyle>
            <a:lvl1pPr>
              <a:defRPr/>
            </a:lvl1pPr>
          </a:lstStyle>
          <a:p>
            <a:pPr>
              <a:defRPr/>
            </a:pPr>
            <a:r>
              <a:rPr lang="en-US"/>
              <a:t>Copyright © 2010 Pearson Education, Inc. Publishing as Prentice Hall.</a:t>
            </a:r>
          </a:p>
        </p:txBody>
      </p:sp>
    </p:spTree>
    <p:extLst>
      <p:ext uri="{BB962C8B-B14F-4D97-AF65-F5344CB8AC3E}">
        <p14:creationId xmlns:p14="http://schemas.microsoft.com/office/powerpoint/2010/main" val="298336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2600" y="115888"/>
            <a:ext cx="8178800" cy="922337"/>
          </a:xfrm>
          <a:prstGeom prst="rect">
            <a:avLst/>
          </a:prstGeom>
        </p:spPr>
        <p:txBody>
          <a:bodyPr/>
          <a:lstStyle/>
          <a:p>
            <a:r>
              <a:rPr lang="en-US"/>
              <a:t>Click to edit Master title style</a:t>
            </a:r>
            <a:endParaRPr lang="en-NZ"/>
          </a:p>
        </p:txBody>
      </p:sp>
      <p:sp>
        <p:nvSpPr>
          <p:cNvPr id="3" name="Rectangle 6"/>
          <p:cNvSpPr>
            <a:spLocks noGrp="1" noChangeArrowheads="1"/>
          </p:cNvSpPr>
          <p:nvPr>
            <p:ph type="ftr" sz="quarter" idx="10"/>
          </p:nvPr>
        </p:nvSpPr>
        <p:spPr>
          <a:xfrm>
            <a:off x="0" y="6664325"/>
            <a:ext cx="4689475" cy="193675"/>
          </a:xfrm>
          <a:prstGeom prst="rect">
            <a:avLst/>
          </a:prstGeom>
          <a:ln/>
        </p:spPr>
        <p:txBody>
          <a:bodyPr/>
          <a:lstStyle>
            <a:lvl1pPr>
              <a:defRPr/>
            </a:lvl1pPr>
          </a:lstStyle>
          <a:p>
            <a:pPr>
              <a:defRPr/>
            </a:pPr>
            <a:r>
              <a:rPr lang="en-US"/>
              <a:t>Copyright © 2010 Pearson Education, Inc. Publishing as Prentice Hall.</a:t>
            </a:r>
          </a:p>
        </p:txBody>
      </p:sp>
    </p:spTree>
    <p:extLst>
      <p:ext uri="{BB962C8B-B14F-4D97-AF65-F5344CB8AC3E}">
        <p14:creationId xmlns:p14="http://schemas.microsoft.com/office/powerpoint/2010/main" val="20833724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1583668" y="5868560"/>
            <a:ext cx="5976664" cy="584776"/>
          </a:xfrm>
          <a:prstGeom prst="rect">
            <a:avLst/>
          </a:prstGeom>
        </p:spPr>
        <p:txBody>
          <a:bodyPr wrap="square">
            <a:spAutoFit/>
          </a:bodyPr>
          <a:lstStyle/>
          <a:p>
            <a:pPr lvl="0" algn="ctr" defTabSz="88900" eaLnBrk="0" hangingPunct="0">
              <a:spcBef>
                <a:spcPts val="0"/>
              </a:spcBef>
              <a:defRPr/>
            </a:pPr>
            <a:r>
              <a:rPr lang="it-IT" sz="1600" b="1" i="0" kern="1200" cap="all" dirty="0">
                <a:solidFill>
                  <a:schemeClr val="bg1">
                    <a:lumMod val="50000"/>
                  </a:schemeClr>
                </a:solidFill>
                <a:latin typeface="Gotham HTF Bold"/>
                <a:ea typeface="ヒラギノ角ゴ Pro W3" charset="-128"/>
                <a:cs typeface="Gotham HTF Bold"/>
              </a:rPr>
              <a:t>BOLOGNA</a:t>
            </a:r>
            <a:r>
              <a:rPr lang="it-IT" sz="1600" b="1" i="0" cap="all" dirty="0">
                <a:solidFill>
                  <a:schemeClr val="tx1">
                    <a:lumMod val="65000"/>
                    <a:lumOff val="35000"/>
                  </a:schemeClr>
                </a:solidFill>
                <a:latin typeface="Gotham HTF Bold"/>
                <a:cs typeface="Gotham HTF Bold"/>
              </a:rPr>
              <a:t> </a:t>
            </a:r>
            <a:r>
              <a:rPr lang="it-IT" sz="1600" b="1" i="0" cap="all" dirty="0">
                <a:solidFill>
                  <a:schemeClr val="bg1">
                    <a:lumMod val="50000"/>
                  </a:schemeClr>
                </a:solidFill>
                <a:latin typeface="Gotham HTF Bold"/>
                <a:cs typeface="Gotham HTF Bold"/>
              </a:rPr>
              <a:t>BUSINESS SCHOOL</a:t>
            </a:r>
          </a:p>
          <a:p>
            <a:pPr lvl="0" algn="ctr" defTabSz="88900" eaLnBrk="0" hangingPunct="0">
              <a:spcBef>
                <a:spcPts val="0"/>
              </a:spcBef>
              <a:defRPr/>
            </a:pPr>
            <a:r>
              <a:rPr lang="it-IT" sz="1600" b="0" i="0" cap="none" dirty="0">
                <a:solidFill>
                  <a:schemeClr val="bg1">
                    <a:lumMod val="50000"/>
                  </a:schemeClr>
                </a:solidFill>
                <a:latin typeface="Gotham HTF Book"/>
                <a:cs typeface="Gotham HTF Book"/>
              </a:rPr>
              <a:t>Alma Mater </a:t>
            </a:r>
            <a:r>
              <a:rPr lang="it-IT" sz="1600" b="0" i="0" cap="none" dirty="0" err="1">
                <a:solidFill>
                  <a:schemeClr val="bg1">
                    <a:lumMod val="50000"/>
                  </a:schemeClr>
                </a:solidFill>
                <a:latin typeface="Gotham HTF Book"/>
                <a:cs typeface="Gotham HTF Book"/>
              </a:rPr>
              <a:t>Studiorum</a:t>
            </a:r>
            <a:r>
              <a:rPr lang="it-IT" sz="1600" b="0" i="0" cap="none" dirty="0">
                <a:solidFill>
                  <a:schemeClr val="bg1">
                    <a:lumMod val="50000"/>
                  </a:schemeClr>
                </a:solidFill>
                <a:latin typeface="Gotham HTF Book"/>
                <a:cs typeface="Gotham HTF Book"/>
              </a:rPr>
              <a:t> </a:t>
            </a:r>
            <a:r>
              <a:rPr lang="it-IT" sz="1600" b="0" i="0" kern="1200" cap="none" dirty="0">
                <a:solidFill>
                  <a:schemeClr val="bg1">
                    <a:lumMod val="50000"/>
                  </a:schemeClr>
                </a:solidFill>
                <a:latin typeface="Gotham HTF Book"/>
                <a:ea typeface="ヒラギノ角ゴ Pro W3" charset="-128"/>
                <a:cs typeface="Gotham HTF Book"/>
              </a:rPr>
              <a:t>Università di Bologna</a:t>
            </a:r>
          </a:p>
        </p:txBody>
      </p:sp>
      <p:pic>
        <p:nvPicPr>
          <p:cNvPr id="3" name="Immagine 2" descr="BBS4COLORI.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0210" y="1663700"/>
            <a:ext cx="4680000" cy="1806338"/>
          </a:xfrm>
          <a:prstGeom prst="rect">
            <a:avLst/>
          </a:prstGeom>
        </p:spPr>
      </p:pic>
    </p:spTree>
    <p:extLst>
      <p:ext uri="{BB962C8B-B14F-4D97-AF65-F5344CB8AC3E}">
        <p14:creationId xmlns:p14="http://schemas.microsoft.com/office/powerpoint/2010/main" val="1529204574"/>
      </p:ext>
    </p:extLst>
  </p:cSld>
  <p:clrMap bg1="lt1" tx1="dk1" bg2="lt2" tx2="dk2" accent1="accent1" accent2="accent2" accent3="accent3" accent4="accent4" accent5="accent5" accent6="accent6" hlink="hlink" folHlink="folHlink"/>
  <p:sldLayoutIdLst>
    <p:sldLayoutId id="214748378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 Box 6"/>
          <p:cNvSpPr txBox="1">
            <a:spLocks noChangeArrowheads="1"/>
          </p:cNvSpPr>
          <p:nvPr userDrawn="1"/>
        </p:nvSpPr>
        <p:spPr bwMode="auto">
          <a:xfrm>
            <a:off x="8460432" y="6333561"/>
            <a:ext cx="453058" cy="263791"/>
          </a:xfrm>
          <a:prstGeom prst="rect">
            <a:avLst/>
          </a:prstGeom>
          <a:solidFill>
            <a:srgbClr val="FFFFFF"/>
          </a:solidFill>
          <a:ln w="9525">
            <a:noFill/>
            <a:round/>
            <a:headEnd/>
            <a:tailEnd/>
          </a:ln>
          <a:effectLst/>
        </p:spPr>
        <p:txBody>
          <a:bodyPr wrap="square" lIns="90000" tIns="46800" rIns="90000" bIns="46800">
            <a:spAutoFit/>
          </a:bodyPr>
          <a:lstStyle/>
          <a:p>
            <a:pPr algn="ctr">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0C862A9-705C-450A-8EC7-19B5E57C55FC}" type="slidenum">
              <a:rPr lang="en-GB" sz="1100" smtClean="0">
                <a:solidFill>
                  <a:srgbClr val="595959"/>
                </a:solidFill>
                <a:latin typeface="Arial"/>
                <a:cs typeface="Arial"/>
              </a:rPr>
              <a:pPr algn="ctr">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a:t>
            </a:fld>
            <a:endParaRPr lang="en-GB" sz="1100" dirty="0">
              <a:solidFill>
                <a:srgbClr val="595959"/>
              </a:solidFill>
              <a:latin typeface="Arial"/>
              <a:cs typeface="Arial"/>
            </a:endParaRPr>
          </a:p>
        </p:txBody>
      </p:sp>
      <p:cxnSp>
        <p:nvCxnSpPr>
          <p:cNvPr id="13" name="Connettore 1 12"/>
          <p:cNvCxnSpPr>
            <a:endCxn id="9" idx="1"/>
          </p:cNvCxnSpPr>
          <p:nvPr userDrawn="1"/>
        </p:nvCxnSpPr>
        <p:spPr>
          <a:xfrm>
            <a:off x="1403648" y="6448004"/>
            <a:ext cx="7056784" cy="17453"/>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 name="Immagine 1" descr="BBS4COLORI.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3485" y="6214550"/>
            <a:ext cx="1145455" cy="442110"/>
          </a:xfrm>
          <a:prstGeom prst="rect">
            <a:avLst/>
          </a:prstGeom>
        </p:spPr>
      </p:pic>
    </p:spTree>
    <p:extLst>
      <p:ext uri="{BB962C8B-B14F-4D97-AF65-F5344CB8AC3E}">
        <p14:creationId xmlns:p14="http://schemas.microsoft.com/office/powerpoint/2010/main" val="4062111049"/>
      </p:ext>
    </p:extLst>
  </p:cSld>
  <p:clrMap bg1="lt1" tx1="dk1" bg2="lt2" tx2="dk2" accent1="accent1" accent2="accent2" accent3="accent3" accent4="accent4" accent5="accent5" accent6="accent6" hlink="hlink" folHlink="folHlink"/>
  <p:sldLayoutIdLst>
    <p:sldLayoutId id="2147483760" r:id="rId1"/>
    <p:sldLayoutId id="2147483788" r:id="rId2"/>
    <p:sldLayoutId id="2147483789" r:id="rId3"/>
  </p:sldLayoutIdLst>
  <p:txStyles>
    <p:titleStyle>
      <a:lvl1pPr algn="l" defTabSz="457200" rtl="0" eaLnBrk="1" latinLnBrk="0" hangingPunct="1">
        <a:spcBef>
          <a:spcPct val="0"/>
        </a:spcBef>
        <a:buNone/>
        <a:defRPr sz="2600" b="1" kern="1200">
          <a:solidFill>
            <a:srgbClr val="7F7F7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2.bin"/><Relationship Id="rId7" Type="http://schemas.openxmlformats.org/officeDocument/2006/relationships/image" Target="../media/image5.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7.wmf"/><Relationship Id="rId5" Type="http://schemas.openxmlformats.org/officeDocument/2006/relationships/image" Target="../media/image8.wmf"/><Relationship Id="rId10" Type="http://schemas.openxmlformats.org/officeDocument/2006/relationships/oleObject" Target="../embeddings/oleObject5.bin"/><Relationship Id="rId4" Type="http://schemas.openxmlformats.org/officeDocument/2006/relationships/image" Target="../media/image4.wmf"/><Relationship Id="rId9" Type="http://schemas.openxmlformats.org/officeDocument/2006/relationships/image" Target="../media/image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57252" y="3430343"/>
            <a:ext cx="7800948" cy="427285"/>
          </a:xfrm>
        </p:spPr>
        <p:txBody>
          <a:bodyPr/>
          <a:lstStyle/>
          <a:p>
            <a:r>
              <a:rPr lang="it-IT" dirty="0"/>
              <a:t>FORECASTING</a:t>
            </a:r>
          </a:p>
        </p:txBody>
      </p:sp>
      <p:sp>
        <p:nvSpPr>
          <p:cNvPr id="3" name="Segnaposto contenuto 2"/>
          <p:cNvSpPr>
            <a:spLocks noGrp="1"/>
          </p:cNvSpPr>
          <p:nvPr>
            <p:ph sz="quarter" idx="11"/>
          </p:nvPr>
        </p:nvSpPr>
        <p:spPr>
          <a:xfrm>
            <a:off x="657252" y="5072074"/>
            <a:ext cx="7772400" cy="431800"/>
          </a:xfrm>
        </p:spPr>
        <p:txBody>
          <a:bodyPr/>
          <a:lstStyle/>
          <a:p>
            <a:r>
              <a:rPr lang="it-IT"/>
              <a:t>March 30, 2020</a:t>
            </a:r>
            <a:endParaRPr lang="it-IT" dirty="0"/>
          </a:p>
        </p:txBody>
      </p:sp>
      <p:sp>
        <p:nvSpPr>
          <p:cNvPr id="5" name="Segnaposto testo 4"/>
          <p:cNvSpPr>
            <a:spLocks noGrp="1"/>
          </p:cNvSpPr>
          <p:nvPr>
            <p:ph type="body" sz="quarter" idx="13"/>
          </p:nvPr>
        </p:nvSpPr>
        <p:spPr>
          <a:xfrm>
            <a:off x="657252" y="4581499"/>
            <a:ext cx="7772400" cy="419137"/>
          </a:xfrm>
        </p:spPr>
        <p:txBody>
          <a:bodyPr/>
          <a:lstStyle/>
          <a:p>
            <a:r>
              <a:rPr lang="it-IT" dirty="0"/>
              <a:t>Antony Paulraj</a:t>
            </a:r>
          </a:p>
        </p:txBody>
      </p:sp>
      <p:sp>
        <p:nvSpPr>
          <p:cNvPr id="6" name="Segnaposto testo 5"/>
          <p:cNvSpPr>
            <a:spLocks noGrp="1"/>
          </p:cNvSpPr>
          <p:nvPr>
            <p:ph type="body" sz="quarter" idx="14"/>
          </p:nvPr>
        </p:nvSpPr>
        <p:spPr>
          <a:xfrm>
            <a:off x="657252" y="3929066"/>
            <a:ext cx="7800948" cy="503237"/>
          </a:xfrm>
        </p:spPr>
        <p:txBody>
          <a:bodyPr/>
          <a:lstStyle/>
          <a:p>
            <a:r>
              <a:rPr lang="it-IT" dirty="0"/>
              <a:t>Operations Management</a:t>
            </a:r>
          </a:p>
        </p:txBody>
      </p:sp>
    </p:spTree>
    <p:extLst>
      <p:ext uri="{BB962C8B-B14F-4D97-AF65-F5344CB8AC3E}">
        <p14:creationId xmlns:p14="http://schemas.microsoft.com/office/powerpoint/2010/main" val="3238661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3200" dirty="0"/>
              <a:t>Qualitative Methods</a:t>
            </a:r>
          </a:p>
        </p:txBody>
      </p:sp>
      <p:graphicFrame>
        <p:nvGraphicFramePr>
          <p:cNvPr id="14340" name="Object 4"/>
          <p:cNvGraphicFramePr>
            <a:graphicFrameLocks noGrp="1" noChangeAspect="1"/>
          </p:cNvGraphicFramePr>
          <p:nvPr>
            <p:ph idx="1"/>
            <p:extLst>
              <p:ext uri="{D42A27DB-BD31-4B8C-83A1-F6EECF244321}">
                <p14:modId xmlns:p14="http://schemas.microsoft.com/office/powerpoint/2010/main" val="952167122"/>
              </p:ext>
            </p:extLst>
          </p:nvPr>
        </p:nvGraphicFramePr>
        <p:xfrm>
          <a:off x="457200" y="1412875"/>
          <a:ext cx="8229600" cy="4343400"/>
        </p:xfrm>
        <a:graphic>
          <a:graphicData uri="http://schemas.openxmlformats.org/presentationml/2006/ole">
            <mc:AlternateContent xmlns:mc="http://schemas.openxmlformats.org/markup-compatibility/2006">
              <mc:Choice xmlns:v="urn:schemas-microsoft-com:vml" Requires="v">
                <p:oleObj spid="_x0000_s1055" name="Worksheet" r:id="rId4" imgW="4467225" imgH="2257425" progId="Excel.Sheet.8">
                  <p:embed/>
                </p:oleObj>
              </mc:Choice>
              <mc:Fallback>
                <p:oleObj name="Worksheet" r:id="rId4" imgW="4467225" imgH="225742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12875"/>
                        <a:ext cx="8229600" cy="4343400"/>
                      </a:xfrm>
                      <a:prstGeom prst="rect">
                        <a:avLst/>
                      </a:prstGeom>
                      <a:solidFill>
                        <a:srgbClr val="FFFF99"/>
                      </a:solidFill>
                      <a:ln>
                        <a:noFill/>
                      </a:ln>
                      <a:effectLst/>
                    </p:spPr>
                  </p:pic>
                </p:oleObj>
              </mc:Fallback>
            </mc:AlternateContent>
          </a:graphicData>
        </a:graphic>
      </p:graphicFrame>
    </p:spTree>
    <p:extLst>
      <p:ext uri="{BB962C8B-B14F-4D97-AF65-F5344CB8AC3E}">
        <p14:creationId xmlns:p14="http://schemas.microsoft.com/office/powerpoint/2010/main" val="2129047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3200" dirty="0"/>
              <a:t>Quantitative Methods</a:t>
            </a:r>
          </a:p>
        </p:txBody>
      </p:sp>
      <p:sp>
        <p:nvSpPr>
          <p:cNvPr id="15363" name="Rectangle 3"/>
          <p:cNvSpPr>
            <a:spLocks noGrp="1" noChangeArrowheads="1"/>
          </p:cNvSpPr>
          <p:nvPr>
            <p:ph type="body" idx="1"/>
          </p:nvPr>
        </p:nvSpPr>
        <p:spPr/>
        <p:txBody>
          <a:bodyPr/>
          <a:lstStyle/>
          <a:p>
            <a:r>
              <a:rPr lang="en-US" altLang="en-US" sz="2800" b="1" dirty="0">
                <a:solidFill>
                  <a:schemeClr val="folHlink"/>
                </a:solidFill>
              </a:rPr>
              <a:t>Causal Models:</a:t>
            </a:r>
          </a:p>
          <a:p>
            <a:pPr lvl="1"/>
            <a:r>
              <a:rPr lang="en-US" altLang="en-US" sz="2400" dirty="0"/>
              <a:t>Explores cause-and-effect relationships</a:t>
            </a:r>
          </a:p>
          <a:p>
            <a:pPr lvl="1"/>
            <a:r>
              <a:rPr lang="en-US" altLang="en-US" sz="2400" dirty="0"/>
              <a:t>Uses leading indicators to predict the future</a:t>
            </a:r>
          </a:p>
          <a:p>
            <a:pPr lvl="1"/>
            <a:r>
              <a:rPr lang="en-US" altLang="en-US" sz="2400" dirty="0"/>
              <a:t>E.g. housing starts and appliance sales</a:t>
            </a:r>
          </a:p>
          <a:p>
            <a:endParaRPr lang="en-US" altLang="en-US" sz="2800" dirty="0"/>
          </a:p>
          <a:p>
            <a:r>
              <a:rPr lang="en-US" altLang="en-US" sz="2800" b="1" dirty="0">
                <a:solidFill>
                  <a:schemeClr val="folHlink"/>
                </a:solidFill>
              </a:rPr>
              <a:t>Time Series Models:</a:t>
            </a:r>
          </a:p>
          <a:p>
            <a:pPr lvl="1"/>
            <a:r>
              <a:rPr lang="en-US" altLang="en-US" sz="2400" dirty="0"/>
              <a:t>Assumes the future will follow same patterns as the past.</a:t>
            </a:r>
          </a:p>
        </p:txBody>
      </p:sp>
    </p:spTree>
    <p:extLst>
      <p:ext uri="{BB962C8B-B14F-4D97-AF65-F5344CB8AC3E}">
        <p14:creationId xmlns:p14="http://schemas.microsoft.com/office/powerpoint/2010/main" val="4146012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pPr eaLnBrk="1" hangingPunct="1">
              <a:defRPr/>
            </a:pPr>
            <a:r>
              <a:rPr lang="en-US" sz="3200" dirty="0"/>
              <a:t>Causal Methods - Linear Regression</a:t>
            </a:r>
          </a:p>
        </p:txBody>
      </p:sp>
      <p:sp>
        <p:nvSpPr>
          <p:cNvPr id="480259" name="Rectangle 3"/>
          <p:cNvSpPr>
            <a:spLocks noGrp="1" noChangeArrowheads="1"/>
          </p:cNvSpPr>
          <p:nvPr>
            <p:ph type="body" idx="1"/>
          </p:nvPr>
        </p:nvSpPr>
        <p:spPr>
          <a:xfrm>
            <a:off x="774700" y="1371600"/>
            <a:ext cx="7912100" cy="2125663"/>
          </a:xfrm>
        </p:spPr>
        <p:txBody>
          <a:bodyPr/>
          <a:lstStyle/>
          <a:p>
            <a:pPr eaLnBrk="1" hangingPunct="1"/>
            <a:r>
              <a:rPr lang="en-US" sz="2400"/>
              <a:t>A dependent variable is related to one or more independent variables by a linear equation</a:t>
            </a:r>
          </a:p>
          <a:p>
            <a:pPr eaLnBrk="1" hangingPunct="1"/>
            <a:r>
              <a:rPr lang="en-US" sz="2400"/>
              <a:t>The independent variables are assumed to  “cause” the results observed in the past</a:t>
            </a:r>
          </a:p>
          <a:p>
            <a:pPr eaLnBrk="1" hangingPunct="1"/>
            <a:r>
              <a:rPr lang="en-US" sz="2400"/>
              <a:t>Simple linear regression model is a straight line</a:t>
            </a:r>
          </a:p>
        </p:txBody>
      </p:sp>
      <p:sp>
        <p:nvSpPr>
          <p:cNvPr id="480260" name="Rectangle 4"/>
          <p:cNvSpPr>
            <a:spLocks noChangeArrowheads="1"/>
          </p:cNvSpPr>
          <p:nvPr/>
        </p:nvSpPr>
        <p:spPr bwMode="auto">
          <a:xfrm>
            <a:off x="3687763" y="3627438"/>
            <a:ext cx="1570037" cy="487362"/>
          </a:xfrm>
          <a:prstGeom prst="rect">
            <a:avLst/>
          </a:prstGeom>
          <a:noFill/>
          <a:ln w="9525">
            <a:noFill/>
            <a:miter lim="800000"/>
            <a:headEnd/>
            <a:tailEnd/>
          </a:ln>
        </p:spPr>
        <p:txBody>
          <a:bodyPr wrap="none" bIns="76176" anchor="ctr">
            <a:spAutoFit/>
          </a:bodyPr>
          <a:lstStyle/>
          <a:p>
            <a:r>
              <a:rPr lang="en-US" sz="2400" b="1" i="1">
                <a:latin typeface="Times New Roman" pitchFamily="18" charset="0"/>
                <a:cs typeface="Times New Roman" pitchFamily="18" charset="0"/>
              </a:rPr>
              <a:t>Y</a:t>
            </a:r>
            <a:r>
              <a:rPr lang="en-US" sz="2400" b="1">
                <a:cs typeface="Times New Roman" pitchFamily="18" charset="0"/>
              </a:rPr>
              <a:t> = </a:t>
            </a:r>
            <a:r>
              <a:rPr lang="en-US" sz="2400" b="1" i="1">
                <a:latin typeface="Times New Roman" pitchFamily="18" charset="0"/>
                <a:cs typeface="Times New Roman" pitchFamily="18" charset="0"/>
              </a:rPr>
              <a:t>a</a:t>
            </a:r>
            <a:r>
              <a:rPr lang="en-US" sz="2400" b="1">
                <a:cs typeface="Times New Roman" pitchFamily="18" charset="0"/>
              </a:rPr>
              <a:t> + </a:t>
            </a:r>
            <a:r>
              <a:rPr lang="en-US" sz="2400" b="1" i="1">
                <a:latin typeface="Times New Roman" pitchFamily="18" charset="0"/>
                <a:cs typeface="Times New Roman" pitchFamily="18" charset="0"/>
              </a:rPr>
              <a:t>bX</a:t>
            </a:r>
            <a:endParaRPr lang="en-US" sz="2400" b="1" i="1">
              <a:latin typeface="Times New Roman" pitchFamily="18" charset="0"/>
            </a:endParaRPr>
          </a:p>
        </p:txBody>
      </p:sp>
      <p:sp>
        <p:nvSpPr>
          <p:cNvPr id="480296" name="Rectangle 40"/>
          <p:cNvSpPr>
            <a:spLocks noChangeArrowheads="1"/>
          </p:cNvSpPr>
          <p:nvPr/>
        </p:nvSpPr>
        <p:spPr bwMode="auto">
          <a:xfrm>
            <a:off x="2260600" y="4221163"/>
            <a:ext cx="4381500" cy="1616075"/>
          </a:xfrm>
          <a:prstGeom prst="rect">
            <a:avLst/>
          </a:prstGeom>
          <a:noFill/>
          <a:ln w="9525">
            <a:noFill/>
            <a:miter lim="800000"/>
            <a:headEnd/>
            <a:tailEnd/>
          </a:ln>
        </p:spPr>
        <p:txBody>
          <a:bodyPr>
            <a:spAutoFit/>
          </a:bodyPr>
          <a:lstStyle/>
          <a:p>
            <a:pPr>
              <a:tabLst>
                <a:tab pos="1079500" algn="r"/>
                <a:tab pos="1168400" algn="l"/>
              </a:tabLst>
            </a:pPr>
            <a:r>
              <a:rPr lang="en-US" sz="2000" b="1"/>
              <a:t>where</a:t>
            </a:r>
          </a:p>
          <a:p>
            <a:pPr>
              <a:tabLst>
                <a:tab pos="1079500" algn="r"/>
                <a:tab pos="1168400" algn="l"/>
              </a:tabLst>
            </a:pPr>
            <a:r>
              <a:rPr lang="en-US" sz="2000" b="1"/>
              <a:t>	</a:t>
            </a:r>
            <a:r>
              <a:rPr lang="en-US" sz="2000" b="1" i="1">
                <a:latin typeface="Times New Roman" pitchFamily="18" charset="0"/>
              </a:rPr>
              <a:t>Y</a:t>
            </a:r>
            <a:r>
              <a:rPr lang="en-US" sz="2000" b="1"/>
              <a:t>	= dependent variable</a:t>
            </a:r>
          </a:p>
          <a:p>
            <a:pPr>
              <a:tabLst>
                <a:tab pos="1079500" algn="r"/>
                <a:tab pos="1168400" algn="l"/>
              </a:tabLst>
            </a:pPr>
            <a:r>
              <a:rPr lang="en-US" sz="2000" b="1"/>
              <a:t>	</a:t>
            </a:r>
            <a:r>
              <a:rPr lang="en-US" sz="2000" b="1" i="1">
                <a:latin typeface="Times New Roman" pitchFamily="18" charset="0"/>
              </a:rPr>
              <a:t>X</a:t>
            </a:r>
            <a:r>
              <a:rPr lang="en-US" sz="2000" b="1"/>
              <a:t>	= independent variable</a:t>
            </a:r>
          </a:p>
          <a:p>
            <a:pPr>
              <a:tabLst>
                <a:tab pos="1079500" algn="r"/>
                <a:tab pos="1168400" algn="l"/>
              </a:tabLst>
            </a:pPr>
            <a:r>
              <a:rPr lang="en-US" sz="2000" b="1"/>
              <a:t>	</a:t>
            </a:r>
            <a:r>
              <a:rPr lang="en-US" sz="2000" b="1" i="1">
                <a:latin typeface="Times New Roman" pitchFamily="18" charset="0"/>
              </a:rPr>
              <a:t>a</a:t>
            </a:r>
            <a:r>
              <a:rPr lang="en-US" sz="2000" b="1"/>
              <a:t>	= </a:t>
            </a:r>
            <a:r>
              <a:rPr lang="en-US" sz="2000" b="1" i="1">
                <a:latin typeface="Times New Roman" pitchFamily="18" charset="0"/>
              </a:rPr>
              <a:t>Y</a:t>
            </a:r>
            <a:r>
              <a:rPr lang="en-US" sz="2000" b="1"/>
              <a:t>-intercept of the line</a:t>
            </a:r>
          </a:p>
          <a:p>
            <a:pPr>
              <a:tabLst>
                <a:tab pos="1079500" algn="r"/>
                <a:tab pos="1168400" algn="l"/>
              </a:tabLst>
            </a:pPr>
            <a:r>
              <a:rPr lang="en-US" sz="2000" b="1"/>
              <a:t>	</a:t>
            </a:r>
            <a:r>
              <a:rPr lang="en-US" sz="2000" b="1" i="1">
                <a:latin typeface="Times New Roman" pitchFamily="18" charset="0"/>
              </a:rPr>
              <a:t>b</a:t>
            </a:r>
            <a:r>
              <a:rPr lang="en-US" sz="2000" b="1"/>
              <a:t>	= slope of the line</a:t>
            </a:r>
          </a:p>
        </p:txBody>
      </p:sp>
    </p:spTree>
    <p:extLst>
      <p:ext uri="{BB962C8B-B14F-4D97-AF65-F5344CB8AC3E}">
        <p14:creationId xmlns:p14="http://schemas.microsoft.com/office/powerpoint/2010/main" val="1623227361"/>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80259">
                                            <p:txEl>
                                              <p:pRg st="0" end="0"/>
                                            </p:txEl>
                                          </p:spTgt>
                                        </p:tgtEl>
                                        <p:attrNameLst>
                                          <p:attrName>style.visibility</p:attrName>
                                        </p:attrNameLst>
                                      </p:cBhvr>
                                      <p:to>
                                        <p:strVal val="visible"/>
                                      </p:to>
                                    </p:set>
                                    <p:animEffect transition="in" filter="strips(downRight)">
                                      <p:cBhvr>
                                        <p:cTn id="7" dur="1000"/>
                                        <p:tgtEl>
                                          <p:spTgt spid="480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80259">
                                            <p:txEl>
                                              <p:pRg st="1" end="1"/>
                                            </p:txEl>
                                          </p:spTgt>
                                        </p:tgtEl>
                                        <p:attrNameLst>
                                          <p:attrName>style.visibility</p:attrName>
                                        </p:attrNameLst>
                                      </p:cBhvr>
                                      <p:to>
                                        <p:strVal val="visible"/>
                                      </p:to>
                                    </p:set>
                                    <p:animEffect transition="in" filter="strips(downRight)">
                                      <p:cBhvr>
                                        <p:cTn id="12" dur="1000"/>
                                        <p:tgtEl>
                                          <p:spTgt spid="480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80259">
                                            <p:txEl>
                                              <p:pRg st="2" end="2"/>
                                            </p:txEl>
                                          </p:spTgt>
                                        </p:tgtEl>
                                        <p:attrNameLst>
                                          <p:attrName>style.visibility</p:attrName>
                                        </p:attrNameLst>
                                      </p:cBhvr>
                                      <p:to>
                                        <p:strVal val="visible"/>
                                      </p:to>
                                    </p:set>
                                    <p:animEffect transition="in" filter="strips(downRight)">
                                      <p:cBhvr>
                                        <p:cTn id="17" dur="1000"/>
                                        <p:tgtEl>
                                          <p:spTgt spid="480259">
                                            <p:txEl>
                                              <p:pRg st="2" end="2"/>
                                            </p:txEl>
                                          </p:spTgt>
                                        </p:tgtEl>
                                      </p:cBhvr>
                                    </p:animEffect>
                                  </p:childTnLst>
                                </p:cTn>
                              </p:par>
                            </p:childTnLst>
                          </p:cTn>
                        </p:par>
                        <p:par>
                          <p:cTn id="18" fill="hold">
                            <p:stCondLst>
                              <p:cond delay="1000"/>
                            </p:stCondLst>
                            <p:childTnLst>
                              <p:par>
                                <p:cTn id="19" presetID="18" presetClass="entr" presetSubtype="6" fill="hold" grpId="0" nodeType="afterEffect">
                                  <p:stCondLst>
                                    <p:cond delay="1000"/>
                                  </p:stCondLst>
                                  <p:childTnLst>
                                    <p:set>
                                      <p:cBhvr>
                                        <p:cTn id="20" dur="1" fill="hold">
                                          <p:stCondLst>
                                            <p:cond delay="0"/>
                                          </p:stCondLst>
                                        </p:cTn>
                                        <p:tgtEl>
                                          <p:spTgt spid="480260"/>
                                        </p:tgtEl>
                                        <p:attrNameLst>
                                          <p:attrName>style.visibility</p:attrName>
                                        </p:attrNameLst>
                                      </p:cBhvr>
                                      <p:to>
                                        <p:strVal val="visible"/>
                                      </p:to>
                                    </p:set>
                                    <p:animEffect transition="in" filter="strips(downRight)">
                                      <p:cBhvr>
                                        <p:cTn id="21" dur="1000"/>
                                        <p:tgtEl>
                                          <p:spTgt spid="480260"/>
                                        </p:tgtEl>
                                      </p:cBhvr>
                                    </p:animEffect>
                                  </p:childTnLst>
                                </p:cTn>
                              </p:par>
                            </p:childTnLst>
                          </p:cTn>
                        </p:par>
                        <p:par>
                          <p:cTn id="22" fill="hold">
                            <p:stCondLst>
                              <p:cond delay="3000"/>
                            </p:stCondLst>
                            <p:childTnLst>
                              <p:par>
                                <p:cTn id="23" presetID="18" presetClass="entr" presetSubtype="6" fill="hold" grpId="0" nodeType="afterEffect">
                                  <p:stCondLst>
                                    <p:cond delay="1000"/>
                                  </p:stCondLst>
                                  <p:childTnLst>
                                    <p:set>
                                      <p:cBhvr>
                                        <p:cTn id="24" dur="1" fill="hold">
                                          <p:stCondLst>
                                            <p:cond delay="0"/>
                                          </p:stCondLst>
                                        </p:cTn>
                                        <p:tgtEl>
                                          <p:spTgt spid="480296"/>
                                        </p:tgtEl>
                                        <p:attrNameLst>
                                          <p:attrName>style.visibility</p:attrName>
                                        </p:attrNameLst>
                                      </p:cBhvr>
                                      <p:to>
                                        <p:strVal val="visible"/>
                                      </p:to>
                                    </p:set>
                                    <p:animEffect transition="in" filter="strips(downRight)">
                                      <p:cBhvr>
                                        <p:cTn id="25" dur="1000"/>
                                        <p:tgtEl>
                                          <p:spTgt spid="480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build="p"/>
      <p:bldP spid="480260" grpId="0"/>
      <p:bldP spid="4802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pPr>
              <a:defRPr/>
            </a:pPr>
            <a:r>
              <a:rPr lang="en-US" sz="3200" dirty="0"/>
              <a:t>Causal Methods - Linear Regression</a:t>
            </a:r>
          </a:p>
        </p:txBody>
      </p:sp>
      <p:grpSp>
        <p:nvGrpSpPr>
          <p:cNvPr id="2" name="Group 48"/>
          <p:cNvGrpSpPr>
            <a:grpSpLocks/>
          </p:cNvGrpSpPr>
          <p:nvPr/>
        </p:nvGrpSpPr>
        <p:grpSpPr bwMode="auto">
          <a:xfrm>
            <a:off x="2971800" y="2098675"/>
            <a:ext cx="3390900" cy="2654300"/>
            <a:chOff x="1872" y="1322"/>
            <a:chExt cx="2136" cy="1672"/>
          </a:xfrm>
        </p:grpSpPr>
        <p:sp>
          <p:nvSpPr>
            <p:cNvPr id="13336" name="Oval 8"/>
            <p:cNvSpPr>
              <a:spLocks noChangeArrowheads="1"/>
            </p:cNvSpPr>
            <p:nvPr/>
          </p:nvSpPr>
          <p:spPr bwMode="auto">
            <a:xfrm>
              <a:off x="1872" y="2954"/>
              <a:ext cx="40" cy="40"/>
            </a:xfrm>
            <a:prstGeom prst="ellipse">
              <a:avLst/>
            </a:prstGeom>
            <a:solidFill>
              <a:schemeClr val="tx1"/>
            </a:solidFill>
            <a:ln w="12700">
              <a:solidFill>
                <a:schemeClr val="tx1"/>
              </a:solidFill>
              <a:round/>
              <a:headEnd/>
              <a:tailEnd/>
            </a:ln>
          </p:spPr>
          <p:txBody>
            <a:bodyPr wrap="none" anchor="ctr"/>
            <a:lstStyle/>
            <a:p>
              <a:endParaRPr lang="en-NZ"/>
            </a:p>
          </p:txBody>
        </p:sp>
        <p:sp>
          <p:nvSpPr>
            <p:cNvPr id="13337" name="Oval 9"/>
            <p:cNvSpPr>
              <a:spLocks noChangeArrowheads="1"/>
            </p:cNvSpPr>
            <p:nvPr/>
          </p:nvSpPr>
          <p:spPr bwMode="auto">
            <a:xfrm>
              <a:off x="2000" y="2634"/>
              <a:ext cx="40" cy="40"/>
            </a:xfrm>
            <a:prstGeom prst="ellipse">
              <a:avLst/>
            </a:prstGeom>
            <a:solidFill>
              <a:schemeClr val="tx1"/>
            </a:solidFill>
            <a:ln w="12700">
              <a:solidFill>
                <a:schemeClr val="tx1"/>
              </a:solidFill>
              <a:round/>
              <a:headEnd/>
              <a:tailEnd/>
            </a:ln>
          </p:spPr>
          <p:txBody>
            <a:bodyPr wrap="none" anchor="ctr"/>
            <a:lstStyle/>
            <a:p>
              <a:endParaRPr lang="en-NZ"/>
            </a:p>
          </p:txBody>
        </p:sp>
        <p:sp>
          <p:nvSpPr>
            <p:cNvPr id="13338" name="Oval 10"/>
            <p:cNvSpPr>
              <a:spLocks noChangeArrowheads="1"/>
            </p:cNvSpPr>
            <p:nvPr/>
          </p:nvSpPr>
          <p:spPr bwMode="auto">
            <a:xfrm>
              <a:off x="2224" y="2394"/>
              <a:ext cx="40" cy="40"/>
            </a:xfrm>
            <a:prstGeom prst="ellipse">
              <a:avLst/>
            </a:prstGeom>
            <a:solidFill>
              <a:schemeClr val="tx1"/>
            </a:solidFill>
            <a:ln w="12700">
              <a:solidFill>
                <a:schemeClr val="tx1"/>
              </a:solidFill>
              <a:round/>
              <a:headEnd/>
              <a:tailEnd/>
            </a:ln>
          </p:spPr>
          <p:txBody>
            <a:bodyPr wrap="none" anchor="ctr"/>
            <a:lstStyle/>
            <a:p>
              <a:endParaRPr lang="en-NZ"/>
            </a:p>
          </p:txBody>
        </p:sp>
        <p:sp>
          <p:nvSpPr>
            <p:cNvPr id="13339" name="Oval 11"/>
            <p:cNvSpPr>
              <a:spLocks noChangeArrowheads="1"/>
            </p:cNvSpPr>
            <p:nvPr/>
          </p:nvSpPr>
          <p:spPr bwMode="auto">
            <a:xfrm>
              <a:off x="2608" y="2410"/>
              <a:ext cx="40" cy="40"/>
            </a:xfrm>
            <a:prstGeom prst="ellipse">
              <a:avLst/>
            </a:prstGeom>
            <a:solidFill>
              <a:schemeClr val="tx1"/>
            </a:solidFill>
            <a:ln w="12700">
              <a:solidFill>
                <a:schemeClr val="tx1"/>
              </a:solidFill>
              <a:round/>
              <a:headEnd/>
              <a:tailEnd/>
            </a:ln>
          </p:spPr>
          <p:txBody>
            <a:bodyPr wrap="none" anchor="ctr"/>
            <a:lstStyle/>
            <a:p>
              <a:endParaRPr lang="en-NZ"/>
            </a:p>
          </p:txBody>
        </p:sp>
        <p:sp>
          <p:nvSpPr>
            <p:cNvPr id="13340" name="Oval 12"/>
            <p:cNvSpPr>
              <a:spLocks noChangeArrowheads="1"/>
            </p:cNvSpPr>
            <p:nvPr/>
          </p:nvSpPr>
          <p:spPr bwMode="auto">
            <a:xfrm>
              <a:off x="3968" y="1322"/>
              <a:ext cx="40" cy="40"/>
            </a:xfrm>
            <a:prstGeom prst="ellipse">
              <a:avLst/>
            </a:prstGeom>
            <a:solidFill>
              <a:schemeClr val="tx1"/>
            </a:solidFill>
            <a:ln w="12700">
              <a:solidFill>
                <a:schemeClr val="tx1"/>
              </a:solidFill>
              <a:round/>
              <a:headEnd/>
              <a:tailEnd/>
            </a:ln>
          </p:spPr>
          <p:txBody>
            <a:bodyPr wrap="none" anchor="ctr"/>
            <a:lstStyle/>
            <a:p>
              <a:endParaRPr lang="en-NZ"/>
            </a:p>
          </p:txBody>
        </p:sp>
        <p:sp>
          <p:nvSpPr>
            <p:cNvPr id="13341" name="Oval 13"/>
            <p:cNvSpPr>
              <a:spLocks noChangeArrowheads="1"/>
            </p:cNvSpPr>
            <p:nvPr/>
          </p:nvSpPr>
          <p:spPr bwMode="auto">
            <a:xfrm>
              <a:off x="3680" y="1418"/>
              <a:ext cx="40" cy="40"/>
            </a:xfrm>
            <a:prstGeom prst="ellipse">
              <a:avLst/>
            </a:prstGeom>
            <a:solidFill>
              <a:schemeClr val="tx1"/>
            </a:solidFill>
            <a:ln w="12700">
              <a:solidFill>
                <a:schemeClr val="tx1"/>
              </a:solidFill>
              <a:round/>
              <a:headEnd/>
              <a:tailEnd/>
            </a:ln>
          </p:spPr>
          <p:txBody>
            <a:bodyPr wrap="none" anchor="ctr"/>
            <a:lstStyle/>
            <a:p>
              <a:endParaRPr lang="en-NZ"/>
            </a:p>
          </p:txBody>
        </p:sp>
        <p:sp>
          <p:nvSpPr>
            <p:cNvPr id="13342" name="Oval 14"/>
            <p:cNvSpPr>
              <a:spLocks noChangeArrowheads="1"/>
            </p:cNvSpPr>
            <p:nvPr/>
          </p:nvSpPr>
          <p:spPr bwMode="auto">
            <a:xfrm>
              <a:off x="2384" y="2682"/>
              <a:ext cx="40" cy="40"/>
            </a:xfrm>
            <a:prstGeom prst="ellipse">
              <a:avLst/>
            </a:prstGeom>
            <a:solidFill>
              <a:schemeClr val="tx1"/>
            </a:solidFill>
            <a:ln w="12700">
              <a:solidFill>
                <a:schemeClr val="tx1"/>
              </a:solidFill>
              <a:round/>
              <a:headEnd/>
              <a:tailEnd/>
            </a:ln>
          </p:spPr>
          <p:txBody>
            <a:bodyPr wrap="none" anchor="ctr"/>
            <a:lstStyle/>
            <a:p>
              <a:endParaRPr lang="en-NZ"/>
            </a:p>
          </p:txBody>
        </p:sp>
        <p:sp>
          <p:nvSpPr>
            <p:cNvPr id="13343" name="Oval 15"/>
            <p:cNvSpPr>
              <a:spLocks noChangeArrowheads="1"/>
            </p:cNvSpPr>
            <p:nvPr/>
          </p:nvSpPr>
          <p:spPr bwMode="auto">
            <a:xfrm>
              <a:off x="2800" y="1786"/>
              <a:ext cx="40" cy="40"/>
            </a:xfrm>
            <a:prstGeom prst="ellipse">
              <a:avLst/>
            </a:prstGeom>
            <a:solidFill>
              <a:schemeClr val="tx1"/>
            </a:solidFill>
            <a:ln w="12700">
              <a:solidFill>
                <a:schemeClr val="tx1"/>
              </a:solidFill>
              <a:round/>
              <a:headEnd/>
              <a:tailEnd/>
            </a:ln>
          </p:spPr>
          <p:txBody>
            <a:bodyPr wrap="none" anchor="ctr"/>
            <a:lstStyle/>
            <a:p>
              <a:endParaRPr lang="en-NZ"/>
            </a:p>
          </p:txBody>
        </p:sp>
        <p:sp>
          <p:nvSpPr>
            <p:cNvPr id="13344" name="Oval 16"/>
            <p:cNvSpPr>
              <a:spLocks noChangeArrowheads="1"/>
            </p:cNvSpPr>
            <p:nvPr/>
          </p:nvSpPr>
          <p:spPr bwMode="auto">
            <a:xfrm>
              <a:off x="3200" y="2186"/>
              <a:ext cx="40" cy="40"/>
            </a:xfrm>
            <a:prstGeom prst="ellipse">
              <a:avLst/>
            </a:prstGeom>
            <a:solidFill>
              <a:schemeClr val="tx1"/>
            </a:solidFill>
            <a:ln w="12700">
              <a:solidFill>
                <a:schemeClr val="tx1"/>
              </a:solidFill>
              <a:round/>
              <a:headEnd/>
              <a:tailEnd/>
            </a:ln>
          </p:spPr>
          <p:txBody>
            <a:bodyPr wrap="none" anchor="ctr"/>
            <a:lstStyle/>
            <a:p>
              <a:endParaRPr lang="en-NZ"/>
            </a:p>
          </p:txBody>
        </p:sp>
        <p:sp>
          <p:nvSpPr>
            <p:cNvPr id="13345" name="Oval 17"/>
            <p:cNvSpPr>
              <a:spLocks noChangeArrowheads="1"/>
            </p:cNvSpPr>
            <p:nvPr/>
          </p:nvSpPr>
          <p:spPr bwMode="auto">
            <a:xfrm>
              <a:off x="3408" y="1866"/>
              <a:ext cx="40" cy="40"/>
            </a:xfrm>
            <a:prstGeom prst="ellipse">
              <a:avLst/>
            </a:prstGeom>
            <a:solidFill>
              <a:schemeClr val="tx1"/>
            </a:solidFill>
            <a:ln w="12700">
              <a:solidFill>
                <a:schemeClr val="tx1"/>
              </a:solidFill>
              <a:round/>
              <a:headEnd/>
              <a:tailEnd/>
            </a:ln>
          </p:spPr>
          <p:txBody>
            <a:bodyPr wrap="none" anchor="ctr"/>
            <a:lstStyle/>
            <a:p>
              <a:endParaRPr lang="en-NZ"/>
            </a:p>
          </p:txBody>
        </p:sp>
        <p:sp>
          <p:nvSpPr>
            <p:cNvPr id="13346" name="Oval 18"/>
            <p:cNvSpPr>
              <a:spLocks noChangeArrowheads="1"/>
            </p:cNvSpPr>
            <p:nvPr/>
          </p:nvSpPr>
          <p:spPr bwMode="auto">
            <a:xfrm>
              <a:off x="3680" y="1802"/>
              <a:ext cx="40" cy="40"/>
            </a:xfrm>
            <a:prstGeom prst="ellipse">
              <a:avLst/>
            </a:prstGeom>
            <a:solidFill>
              <a:schemeClr val="tx1"/>
            </a:solidFill>
            <a:ln w="12700">
              <a:solidFill>
                <a:schemeClr val="tx1"/>
              </a:solidFill>
              <a:round/>
              <a:headEnd/>
              <a:tailEnd/>
            </a:ln>
          </p:spPr>
          <p:txBody>
            <a:bodyPr wrap="none" anchor="ctr"/>
            <a:lstStyle/>
            <a:p>
              <a:endParaRPr lang="en-NZ"/>
            </a:p>
          </p:txBody>
        </p:sp>
      </p:grpSp>
      <p:grpSp>
        <p:nvGrpSpPr>
          <p:cNvPr id="3" name="Group 47"/>
          <p:cNvGrpSpPr>
            <a:grpSpLocks/>
          </p:cNvGrpSpPr>
          <p:nvPr/>
        </p:nvGrpSpPr>
        <p:grpSpPr bwMode="auto">
          <a:xfrm>
            <a:off x="1847850" y="1685925"/>
            <a:ext cx="5254625" cy="4168775"/>
            <a:chOff x="1164" y="1062"/>
            <a:chExt cx="3310" cy="2626"/>
          </a:xfrm>
        </p:grpSpPr>
        <p:sp>
          <p:nvSpPr>
            <p:cNvPr id="13331" name="Freeform 20"/>
            <p:cNvSpPr>
              <a:spLocks/>
            </p:cNvSpPr>
            <p:nvPr/>
          </p:nvSpPr>
          <p:spPr bwMode="auto">
            <a:xfrm>
              <a:off x="1436" y="1270"/>
              <a:ext cx="2833" cy="2161"/>
            </a:xfrm>
            <a:custGeom>
              <a:avLst/>
              <a:gdLst>
                <a:gd name="T0" fmla="*/ 0 w 2833"/>
                <a:gd name="T1" fmla="*/ 0 h 2161"/>
                <a:gd name="T2" fmla="*/ 0 w 2833"/>
                <a:gd name="T3" fmla="*/ 2160 h 2161"/>
                <a:gd name="T4" fmla="*/ 2832 w 2833"/>
                <a:gd name="T5" fmla="*/ 2160 h 2161"/>
                <a:gd name="T6" fmla="*/ 0 60000 65536"/>
                <a:gd name="T7" fmla="*/ 0 60000 65536"/>
                <a:gd name="T8" fmla="*/ 0 60000 65536"/>
                <a:gd name="T9" fmla="*/ 0 w 2833"/>
                <a:gd name="T10" fmla="*/ 0 h 2161"/>
                <a:gd name="T11" fmla="*/ 2833 w 2833"/>
                <a:gd name="T12" fmla="*/ 2161 h 2161"/>
              </a:gdLst>
              <a:ahLst/>
              <a:cxnLst>
                <a:cxn ang="T6">
                  <a:pos x="T0" y="T1"/>
                </a:cxn>
                <a:cxn ang="T7">
                  <a:pos x="T2" y="T3"/>
                </a:cxn>
                <a:cxn ang="T8">
                  <a:pos x="T4" y="T5"/>
                </a:cxn>
              </a:cxnLst>
              <a:rect l="T9" t="T10" r="T11" b="T12"/>
              <a:pathLst>
                <a:path w="2833" h="2161">
                  <a:moveTo>
                    <a:pt x="0" y="0"/>
                  </a:moveTo>
                  <a:lnTo>
                    <a:pt x="0" y="2160"/>
                  </a:lnTo>
                  <a:lnTo>
                    <a:pt x="2832" y="2160"/>
                  </a:lnTo>
                </a:path>
              </a:pathLst>
            </a:custGeom>
            <a:noFill/>
            <a:ln w="38100" cap="rnd">
              <a:solidFill>
                <a:schemeClr val="tx1"/>
              </a:solidFill>
              <a:round/>
              <a:headEnd type="triangle" w="med" len="med"/>
              <a:tailEnd type="triangle" w="med" len="med"/>
            </a:ln>
          </p:spPr>
          <p:txBody>
            <a:bodyPr/>
            <a:lstStyle/>
            <a:p>
              <a:endParaRPr lang="en-NZ"/>
            </a:p>
          </p:txBody>
        </p:sp>
        <p:sp>
          <p:nvSpPr>
            <p:cNvPr id="13332" name="Rectangle 21"/>
            <p:cNvSpPr>
              <a:spLocks noChangeArrowheads="1"/>
            </p:cNvSpPr>
            <p:nvPr/>
          </p:nvSpPr>
          <p:spPr bwMode="auto">
            <a:xfrm rot="-5400000">
              <a:off x="615" y="2120"/>
              <a:ext cx="1294" cy="195"/>
            </a:xfrm>
            <a:prstGeom prst="rect">
              <a:avLst/>
            </a:prstGeom>
            <a:noFill/>
            <a:ln w="12700">
              <a:noFill/>
              <a:miter lim="800000"/>
              <a:headEnd/>
              <a:tailEnd/>
            </a:ln>
          </p:spPr>
          <p:txBody>
            <a:bodyPr wrap="none" lIns="90487" tIns="44450" rIns="90487" bIns="44450">
              <a:spAutoFit/>
            </a:bodyPr>
            <a:lstStyle/>
            <a:p>
              <a:pPr defTabSz="762000" eaLnBrk="0" hangingPunct="0">
                <a:lnSpc>
                  <a:spcPct val="90000"/>
                </a:lnSpc>
              </a:pPr>
              <a:r>
                <a:rPr lang="en-US" sz="1600" b="1"/>
                <a:t>Dependent variable</a:t>
              </a:r>
            </a:p>
          </p:txBody>
        </p:sp>
        <p:sp>
          <p:nvSpPr>
            <p:cNvPr id="13333" name="Rectangle 22"/>
            <p:cNvSpPr>
              <a:spLocks noChangeArrowheads="1"/>
            </p:cNvSpPr>
            <p:nvPr/>
          </p:nvSpPr>
          <p:spPr bwMode="auto">
            <a:xfrm>
              <a:off x="2124" y="3493"/>
              <a:ext cx="1394" cy="195"/>
            </a:xfrm>
            <a:prstGeom prst="rect">
              <a:avLst/>
            </a:prstGeom>
            <a:noFill/>
            <a:ln w="12700">
              <a:noFill/>
              <a:miter lim="800000"/>
              <a:headEnd/>
              <a:tailEnd/>
            </a:ln>
          </p:spPr>
          <p:txBody>
            <a:bodyPr wrap="none" lIns="90487" tIns="44450" rIns="90487" bIns="44450">
              <a:spAutoFit/>
            </a:bodyPr>
            <a:lstStyle/>
            <a:p>
              <a:pPr defTabSz="762000" eaLnBrk="0" hangingPunct="0">
                <a:lnSpc>
                  <a:spcPct val="90000"/>
                </a:lnSpc>
              </a:pPr>
              <a:r>
                <a:rPr lang="en-US" sz="1600" b="1"/>
                <a:t>Independent variable</a:t>
              </a:r>
            </a:p>
          </p:txBody>
        </p:sp>
        <p:sp>
          <p:nvSpPr>
            <p:cNvPr id="13334" name="Rectangle 23"/>
            <p:cNvSpPr>
              <a:spLocks noChangeArrowheads="1"/>
            </p:cNvSpPr>
            <p:nvPr/>
          </p:nvSpPr>
          <p:spPr bwMode="auto">
            <a:xfrm>
              <a:off x="4275" y="3325"/>
              <a:ext cx="199" cy="195"/>
            </a:xfrm>
            <a:prstGeom prst="rect">
              <a:avLst/>
            </a:prstGeom>
            <a:noFill/>
            <a:ln w="12700">
              <a:noFill/>
              <a:miter lim="800000"/>
              <a:headEnd/>
              <a:tailEnd/>
            </a:ln>
          </p:spPr>
          <p:txBody>
            <a:bodyPr wrap="none" lIns="90487" tIns="44450" rIns="90487" bIns="44450">
              <a:spAutoFit/>
            </a:bodyPr>
            <a:lstStyle/>
            <a:p>
              <a:pPr defTabSz="762000" eaLnBrk="0" hangingPunct="0">
                <a:lnSpc>
                  <a:spcPct val="90000"/>
                </a:lnSpc>
              </a:pPr>
              <a:r>
                <a:rPr lang="en-US" sz="1600" b="1" i="1">
                  <a:latin typeface="Times New Roman" pitchFamily="18" charset="0"/>
                </a:rPr>
                <a:t>X</a:t>
              </a:r>
            </a:p>
          </p:txBody>
        </p:sp>
        <p:sp>
          <p:nvSpPr>
            <p:cNvPr id="13335" name="Rectangle 24"/>
            <p:cNvSpPr>
              <a:spLocks noChangeArrowheads="1"/>
            </p:cNvSpPr>
            <p:nvPr/>
          </p:nvSpPr>
          <p:spPr bwMode="auto">
            <a:xfrm>
              <a:off x="1332" y="1062"/>
              <a:ext cx="192" cy="195"/>
            </a:xfrm>
            <a:prstGeom prst="rect">
              <a:avLst/>
            </a:prstGeom>
            <a:noFill/>
            <a:ln w="12700">
              <a:noFill/>
              <a:miter lim="800000"/>
              <a:headEnd/>
              <a:tailEnd/>
            </a:ln>
          </p:spPr>
          <p:txBody>
            <a:bodyPr wrap="none" lIns="90487" tIns="44450" rIns="90487" bIns="44450">
              <a:spAutoFit/>
            </a:bodyPr>
            <a:lstStyle/>
            <a:p>
              <a:pPr defTabSz="762000" eaLnBrk="0" hangingPunct="0">
                <a:lnSpc>
                  <a:spcPct val="90000"/>
                </a:lnSpc>
              </a:pPr>
              <a:r>
                <a:rPr lang="en-US" sz="1600" b="1" i="1">
                  <a:latin typeface="Times New Roman" pitchFamily="18" charset="0"/>
                </a:rPr>
                <a:t>Y</a:t>
              </a:r>
            </a:p>
          </p:txBody>
        </p:sp>
      </p:grpSp>
      <p:sp>
        <p:nvSpPr>
          <p:cNvPr id="485403" name="Rectangle 27"/>
          <p:cNvSpPr>
            <a:spLocks noChangeArrowheads="1"/>
          </p:cNvSpPr>
          <p:nvPr/>
        </p:nvSpPr>
        <p:spPr bwMode="auto">
          <a:xfrm>
            <a:off x="2544763" y="2166938"/>
            <a:ext cx="1455737" cy="971550"/>
          </a:xfrm>
          <a:prstGeom prst="rect">
            <a:avLst/>
          </a:prstGeom>
          <a:noFill/>
          <a:ln w="12700">
            <a:noFill/>
            <a:miter lim="800000"/>
            <a:headEnd/>
            <a:tailEnd/>
          </a:ln>
        </p:spPr>
        <p:txBody>
          <a:bodyPr lIns="90487" tIns="44450" rIns="90487" bIns="44450">
            <a:spAutoFit/>
          </a:bodyPr>
          <a:lstStyle/>
          <a:p>
            <a:pPr defTabSz="762000" eaLnBrk="0" hangingPunct="0">
              <a:lnSpc>
                <a:spcPct val="90000"/>
              </a:lnSpc>
            </a:pPr>
            <a:r>
              <a:rPr lang="en-US" sz="1600" b="1"/>
              <a:t>Estimate of</a:t>
            </a:r>
          </a:p>
          <a:p>
            <a:pPr defTabSz="762000" eaLnBrk="0" hangingPunct="0">
              <a:lnSpc>
                <a:spcPct val="90000"/>
              </a:lnSpc>
            </a:pPr>
            <a:r>
              <a:rPr lang="en-US" sz="1600" b="1" i="1">
                <a:latin typeface="Times New Roman" pitchFamily="18" charset="0"/>
              </a:rPr>
              <a:t>Y</a:t>
            </a:r>
            <a:r>
              <a:rPr lang="en-US" sz="1600" b="1" i="1"/>
              <a:t> </a:t>
            </a:r>
            <a:r>
              <a:rPr lang="en-US" sz="1600" b="1"/>
              <a:t> from</a:t>
            </a:r>
          </a:p>
          <a:p>
            <a:pPr defTabSz="762000" eaLnBrk="0" hangingPunct="0">
              <a:lnSpc>
                <a:spcPct val="90000"/>
              </a:lnSpc>
            </a:pPr>
            <a:r>
              <a:rPr lang="en-US" sz="1600" b="1"/>
              <a:t>regression</a:t>
            </a:r>
          </a:p>
          <a:p>
            <a:pPr defTabSz="762000" eaLnBrk="0" hangingPunct="0">
              <a:lnSpc>
                <a:spcPct val="90000"/>
              </a:lnSpc>
            </a:pPr>
            <a:r>
              <a:rPr lang="en-US" sz="1600" b="1"/>
              <a:t>equation</a:t>
            </a:r>
          </a:p>
        </p:txBody>
      </p:sp>
      <p:sp>
        <p:nvSpPr>
          <p:cNvPr id="485405" name="Line 29"/>
          <p:cNvSpPr>
            <a:spLocks noChangeShapeType="1"/>
          </p:cNvSpPr>
          <p:nvPr/>
        </p:nvSpPr>
        <p:spPr bwMode="auto">
          <a:xfrm flipH="1">
            <a:off x="2325688" y="3105150"/>
            <a:ext cx="279400" cy="388938"/>
          </a:xfrm>
          <a:prstGeom prst="line">
            <a:avLst/>
          </a:prstGeom>
          <a:noFill/>
          <a:ln w="38100">
            <a:solidFill>
              <a:schemeClr val="tx1"/>
            </a:solidFill>
            <a:round/>
            <a:headEnd/>
            <a:tailEnd/>
          </a:ln>
        </p:spPr>
        <p:txBody>
          <a:bodyPr wrap="none" anchor="ctr"/>
          <a:lstStyle/>
          <a:p>
            <a:endParaRPr lang="en-US"/>
          </a:p>
        </p:txBody>
      </p:sp>
      <p:sp>
        <p:nvSpPr>
          <p:cNvPr id="485407" name="Line 31"/>
          <p:cNvSpPr>
            <a:spLocks noChangeShapeType="1"/>
          </p:cNvSpPr>
          <p:nvPr/>
        </p:nvSpPr>
        <p:spPr bwMode="auto">
          <a:xfrm flipV="1">
            <a:off x="2914650" y="2092325"/>
            <a:ext cx="3530600" cy="2590800"/>
          </a:xfrm>
          <a:prstGeom prst="line">
            <a:avLst/>
          </a:prstGeom>
          <a:noFill/>
          <a:ln w="76200">
            <a:solidFill>
              <a:srgbClr val="B20019"/>
            </a:solidFill>
            <a:round/>
            <a:headEnd/>
            <a:tailEnd/>
          </a:ln>
        </p:spPr>
        <p:txBody>
          <a:bodyPr wrap="none" anchor="ctr"/>
          <a:lstStyle/>
          <a:p>
            <a:endParaRPr lang="en-US"/>
          </a:p>
        </p:txBody>
      </p:sp>
      <p:sp>
        <p:nvSpPr>
          <p:cNvPr id="485408" name="Rectangle 32"/>
          <p:cNvSpPr>
            <a:spLocks noChangeArrowheads="1"/>
          </p:cNvSpPr>
          <p:nvPr/>
        </p:nvSpPr>
        <p:spPr bwMode="auto">
          <a:xfrm>
            <a:off x="6657975" y="1543050"/>
            <a:ext cx="1285875" cy="750888"/>
          </a:xfrm>
          <a:prstGeom prst="rect">
            <a:avLst/>
          </a:prstGeom>
          <a:noFill/>
          <a:ln w="12700">
            <a:noFill/>
            <a:miter lim="800000"/>
            <a:headEnd/>
            <a:tailEnd/>
          </a:ln>
        </p:spPr>
        <p:txBody>
          <a:bodyPr wrap="none" lIns="90487" tIns="44450" rIns="90487" bIns="44450">
            <a:spAutoFit/>
          </a:bodyPr>
          <a:lstStyle/>
          <a:p>
            <a:pPr defTabSz="762000" eaLnBrk="0" hangingPunct="0">
              <a:lnSpc>
                <a:spcPct val="90000"/>
              </a:lnSpc>
            </a:pPr>
            <a:r>
              <a:rPr lang="en-US" sz="1600" b="1"/>
              <a:t>Regression</a:t>
            </a:r>
          </a:p>
          <a:p>
            <a:pPr defTabSz="762000" eaLnBrk="0" hangingPunct="0">
              <a:lnSpc>
                <a:spcPct val="90000"/>
              </a:lnSpc>
            </a:pPr>
            <a:r>
              <a:rPr lang="en-US" sz="1600" b="1"/>
              <a:t>equation:</a:t>
            </a:r>
          </a:p>
          <a:p>
            <a:pPr defTabSz="762000" eaLnBrk="0" hangingPunct="0">
              <a:lnSpc>
                <a:spcPct val="90000"/>
              </a:lnSpc>
            </a:pPr>
            <a:r>
              <a:rPr lang="en-US" sz="1600" b="1" i="1">
                <a:latin typeface="Times New Roman" pitchFamily="18" charset="0"/>
              </a:rPr>
              <a:t>Y</a:t>
            </a:r>
            <a:r>
              <a:rPr lang="en-US" sz="1600" b="1"/>
              <a:t>  = </a:t>
            </a:r>
            <a:r>
              <a:rPr lang="en-US" sz="1600" b="1" i="1">
                <a:latin typeface="Times New Roman" pitchFamily="18" charset="0"/>
              </a:rPr>
              <a:t>a</a:t>
            </a:r>
            <a:r>
              <a:rPr lang="en-US" sz="1600" b="1"/>
              <a:t>  + </a:t>
            </a:r>
            <a:r>
              <a:rPr lang="en-US" sz="1600" b="1" i="1">
                <a:latin typeface="Times New Roman" pitchFamily="18" charset="0"/>
              </a:rPr>
              <a:t>bX</a:t>
            </a:r>
          </a:p>
        </p:txBody>
      </p:sp>
      <p:sp>
        <p:nvSpPr>
          <p:cNvPr id="485410" name="Rectangle 34"/>
          <p:cNvSpPr>
            <a:spLocks noChangeArrowheads="1"/>
          </p:cNvSpPr>
          <p:nvPr/>
        </p:nvSpPr>
        <p:spPr bwMode="auto">
          <a:xfrm>
            <a:off x="5572125" y="3209925"/>
            <a:ext cx="801688" cy="750888"/>
          </a:xfrm>
          <a:prstGeom prst="rect">
            <a:avLst/>
          </a:prstGeom>
          <a:noFill/>
          <a:ln w="12700">
            <a:noFill/>
            <a:miter lim="800000"/>
            <a:headEnd/>
            <a:tailEnd/>
          </a:ln>
        </p:spPr>
        <p:txBody>
          <a:bodyPr wrap="none" lIns="90487" tIns="44450" rIns="90487" bIns="44450">
            <a:spAutoFit/>
          </a:bodyPr>
          <a:lstStyle/>
          <a:p>
            <a:pPr defTabSz="762000" eaLnBrk="0" hangingPunct="0">
              <a:lnSpc>
                <a:spcPct val="90000"/>
              </a:lnSpc>
            </a:pPr>
            <a:r>
              <a:rPr lang="en-US" sz="1600" b="1"/>
              <a:t>Actual</a:t>
            </a:r>
          </a:p>
          <a:p>
            <a:pPr defTabSz="762000" eaLnBrk="0" hangingPunct="0">
              <a:lnSpc>
                <a:spcPct val="90000"/>
              </a:lnSpc>
            </a:pPr>
            <a:r>
              <a:rPr lang="en-US" sz="1600" b="1"/>
              <a:t>value</a:t>
            </a:r>
          </a:p>
          <a:p>
            <a:pPr defTabSz="762000" eaLnBrk="0" hangingPunct="0">
              <a:lnSpc>
                <a:spcPct val="90000"/>
              </a:lnSpc>
            </a:pPr>
            <a:r>
              <a:rPr lang="en-US" sz="1600" b="1"/>
              <a:t>of </a:t>
            </a:r>
            <a:r>
              <a:rPr lang="en-US" sz="1600" b="1" i="1">
                <a:latin typeface="Times New Roman" pitchFamily="18" charset="0"/>
              </a:rPr>
              <a:t>Y</a:t>
            </a:r>
          </a:p>
        </p:txBody>
      </p:sp>
      <p:sp>
        <p:nvSpPr>
          <p:cNvPr id="485411" name="Line 35"/>
          <p:cNvSpPr>
            <a:spLocks noChangeShapeType="1"/>
          </p:cNvSpPr>
          <p:nvPr/>
        </p:nvSpPr>
        <p:spPr bwMode="auto">
          <a:xfrm flipH="1" flipV="1">
            <a:off x="4551363" y="2889250"/>
            <a:ext cx="1047750" cy="481013"/>
          </a:xfrm>
          <a:prstGeom prst="line">
            <a:avLst/>
          </a:prstGeom>
          <a:noFill/>
          <a:ln w="38100">
            <a:solidFill>
              <a:schemeClr val="tx1"/>
            </a:solidFill>
            <a:round/>
            <a:headEnd/>
            <a:tailEnd/>
          </a:ln>
        </p:spPr>
        <p:txBody>
          <a:bodyPr wrap="none" anchor="ctr"/>
          <a:lstStyle/>
          <a:p>
            <a:endParaRPr lang="en-US"/>
          </a:p>
        </p:txBody>
      </p:sp>
      <p:sp>
        <p:nvSpPr>
          <p:cNvPr id="485413" name="Rectangle 37"/>
          <p:cNvSpPr>
            <a:spLocks noChangeArrowheads="1"/>
          </p:cNvSpPr>
          <p:nvPr/>
        </p:nvSpPr>
        <p:spPr bwMode="auto">
          <a:xfrm>
            <a:off x="4986338" y="4443413"/>
            <a:ext cx="1751012" cy="530225"/>
          </a:xfrm>
          <a:prstGeom prst="rect">
            <a:avLst/>
          </a:prstGeom>
          <a:noFill/>
          <a:ln w="12700">
            <a:noFill/>
            <a:miter lim="800000"/>
            <a:headEnd/>
            <a:tailEnd/>
          </a:ln>
        </p:spPr>
        <p:txBody>
          <a:bodyPr wrap="none" lIns="90487" tIns="44450" rIns="90487" bIns="44450">
            <a:spAutoFit/>
          </a:bodyPr>
          <a:lstStyle/>
          <a:p>
            <a:pPr defTabSz="762000" eaLnBrk="0" hangingPunct="0">
              <a:lnSpc>
                <a:spcPct val="90000"/>
              </a:lnSpc>
            </a:pPr>
            <a:r>
              <a:rPr lang="en-US" sz="1600" b="1"/>
              <a:t>Value of </a:t>
            </a:r>
            <a:r>
              <a:rPr lang="en-US" sz="1600" b="1" i="1">
                <a:latin typeface="Times New Roman" pitchFamily="18" charset="0"/>
              </a:rPr>
              <a:t>X</a:t>
            </a:r>
            <a:r>
              <a:rPr lang="en-US" sz="1600" b="1" i="1"/>
              <a:t> </a:t>
            </a:r>
            <a:r>
              <a:rPr lang="en-US" sz="1600" b="1"/>
              <a:t> used</a:t>
            </a:r>
          </a:p>
          <a:p>
            <a:pPr defTabSz="762000" eaLnBrk="0" hangingPunct="0">
              <a:lnSpc>
                <a:spcPct val="90000"/>
              </a:lnSpc>
            </a:pPr>
            <a:r>
              <a:rPr lang="en-US" sz="1600" b="1"/>
              <a:t>to estimate </a:t>
            </a:r>
            <a:r>
              <a:rPr lang="en-US" sz="1600" b="1" i="1">
                <a:latin typeface="Times New Roman" pitchFamily="18" charset="0"/>
              </a:rPr>
              <a:t>Y</a:t>
            </a:r>
          </a:p>
        </p:txBody>
      </p:sp>
      <p:sp>
        <p:nvSpPr>
          <p:cNvPr id="485414" name="Line 38"/>
          <p:cNvSpPr>
            <a:spLocks noChangeShapeType="1"/>
          </p:cNvSpPr>
          <p:nvPr/>
        </p:nvSpPr>
        <p:spPr bwMode="auto">
          <a:xfrm flipH="1">
            <a:off x="4511675" y="4956175"/>
            <a:ext cx="514350" cy="428625"/>
          </a:xfrm>
          <a:prstGeom prst="line">
            <a:avLst/>
          </a:prstGeom>
          <a:noFill/>
          <a:ln w="38100">
            <a:solidFill>
              <a:schemeClr val="tx1"/>
            </a:solidFill>
            <a:round/>
            <a:headEnd/>
            <a:tailEnd/>
          </a:ln>
        </p:spPr>
        <p:txBody>
          <a:bodyPr wrap="none" anchor="ctr"/>
          <a:lstStyle/>
          <a:p>
            <a:endParaRPr lang="en-US"/>
          </a:p>
        </p:txBody>
      </p:sp>
      <p:sp>
        <p:nvSpPr>
          <p:cNvPr id="485417" name="Rectangle 41"/>
          <p:cNvSpPr>
            <a:spLocks noChangeArrowheads="1"/>
          </p:cNvSpPr>
          <p:nvPr/>
        </p:nvSpPr>
        <p:spPr bwMode="auto">
          <a:xfrm>
            <a:off x="3452813" y="1539875"/>
            <a:ext cx="1152525" cy="530225"/>
          </a:xfrm>
          <a:prstGeom prst="rect">
            <a:avLst/>
          </a:prstGeom>
          <a:noFill/>
          <a:ln w="12700">
            <a:noFill/>
            <a:miter lim="800000"/>
            <a:headEnd/>
            <a:tailEnd/>
          </a:ln>
        </p:spPr>
        <p:txBody>
          <a:bodyPr wrap="none" lIns="90487" tIns="44450" rIns="90487" bIns="44450">
            <a:spAutoFit/>
          </a:bodyPr>
          <a:lstStyle/>
          <a:p>
            <a:pPr algn="ctr" defTabSz="762000" eaLnBrk="0" hangingPunct="0">
              <a:lnSpc>
                <a:spcPct val="90000"/>
              </a:lnSpc>
            </a:pPr>
            <a:r>
              <a:rPr lang="en-US" sz="1600" b="1"/>
              <a:t>Deviation,</a:t>
            </a:r>
          </a:p>
          <a:p>
            <a:pPr algn="ctr" defTabSz="762000" eaLnBrk="0" hangingPunct="0">
              <a:lnSpc>
                <a:spcPct val="90000"/>
              </a:lnSpc>
            </a:pPr>
            <a:r>
              <a:rPr lang="en-US" sz="1600" b="1"/>
              <a:t>or error</a:t>
            </a:r>
          </a:p>
        </p:txBody>
      </p:sp>
      <p:sp>
        <p:nvSpPr>
          <p:cNvPr id="485419" name="Freeform 43"/>
          <p:cNvSpPr>
            <a:spLocks/>
          </p:cNvSpPr>
          <p:nvPr/>
        </p:nvSpPr>
        <p:spPr bwMode="auto">
          <a:xfrm>
            <a:off x="4033838" y="2089150"/>
            <a:ext cx="92075" cy="1106488"/>
          </a:xfrm>
          <a:custGeom>
            <a:avLst/>
            <a:gdLst>
              <a:gd name="T0" fmla="*/ 90488 w 58"/>
              <a:gd name="T1" fmla="*/ 1104900 h 697"/>
              <a:gd name="T2" fmla="*/ 0 w 58"/>
              <a:gd name="T3" fmla="*/ 1104900 h 697"/>
              <a:gd name="T4" fmla="*/ 0 w 58"/>
              <a:gd name="T5" fmla="*/ 0 h 697"/>
              <a:gd name="T6" fmla="*/ 0 60000 65536"/>
              <a:gd name="T7" fmla="*/ 0 60000 65536"/>
              <a:gd name="T8" fmla="*/ 0 60000 65536"/>
              <a:gd name="T9" fmla="*/ 0 w 58"/>
              <a:gd name="T10" fmla="*/ 0 h 697"/>
              <a:gd name="T11" fmla="*/ 58 w 58"/>
              <a:gd name="T12" fmla="*/ 697 h 697"/>
            </a:gdLst>
            <a:ahLst/>
            <a:cxnLst>
              <a:cxn ang="T6">
                <a:pos x="T0" y="T1"/>
              </a:cxn>
              <a:cxn ang="T7">
                <a:pos x="T2" y="T3"/>
              </a:cxn>
              <a:cxn ang="T8">
                <a:pos x="T4" y="T5"/>
              </a:cxn>
            </a:cxnLst>
            <a:rect l="T9" t="T10" r="T11" b="T12"/>
            <a:pathLst>
              <a:path w="58" h="697">
                <a:moveTo>
                  <a:pt x="57" y="696"/>
                </a:moveTo>
                <a:lnTo>
                  <a:pt x="0" y="696"/>
                </a:lnTo>
                <a:lnTo>
                  <a:pt x="0" y="0"/>
                </a:lnTo>
              </a:path>
            </a:pathLst>
          </a:custGeom>
          <a:noFill/>
          <a:ln w="38100" cap="rnd">
            <a:solidFill>
              <a:schemeClr val="tx1"/>
            </a:solidFill>
            <a:round/>
            <a:headEnd/>
            <a:tailEnd/>
          </a:ln>
        </p:spPr>
        <p:txBody>
          <a:bodyPr/>
          <a:lstStyle/>
          <a:p>
            <a:endParaRPr lang="en-NZ"/>
          </a:p>
        </p:txBody>
      </p:sp>
      <p:sp>
        <p:nvSpPr>
          <p:cNvPr id="485421" name="Freeform 45"/>
          <p:cNvSpPr>
            <a:spLocks/>
          </p:cNvSpPr>
          <p:nvPr/>
        </p:nvSpPr>
        <p:spPr bwMode="auto">
          <a:xfrm>
            <a:off x="2273300" y="3548063"/>
            <a:ext cx="2198688" cy="1874837"/>
          </a:xfrm>
          <a:custGeom>
            <a:avLst/>
            <a:gdLst>
              <a:gd name="T0" fmla="*/ 0 w 1328"/>
              <a:gd name="T1" fmla="*/ 0 h 1136"/>
              <a:gd name="T2" fmla="*/ 2198688 w 1328"/>
              <a:gd name="T3" fmla="*/ 0 h 1136"/>
              <a:gd name="T4" fmla="*/ 2198688 w 1328"/>
              <a:gd name="T5" fmla="*/ 1874837 h 1136"/>
              <a:gd name="T6" fmla="*/ 0 60000 65536"/>
              <a:gd name="T7" fmla="*/ 0 60000 65536"/>
              <a:gd name="T8" fmla="*/ 0 60000 65536"/>
              <a:gd name="T9" fmla="*/ 0 w 1328"/>
              <a:gd name="T10" fmla="*/ 0 h 1136"/>
              <a:gd name="T11" fmla="*/ 1328 w 1328"/>
              <a:gd name="T12" fmla="*/ 1136 h 1136"/>
            </a:gdLst>
            <a:ahLst/>
            <a:cxnLst>
              <a:cxn ang="T6">
                <a:pos x="T0" y="T1"/>
              </a:cxn>
              <a:cxn ang="T7">
                <a:pos x="T2" y="T3"/>
              </a:cxn>
              <a:cxn ang="T8">
                <a:pos x="T4" y="T5"/>
              </a:cxn>
            </a:cxnLst>
            <a:rect l="T9" t="T10" r="T11" b="T12"/>
            <a:pathLst>
              <a:path w="1328" h="1136">
                <a:moveTo>
                  <a:pt x="0" y="0"/>
                </a:moveTo>
                <a:lnTo>
                  <a:pt x="1328" y="0"/>
                </a:lnTo>
                <a:lnTo>
                  <a:pt x="1328" y="1136"/>
                </a:lnTo>
              </a:path>
            </a:pathLst>
          </a:custGeom>
          <a:noFill/>
          <a:ln w="38100">
            <a:solidFill>
              <a:schemeClr val="tx1"/>
            </a:solidFill>
            <a:prstDash val="sysDot"/>
            <a:round/>
            <a:headEnd/>
            <a:tailEnd/>
          </a:ln>
        </p:spPr>
        <p:txBody>
          <a:bodyPr/>
          <a:lstStyle/>
          <a:p>
            <a:endParaRPr lang="en-NZ"/>
          </a:p>
        </p:txBody>
      </p:sp>
      <p:sp>
        <p:nvSpPr>
          <p:cNvPr id="485422" name="AutoShape 46"/>
          <p:cNvSpPr>
            <a:spLocks/>
          </p:cNvSpPr>
          <p:nvPr/>
        </p:nvSpPr>
        <p:spPr bwMode="auto">
          <a:xfrm>
            <a:off x="4191000" y="2857500"/>
            <a:ext cx="215900" cy="671513"/>
          </a:xfrm>
          <a:prstGeom prst="leftBrace">
            <a:avLst>
              <a:gd name="adj1" fmla="val 25919"/>
              <a:gd name="adj2" fmla="val 50000"/>
            </a:avLst>
          </a:prstGeom>
          <a:noFill/>
          <a:ln w="38100">
            <a:solidFill>
              <a:schemeClr val="tx1"/>
            </a:solidFill>
            <a:round/>
            <a:headEnd/>
            <a:tailEnd/>
          </a:ln>
        </p:spPr>
        <p:txBody>
          <a:bodyPr wrap="none" anchor="ctr"/>
          <a:lstStyle/>
          <a:p>
            <a:endParaRPr lang="en-NZ"/>
          </a:p>
        </p:txBody>
      </p:sp>
    </p:spTree>
    <p:extLst>
      <p:ext uri="{BB962C8B-B14F-4D97-AF65-F5344CB8AC3E}">
        <p14:creationId xmlns:p14="http://schemas.microsoft.com/office/powerpoint/2010/main" val="3191949008"/>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1000"/>
                                        <p:tgtEl>
                                          <p:spTgt spid="3"/>
                                        </p:tgtEl>
                                      </p:cBhvr>
                                    </p:animEffect>
                                  </p:childTnLst>
                                </p:cTn>
                              </p:par>
                            </p:childTnLst>
                          </p:cTn>
                        </p:par>
                        <p:par>
                          <p:cTn id="8" fill="hold">
                            <p:stCondLst>
                              <p:cond delay="2000"/>
                            </p:stCondLst>
                            <p:childTnLst>
                              <p:par>
                                <p:cTn id="9" presetID="18" presetClass="entr" presetSubtype="3"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trips(upRight)">
                                      <p:cBhvr>
                                        <p:cTn id="11" dur="1000"/>
                                        <p:tgtEl>
                                          <p:spTgt spid="2"/>
                                        </p:tgtEl>
                                      </p:cBhvr>
                                    </p:animEffect>
                                  </p:childTnLst>
                                </p:cTn>
                              </p:par>
                            </p:childTnLst>
                          </p:cTn>
                        </p:par>
                        <p:par>
                          <p:cTn id="12" fill="hold">
                            <p:stCondLst>
                              <p:cond delay="4000"/>
                            </p:stCondLst>
                            <p:childTnLst>
                              <p:par>
                                <p:cTn id="13" presetID="18" presetClass="entr" presetSubtype="3" fill="hold" grpId="0" nodeType="afterEffect">
                                  <p:stCondLst>
                                    <p:cond delay="1000"/>
                                  </p:stCondLst>
                                  <p:childTnLst>
                                    <p:set>
                                      <p:cBhvr>
                                        <p:cTn id="14" dur="1" fill="hold">
                                          <p:stCondLst>
                                            <p:cond delay="0"/>
                                          </p:stCondLst>
                                        </p:cTn>
                                        <p:tgtEl>
                                          <p:spTgt spid="485407"/>
                                        </p:tgtEl>
                                        <p:attrNameLst>
                                          <p:attrName>style.visibility</p:attrName>
                                        </p:attrNameLst>
                                      </p:cBhvr>
                                      <p:to>
                                        <p:strVal val="visible"/>
                                      </p:to>
                                    </p:set>
                                    <p:animEffect transition="in" filter="strips(upRight)">
                                      <p:cBhvr>
                                        <p:cTn id="15" dur="1000"/>
                                        <p:tgtEl>
                                          <p:spTgt spid="485407"/>
                                        </p:tgtEl>
                                      </p:cBhvr>
                                    </p:animEffect>
                                  </p:childTnLst>
                                </p:cTn>
                              </p:par>
                            </p:childTnLst>
                          </p:cTn>
                        </p:par>
                        <p:par>
                          <p:cTn id="16" fill="hold">
                            <p:stCondLst>
                              <p:cond delay="6000"/>
                            </p:stCondLst>
                            <p:childTnLst>
                              <p:par>
                                <p:cTn id="17" presetID="18" presetClass="entr" presetSubtype="6" fill="hold" grpId="0" nodeType="afterEffect">
                                  <p:stCondLst>
                                    <p:cond delay="1000"/>
                                  </p:stCondLst>
                                  <p:childTnLst>
                                    <p:set>
                                      <p:cBhvr>
                                        <p:cTn id="18" dur="1" fill="hold">
                                          <p:stCondLst>
                                            <p:cond delay="0"/>
                                          </p:stCondLst>
                                        </p:cTn>
                                        <p:tgtEl>
                                          <p:spTgt spid="485408"/>
                                        </p:tgtEl>
                                        <p:attrNameLst>
                                          <p:attrName>style.visibility</p:attrName>
                                        </p:attrNameLst>
                                      </p:cBhvr>
                                      <p:to>
                                        <p:strVal val="visible"/>
                                      </p:to>
                                    </p:set>
                                    <p:animEffect transition="in" filter="strips(downRight)">
                                      <p:cBhvr>
                                        <p:cTn id="19" dur="1000"/>
                                        <p:tgtEl>
                                          <p:spTgt spid="485408"/>
                                        </p:tgtEl>
                                      </p:cBhvr>
                                    </p:animEffect>
                                  </p:childTnLst>
                                </p:cTn>
                              </p:par>
                            </p:childTnLst>
                          </p:cTn>
                        </p:par>
                        <p:par>
                          <p:cTn id="20" fill="hold">
                            <p:stCondLst>
                              <p:cond delay="8000"/>
                            </p:stCondLst>
                            <p:childTnLst>
                              <p:par>
                                <p:cTn id="21" presetID="18" presetClass="entr" presetSubtype="6" fill="hold" grpId="0" nodeType="afterEffect">
                                  <p:stCondLst>
                                    <p:cond delay="1000"/>
                                  </p:stCondLst>
                                  <p:childTnLst>
                                    <p:set>
                                      <p:cBhvr>
                                        <p:cTn id="22" dur="1" fill="hold">
                                          <p:stCondLst>
                                            <p:cond delay="0"/>
                                          </p:stCondLst>
                                        </p:cTn>
                                        <p:tgtEl>
                                          <p:spTgt spid="485410"/>
                                        </p:tgtEl>
                                        <p:attrNameLst>
                                          <p:attrName>style.visibility</p:attrName>
                                        </p:attrNameLst>
                                      </p:cBhvr>
                                      <p:to>
                                        <p:strVal val="visible"/>
                                      </p:to>
                                    </p:set>
                                    <p:animEffect transition="in" filter="strips(downRight)">
                                      <p:cBhvr>
                                        <p:cTn id="23" dur="1000"/>
                                        <p:tgtEl>
                                          <p:spTgt spid="485410"/>
                                        </p:tgtEl>
                                      </p:cBhvr>
                                    </p:animEffect>
                                  </p:childTnLst>
                                </p:cTn>
                              </p:par>
                              <p:par>
                                <p:cTn id="24" presetID="18" presetClass="entr" presetSubtype="9" fill="hold" grpId="0" nodeType="withEffect">
                                  <p:stCondLst>
                                    <p:cond delay="1000"/>
                                  </p:stCondLst>
                                  <p:childTnLst>
                                    <p:set>
                                      <p:cBhvr>
                                        <p:cTn id="25" dur="1" fill="hold">
                                          <p:stCondLst>
                                            <p:cond delay="0"/>
                                          </p:stCondLst>
                                        </p:cTn>
                                        <p:tgtEl>
                                          <p:spTgt spid="485411"/>
                                        </p:tgtEl>
                                        <p:attrNameLst>
                                          <p:attrName>style.visibility</p:attrName>
                                        </p:attrNameLst>
                                      </p:cBhvr>
                                      <p:to>
                                        <p:strVal val="visible"/>
                                      </p:to>
                                    </p:set>
                                    <p:animEffect transition="in" filter="strips(upLeft)">
                                      <p:cBhvr>
                                        <p:cTn id="26" dur="1000"/>
                                        <p:tgtEl>
                                          <p:spTgt spid="485411"/>
                                        </p:tgtEl>
                                      </p:cBhvr>
                                    </p:animEffect>
                                  </p:childTnLst>
                                </p:cTn>
                              </p:par>
                            </p:childTnLst>
                          </p:cTn>
                        </p:par>
                        <p:par>
                          <p:cTn id="27" fill="hold">
                            <p:stCondLst>
                              <p:cond delay="10000"/>
                            </p:stCondLst>
                            <p:childTnLst>
                              <p:par>
                                <p:cTn id="28" presetID="22" presetClass="entr" presetSubtype="2" fill="hold" grpId="0" nodeType="afterEffect">
                                  <p:stCondLst>
                                    <p:cond delay="1000"/>
                                  </p:stCondLst>
                                  <p:childTnLst>
                                    <p:set>
                                      <p:cBhvr>
                                        <p:cTn id="29" dur="1" fill="hold">
                                          <p:stCondLst>
                                            <p:cond delay="0"/>
                                          </p:stCondLst>
                                        </p:cTn>
                                        <p:tgtEl>
                                          <p:spTgt spid="485422"/>
                                        </p:tgtEl>
                                        <p:attrNameLst>
                                          <p:attrName>style.visibility</p:attrName>
                                        </p:attrNameLst>
                                      </p:cBhvr>
                                      <p:to>
                                        <p:strVal val="visible"/>
                                      </p:to>
                                    </p:set>
                                    <p:animEffect transition="in" filter="wipe(right)">
                                      <p:cBhvr>
                                        <p:cTn id="30" dur="1000"/>
                                        <p:tgtEl>
                                          <p:spTgt spid="485422"/>
                                        </p:tgtEl>
                                      </p:cBhvr>
                                    </p:animEffect>
                                  </p:childTnLst>
                                </p:cTn>
                              </p:par>
                            </p:childTnLst>
                          </p:cTn>
                        </p:par>
                        <p:par>
                          <p:cTn id="31" fill="hold">
                            <p:stCondLst>
                              <p:cond delay="12000"/>
                            </p:stCondLst>
                            <p:childTnLst>
                              <p:par>
                                <p:cTn id="32" presetID="18" presetClass="entr" presetSubtype="6" fill="hold" grpId="0" nodeType="afterEffect">
                                  <p:stCondLst>
                                    <p:cond delay="1000"/>
                                  </p:stCondLst>
                                  <p:childTnLst>
                                    <p:set>
                                      <p:cBhvr>
                                        <p:cTn id="33" dur="1" fill="hold">
                                          <p:stCondLst>
                                            <p:cond delay="0"/>
                                          </p:stCondLst>
                                        </p:cTn>
                                        <p:tgtEl>
                                          <p:spTgt spid="485417"/>
                                        </p:tgtEl>
                                        <p:attrNameLst>
                                          <p:attrName>style.visibility</p:attrName>
                                        </p:attrNameLst>
                                      </p:cBhvr>
                                      <p:to>
                                        <p:strVal val="visible"/>
                                      </p:to>
                                    </p:set>
                                    <p:animEffect transition="in" filter="strips(downRight)">
                                      <p:cBhvr>
                                        <p:cTn id="34" dur="1000"/>
                                        <p:tgtEl>
                                          <p:spTgt spid="485417"/>
                                        </p:tgtEl>
                                      </p:cBhvr>
                                    </p:animEffect>
                                  </p:childTnLst>
                                </p:cTn>
                              </p:par>
                              <p:par>
                                <p:cTn id="35" presetID="18" presetClass="entr" presetSubtype="6" fill="hold" grpId="0" nodeType="withEffect">
                                  <p:stCondLst>
                                    <p:cond delay="1000"/>
                                  </p:stCondLst>
                                  <p:childTnLst>
                                    <p:set>
                                      <p:cBhvr>
                                        <p:cTn id="36" dur="1" fill="hold">
                                          <p:stCondLst>
                                            <p:cond delay="0"/>
                                          </p:stCondLst>
                                        </p:cTn>
                                        <p:tgtEl>
                                          <p:spTgt spid="485419"/>
                                        </p:tgtEl>
                                        <p:attrNameLst>
                                          <p:attrName>style.visibility</p:attrName>
                                        </p:attrNameLst>
                                      </p:cBhvr>
                                      <p:to>
                                        <p:strVal val="visible"/>
                                      </p:to>
                                    </p:set>
                                    <p:animEffect transition="in" filter="strips(downRight)">
                                      <p:cBhvr>
                                        <p:cTn id="37" dur="1000"/>
                                        <p:tgtEl>
                                          <p:spTgt spid="485419"/>
                                        </p:tgtEl>
                                      </p:cBhvr>
                                    </p:animEffect>
                                  </p:childTnLst>
                                </p:cTn>
                              </p:par>
                            </p:childTnLst>
                          </p:cTn>
                        </p:par>
                        <p:par>
                          <p:cTn id="38" fill="hold">
                            <p:stCondLst>
                              <p:cond delay="14000"/>
                            </p:stCondLst>
                            <p:childTnLst>
                              <p:par>
                                <p:cTn id="39" presetID="18" presetClass="entr" presetSubtype="12" fill="hold" grpId="0" nodeType="afterEffect">
                                  <p:stCondLst>
                                    <p:cond delay="1000"/>
                                  </p:stCondLst>
                                  <p:childTnLst>
                                    <p:set>
                                      <p:cBhvr>
                                        <p:cTn id="40" dur="1" fill="hold">
                                          <p:stCondLst>
                                            <p:cond delay="0"/>
                                          </p:stCondLst>
                                        </p:cTn>
                                        <p:tgtEl>
                                          <p:spTgt spid="485421"/>
                                        </p:tgtEl>
                                        <p:attrNameLst>
                                          <p:attrName>style.visibility</p:attrName>
                                        </p:attrNameLst>
                                      </p:cBhvr>
                                      <p:to>
                                        <p:strVal val="visible"/>
                                      </p:to>
                                    </p:set>
                                    <p:animEffect transition="in" filter="strips(downLeft)">
                                      <p:cBhvr>
                                        <p:cTn id="41" dur="1000"/>
                                        <p:tgtEl>
                                          <p:spTgt spid="485421"/>
                                        </p:tgtEl>
                                      </p:cBhvr>
                                    </p:animEffect>
                                  </p:childTnLst>
                                </p:cTn>
                              </p:par>
                            </p:childTnLst>
                          </p:cTn>
                        </p:par>
                        <p:par>
                          <p:cTn id="42" fill="hold">
                            <p:stCondLst>
                              <p:cond delay="16000"/>
                            </p:stCondLst>
                            <p:childTnLst>
                              <p:par>
                                <p:cTn id="43" presetID="18" presetClass="entr" presetSubtype="6" fill="hold" grpId="0" nodeType="afterEffect">
                                  <p:stCondLst>
                                    <p:cond delay="1000"/>
                                  </p:stCondLst>
                                  <p:childTnLst>
                                    <p:set>
                                      <p:cBhvr>
                                        <p:cTn id="44" dur="1" fill="hold">
                                          <p:stCondLst>
                                            <p:cond delay="0"/>
                                          </p:stCondLst>
                                        </p:cTn>
                                        <p:tgtEl>
                                          <p:spTgt spid="485403"/>
                                        </p:tgtEl>
                                        <p:attrNameLst>
                                          <p:attrName>style.visibility</p:attrName>
                                        </p:attrNameLst>
                                      </p:cBhvr>
                                      <p:to>
                                        <p:strVal val="visible"/>
                                      </p:to>
                                    </p:set>
                                    <p:animEffect transition="in" filter="strips(downRight)">
                                      <p:cBhvr>
                                        <p:cTn id="45" dur="1000"/>
                                        <p:tgtEl>
                                          <p:spTgt spid="485403"/>
                                        </p:tgtEl>
                                      </p:cBhvr>
                                    </p:animEffect>
                                  </p:childTnLst>
                                </p:cTn>
                              </p:par>
                              <p:par>
                                <p:cTn id="46" presetID="18" presetClass="entr" presetSubtype="12" fill="hold" grpId="0" nodeType="withEffect">
                                  <p:stCondLst>
                                    <p:cond delay="1000"/>
                                  </p:stCondLst>
                                  <p:childTnLst>
                                    <p:set>
                                      <p:cBhvr>
                                        <p:cTn id="47" dur="1" fill="hold">
                                          <p:stCondLst>
                                            <p:cond delay="0"/>
                                          </p:stCondLst>
                                        </p:cTn>
                                        <p:tgtEl>
                                          <p:spTgt spid="485405"/>
                                        </p:tgtEl>
                                        <p:attrNameLst>
                                          <p:attrName>style.visibility</p:attrName>
                                        </p:attrNameLst>
                                      </p:cBhvr>
                                      <p:to>
                                        <p:strVal val="visible"/>
                                      </p:to>
                                    </p:set>
                                    <p:animEffect transition="in" filter="strips(downLeft)">
                                      <p:cBhvr>
                                        <p:cTn id="48" dur="1000"/>
                                        <p:tgtEl>
                                          <p:spTgt spid="485405"/>
                                        </p:tgtEl>
                                      </p:cBhvr>
                                    </p:animEffect>
                                  </p:childTnLst>
                                </p:cTn>
                              </p:par>
                            </p:childTnLst>
                          </p:cTn>
                        </p:par>
                        <p:par>
                          <p:cTn id="49" fill="hold">
                            <p:stCondLst>
                              <p:cond delay="18000"/>
                            </p:stCondLst>
                            <p:childTnLst>
                              <p:par>
                                <p:cTn id="50" presetID="18" presetClass="entr" presetSubtype="6" fill="hold" grpId="0" nodeType="afterEffect">
                                  <p:stCondLst>
                                    <p:cond delay="1000"/>
                                  </p:stCondLst>
                                  <p:childTnLst>
                                    <p:set>
                                      <p:cBhvr>
                                        <p:cTn id="51" dur="1" fill="hold">
                                          <p:stCondLst>
                                            <p:cond delay="0"/>
                                          </p:stCondLst>
                                        </p:cTn>
                                        <p:tgtEl>
                                          <p:spTgt spid="485413"/>
                                        </p:tgtEl>
                                        <p:attrNameLst>
                                          <p:attrName>style.visibility</p:attrName>
                                        </p:attrNameLst>
                                      </p:cBhvr>
                                      <p:to>
                                        <p:strVal val="visible"/>
                                      </p:to>
                                    </p:set>
                                    <p:animEffect transition="in" filter="strips(downRight)">
                                      <p:cBhvr>
                                        <p:cTn id="52" dur="1000"/>
                                        <p:tgtEl>
                                          <p:spTgt spid="485413"/>
                                        </p:tgtEl>
                                      </p:cBhvr>
                                    </p:animEffect>
                                  </p:childTnLst>
                                </p:cTn>
                              </p:par>
                              <p:par>
                                <p:cTn id="53" presetID="18" presetClass="entr" presetSubtype="12" fill="hold" grpId="0" nodeType="withEffect">
                                  <p:stCondLst>
                                    <p:cond delay="1000"/>
                                  </p:stCondLst>
                                  <p:childTnLst>
                                    <p:set>
                                      <p:cBhvr>
                                        <p:cTn id="54" dur="1" fill="hold">
                                          <p:stCondLst>
                                            <p:cond delay="0"/>
                                          </p:stCondLst>
                                        </p:cTn>
                                        <p:tgtEl>
                                          <p:spTgt spid="485414"/>
                                        </p:tgtEl>
                                        <p:attrNameLst>
                                          <p:attrName>style.visibility</p:attrName>
                                        </p:attrNameLst>
                                      </p:cBhvr>
                                      <p:to>
                                        <p:strVal val="visible"/>
                                      </p:to>
                                    </p:set>
                                    <p:animEffect transition="in" filter="strips(downLeft)">
                                      <p:cBhvr>
                                        <p:cTn id="55" dur="1000"/>
                                        <p:tgtEl>
                                          <p:spTgt spid="485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403" grpId="0"/>
      <p:bldP spid="485405" grpId="0" animBg="1"/>
      <p:bldP spid="485407" grpId="0" animBg="1"/>
      <p:bldP spid="485408" grpId="0"/>
      <p:bldP spid="485410" grpId="0"/>
      <p:bldP spid="485411" grpId="0" animBg="1"/>
      <p:bldP spid="485413" grpId="0"/>
      <p:bldP spid="485414" grpId="0" animBg="1"/>
      <p:bldP spid="485417" grpId="0"/>
      <p:bldP spid="485419" grpId="0" animBg="1"/>
      <p:bldP spid="485421" grpId="0" animBg="1"/>
      <p:bldP spid="4854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Time Series Models </a:t>
            </a:r>
            <a:br>
              <a:rPr lang="en-US" sz="4000" dirty="0"/>
            </a:br>
            <a:r>
              <a:rPr lang="en-US" sz="3200" dirty="0"/>
              <a:t>Terminology Used</a:t>
            </a:r>
          </a:p>
        </p:txBody>
      </p:sp>
      <p:sp>
        <p:nvSpPr>
          <p:cNvPr id="4" name="Content Placeholder 2"/>
          <p:cNvSpPr txBox="1">
            <a:spLocks/>
          </p:cNvSpPr>
          <p:nvPr/>
        </p:nvSpPr>
        <p:spPr>
          <a:xfrm>
            <a:off x="457200" y="2248272"/>
            <a:ext cx="8229600" cy="2692896"/>
          </a:xfrm>
          <a:prstGeom prst="rect">
            <a:avLst/>
          </a:prstGeom>
        </p:spPr>
        <p:txBody>
          <a:bodyPr/>
          <a:lstStyle/>
          <a:p>
            <a:pPr marL="342900" marR="0" lvl="0" indent="-342900" algn="l" defTabSz="914400" rtl="0" eaLnBrk="1" fontAlgn="base" latinLnBrk="0" hangingPunct="1">
              <a:lnSpc>
                <a:spcPct val="90000"/>
              </a:lnSpc>
              <a:spcBef>
                <a:spcPct val="40000"/>
              </a:spcBef>
              <a:spcAft>
                <a:spcPct val="0"/>
              </a:spcAft>
              <a:buClr>
                <a:srgbClr val="B20019"/>
              </a:buClr>
              <a:buSzTx/>
              <a:buFont typeface="Wingdings" pitchFamily="2" charset="2"/>
              <a:buChar char="l"/>
              <a:tabLst/>
              <a:defRPr/>
            </a:pPr>
            <a:r>
              <a:rPr kumimoji="0" lang="en-US" sz="2800" b="1" i="0" u="none" strike="noStrike" kern="0" cap="none" spc="0" normalizeH="0" baseline="0" noProof="0" dirty="0">
                <a:ln>
                  <a:noFill/>
                </a:ln>
                <a:solidFill>
                  <a:schemeClr val="tx1"/>
                </a:solidFill>
                <a:effectLst/>
                <a:uLnTx/>
                <a:uFillTx/>
                <a:latin typeface="+mn-lt"/>
                <a:ea typeface="+mn-ea"/>
                <a:cs typeface="+mn-cs"/>
              </a:rPr>
              <a:t>D = Actual sales/demand</a:t>
            </a:r>
          </a:p>
          <a:p>
            <a:pPr marL="342900" marR="0" lvl="0" indent="-342900" algn="l" defTabSz="914400" rtl="0" eaLnBrk="1" fontAlgn="base" latinLnBrk="0" hangingPunct="1">
              <a:lnSpc>
                <a:spcPct val="90000"/>
              </a:lnSpc>
              <a:spcBef>
                <a:spcPct val="40000"/>
              </a:spcBef>
              <a:spcAft>
                <a:spcPct val="0"/>
              </a:spcAft>
              <a:buClr>
                <a:srgbClr val="B20019"/>
              </a:buClr>
              <a:buSzTx/>
              <a:buFont typeface="Wingdings" pitchFamily="2" charset="2"/>
              <a:buChar char="l"/>
              <a:tabLst/>
              <a:defRPr/>
            </a:pPr>
            <a:r>
              <a:rPr kumimoji="0" lang="en-US" sz="2800" b="1" i="0" u="none" strike="noStrike" kern="0" cap="none" spc="0" normalizeH="0" baseline="0" noProof="0" dirty="0">
                <a:ln>
                  <a:noFill/>
                </a:ln>
                <a:solidFill>
                  <a:schemeClr val="tx1"/>
                </a:solidFill>
                <a:effectLst/>
                <a:uLnTx/>
                <a:uFillTx/>
                <a:latin typeface="+mn-lt"/>
                <a:ea typeface="+mn-ea"/>
                <a:cs typeface="+mn-cs"/>
              </a:rPr>
              <a:t>F = Forecast</a:t>
            </a:r>
          </a:p>
          <a:p>
            <a:pPr marL="342900" marR="0" lvl="0" indent="-342900" algn="l" defTabSz="914400" rtl="0" eaLnBrk="1" fontAlgn="base" latinLnBrk="0" hangingPunct="1">
              <a:lnSpc>
                <a:spcPct val="90000"/>
              </a:lnSpc>
              <a:spcBef>
                <a:spcPct val="40000"/>
              </a:spcBef>
              <a:spcAft>
                <a:spcPct val="0"/>
              </a:spcAft>
              <a:buClr>
                <a:srgbClr val="B20019"/>
              </a:buClr>
              <a:buSzTx/>
              <a:buFont typeface="Wingdings" pitchFamily="2" charset="2"/>
              <a:buChar char="l"/>
              <a:tabLst/>
              <a:defRPr/>
            </a:pPr>
            <a:r>
              <a:rPr kumimoji="0" lang="en-US" sz="2800" b="1" i="0" u="none" strike="noStrike" kern="0" cap="none" spc="0" normalizeH="0" baseline="0" noProof="0" dirty="0">
                <a:ln>
                  <a:noFill/>
                </a:ln>
                <a:solidFill>
                  <a:schemeClr val="tx1"/>
                </a:solidFill>
                <a:effectLst/>
                <a:uLnTx/>
                <a:uFillTx/>
                <a:latin typeface="+mn-lt"/>
                <a:ea typeface="+mn-ea"/>
                <a:cs typeface="+mn-cs"/>
              </a:rPr>
              <a:t>t =  time index </a:t>
            </a:r>
          </a:p>
          <a:p>
            <a:pPr marL="342900" marR="0" lvl="0" indent="-342900" algn="l" defTabSz="914400" rtl="0" eaLnBrk="1" fontAlgn="base" latinLnBrk="0" hangingPunct="1">
              <a:lnSpc>
                <a:spcPct val="90000"/>
              </a:lnSpc>
              <a:spcBef>
                <a:spcPct val="40000"/>
              </a:spcBef>
              <a:spcAft>
                <a:spcPct val="0"/>
              </a:spcAft>
              <a:buClr>
                <a:srgbClr val="B20019"/>
              </a:buClr>
              <a:buSzTx/>
              <a:buFont typeface="Wingdings" pitchFamily="2" charset="2"/>
              <a:buChar char="l"/>
              <a:tabLst/>
              <a:defRPr/>
            </a:pPr>
            <a:r>
              <a:rPr kumimoji="0" lang="en-US" sz="2800" b="1" i="0" u="none" strike="noStrike" kern="0" cap="none" spc="0" normalizeH="0" baseline="0" noProof="0" dirty="0">
                <a:ln>
                  <a:noFill/>
                </a:ln>
                <a:solidFill>
                  <a:schemeClr val="tx1"/>
                </a:solidFill>
                <a:effectLst/>
                <a:uLnTx/>
                <a:uFillTx/>
                <a:latin typeface="+mn-lt"/>
                <a:ea typeface="+mn-ea"/>
                <a:cs typeface="+mn-cs"/>
              </a:rPr>
              <a:t>n = number of time periods</a:t>
            </a:r>
          </a:p>
        </p:txBody>
      </p:sp>
    </p:spTree>
    <p:extLst>
      <p:ext uri="{BB962C8B-B14F-4D97-AF65-F5344CB8AC3E}">
        <p14:creationId xmlns:p14="http://schemas.microsoft.com/office/powerpoint/2010/main" val="598155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sz="4000" dirty="0"/>
              <a:t>Time Series Models</a:t>
            </a:r>
          </a:p>
        </p:txBody>
      </p:sp>
      <p:sp>
        <p:nvSpPr>
          <p:cNvPr id="101379" name="Rectangle 3"/>
          <p:cNvSpPr>
            <a:spLocks noGrp="1" noChangeArrowheads="1"/>
          </p:cNvSpPr>
          <p:nvPr>
            <p:ph type="body" idx="1"/>
          </p:nvPr>
        </p:nvSpPr>
        <p:spPr/>
        <p:txBody>
          <a:bodyPr/>
          <a:lstStyle/>
          <a:p>
            <a:r>
              <a:rPr lang="en-US" altLang="en-US" dirty="0"/>
              <a:t>Naïve Forecasting</a:t>
            </a:r>
          </a:p>
          <a:p>
            <a:r>
              <a:rPr lang="en-US" altLang="en-US" dirty="0"/>
              <a:t>Simple Mean (Averages)</a:t>
            </a:r>
          </a:p>
          <a:p>
            <a:r>
              <a:rPr lang="en-US" altLang="en-US" dirty="0"/>
              <a:t>Moving Average</a:t>
            </a:r>
          </a:p>
          <a:p>
            <a:r>
              <a:rPr lang="en-US" altLang="en-US" dirty="0"/>
              <a:t>Weighted Moving Average</a:t>
            </a:r>
          </a:p>
          <a:p>
            <a:r>
              <a:rPr lang="en-US" altLang="en-US" dirty="0"/>
              <a:t>Exponential Smoothing</a:t>
            </a:r>
          </a:p>
          <a:p>
            <a:r>
              <a:rPr lang="en-US" altLang="en-US" dirty="0"/>
              <a:t>Trend-adjusted Exponential Smoothing</a:t>
            </a:r>
          </a:p>
          <a:p>
            <a:endParaRPr lang="en-US" altLang="en-US" dirty="0"/>
          </a:p>
        </p:txBody>
      </p:sp>
    </p:spTree>
    <p:extLst>
      <p:ext uri="{BB962C8B-B14F-4D97-AF65-F5344CB8AC3E}">
        <p14:creationId xmlns:p14="http://schemas.microsoft.com/office/powerpoint/2010/main" val="2251887482"/>
      </p:ext>
    </p:extLst>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pPr eaLnBrk="1" hangingPunct="1">
              <a:defRPr/>
            </a:pPr>
            <a:r>
              <a:rPr lang="en-US" sz="4000" dirty="0"/>
              <a:t>Forecasting Error</a:t>
            </a:r>
          </a:p>
        </p:txBody>
      </p:sp>
      <p:sp>
        <p:nvSpPr>
          <p:cNvPr id="492547" name="Rectangle 3"/>
          <p:cNvSpPr>
            <a:spLocks noGrp="1" noChangeArrowheads="1"/>
          </p:cNvSpPr>
          <p:nvPr>
            <p:ph type="body" idx="1"/>
          </p:nvPr>
        </p:nvSpPr>
        <p:spPr>
          <a:xfrm>
            <a:off x="774700" y="1473200"/>
            <a:ext cx="7912100" cy="1884363"/>
          </a:xfrm>
        </p:spPr>
        <p:txBody>
          <a:bodyPr/>
          <a:lstStyle/>
          <a:p>
            <a:pPr eaLnBrk="1" hangingPunct="1"/>
            <a:r>
              <a:rPr lang="en-US" sz="2400"/>
              <a:t>For any forecasting method, it is important to measure the accuracy of its forecasts. Forecast error is simply the difference found by subtracting the forecast from actual demand for a given period, or</a:t>
            </a:r>
          </a:p>
        </p:txBody>
      </p:sp>
      <p:sp>
        <p:nvSpPr>
          <p:cNvPr id="492556" name="Text Box 12"/>
          <p:cNvSpPr txBox="1">
            <a:spLocks noChangeArrowheads="1"/>
          </p:cNvSpPr>
          <p:nvPr/>
        </p:nvSpPr>
        <p:spPr bwMode="auto">
          <a:xfrm>
            <a:off x="1812925" y="4303713"/>
            <a:ext cx="4895850" cy="1311275"/>
          </a:xfrm>
          <a:prstGeom prst="rect">
            <a:avLst/>
          </a:prstGeom>
          <a:noFill/>
          <a:ln w="9525">
            <a:noFill/>
            <a:miter lim="800000"/>
            <a:headEnd/>
            <a:tailEnd/>
          </a:ln>
        </p:spPr>
        <p:txBody>
          <a:bodyPr wrap="none">
            <a:spAutoFit/>
          </a:bodyPr>
          <a:lstStyle/>
          <a:p>
            <a:pPr>
              <a:tabLst>
                <a:tab pos="1346200" algn="r"/>
                <a:tab pos="1435100" algn="l"/>
              </a:tabLst>
            </a:pPr>
            <a:r>
              <a:rPr lang="en-US" sz="2000" b="1"/>
              <a:t>where</a:t>
            </a:r>
          </a:p>
          <a:p>
            <a:pPr>
              <a:tabLst>
                <a:tab pos="1346200" algn="r"/>
                <a:tab pos="1435100" algn="l"/>
              </a:tabLst>
            </a:pPr>
            <a:r>
              <a:rPr lang="en-US" sz="2000" b="1"/>
              <a:t>	</a:t>
            </a:r>
            <a:r>
              <a:rPr lang="en-US" sz="2000" b="1" i="1">
                <a:latin typeface="Times New Roman" pitchFamily="18" charset="0"/>
              </a:rPr>
              <a:t>E</a:t>
            </a:r>
            <a:r>
              <a:rPr lang="en-US" sz="2000" b="1" i="1" baseline="-25000">
                <a:latin typeface="Times New Roman" pitchFamily="18" charset="0"/>
              </a:rPr>
              <a:t>t</a:t>
            </a:r>
            <a:r>
              <a:rPr lang="en-US" sz="2000" b="1"/>
              <a:t>	= forecast error for period </a:t>
            </a:r>
            <a:r>
              <a:rPr lang="en-US" sz="2000" b="1" i="1">
                <a:latin typeface="Times New Roman" pitchFamily="18" charset="0"/>
              </a:rPr>
              <a:t>t</a:t>
            </a:r>
          </a:p>
          <a:p>
            <a:pPr>
              <a:tabLst>
                <a:tab pos="1346200" algn="r"/>
                <a:tab pos="1435100" algn="l"/>
              </a:tabLst>
            </a:pPr>
            <a:r>
              <a:rPr lang="en-US" sz="2000" b="1"/>
              <a:t>	</a:t>
            </a:r>
            <a:r>
              <a:rPr lang="en-US" sz="2000" b="1" i="1">
                <a:latin typeface="Times New Roman" pitchFamily="18" charset="0"/>
              </a:rPr>
              <a:t>D</a:t>
            </a:r>
            <a:r>
              <a:rPr lang="en-US" sz="2000" b="1" i="1" baseline="-25000">
                <a:latin typeface="Times New Roman" pitchFamily="18" charset="0"/>
              </a:rPr>
              <a:t>t</a:t>
            </a:r>
            <a:r>
              <a:rPr lang="en-US" sz="2000" b="1"/>
              <a:t>	= actual demand in period</a:t>
            </a:r>
            <a:r>
              <a:rPr lang="en-US" sz="2000" b="1" i="1"/>
              <a:t> </a:t>
            </a:r>
            <a:r>
              <a:rPr lang="en-US" sz="2000" b="1" i="1">
                <a:latin typeface="Times New Roman" pitchFamily="18" charset="0"/>
              </a:rPr>
              <a:t>t</a:t>
            </a:r>
          </a:p>
          <a:p>
            <a:pPr>
              <a:tabLst>
                <a:tab pos="1346200" algn="r"/>
                <a:tab pos="1435100" algn="l"/>
              </a:tabLst>
            </a:pPr>
            <a:r>
              <a:rPr lang="en-US" sz="2000" b="1"/>
              <a:t>	</a:t>
            </a:r>
            <a:r>
              <a:rPr lang="en-US" sz="2000" b="1" i="1">
                <a:latin typeface="Times New Roman" pitchFamily="18" charset="0"/>
              </a:rPr>
              <a:t>F</a:t>
            </a:r>
            <a:r>
              <a:rPr lang="en-US" sz="2000" b="1" i="1" baseline="-25000">
                <a:latin typeface="Times New Roman" pitchFamily="18" charset="0"/>
              </a:rPr>
              <a:t>t</a:t>
            </a:r>
            <a:r>
              <a:rPr lang="en-US" sz="2000" b="1"/>
              <a:t>	= forecast for period </a:t>
            </a:r>
            <a:r>
              <a:rPr lang="en-US" sz="2000" b="1" i="1">
                <a:latin typeface="Times New Roman" pitchFamily="18" charset="0"/>
              </a:rPr>
              <a:t>t</a:t>
            </a:r>
            <a:endParaRPr lang="en-US" sz="2000" b="1"/>
          </a:p>
        </p:txBody>
      </p:sp>
      <p:sp>
        <p:nvSpPr>
          <p:cNvPr id="492557" name="Text Box 13"/>
          <p:cNvSpPr txBox="1">
            <a:spLocks noChangeArrowheads="1"/>
          </p:cNvSpPr>
          <p:nvPr/>
        </p:nvSpPr>
        <p:spPr bwMode="auto">
          <a:xfrm>
            <a:off x="3730625" y="3505200"/>
            <a:ext cx="1477963" cy="396875"/>
          </a:xfrm>
          <a:prstGeom prst="rect">
            <a:avLst/>
          </a:prstGeom>
          <a:noFill/>
          <a:ln w="9525">
            <a:noFill/>
            <a:miter lim="800000"/>
            <a:headEnd/>
            <a:tailEnd/>
          </a:ln>
        </p:spPr>
        <p:txBody>
          <a:bodyPr wrap="none">
            <a:spAutoFit/>
          </a:bodyPr>
          <a:lstStyle/>
          <a:p>
            <a:r>
              <a:rPr lang="en-US" sz="2000" b="1" i="1">
                <a:latin typeface="Times New Roman" pitchFamily="18" charset="0"/>
              </a:rPr>
              <a:t>E</a:t>
            </a:r>
            <a:r>
              <a:rPr lang="en-US" sz="2000" b="1" i="1" baseline="-25000">
                <a:latin typeface="Times New Roman" pitchFamily="18" charset="0"/>
              </a:rPr>
              <a:t>t</a:t>
            </a:r>
            <a:r>
              <a:rPr lang="en-US" sz="2000" b="1"/>
              <a:t> = </a:t>
            </a:r>
            <a:r>
              <a:rPr lang="en-US" sz="2000" b="1" i="1">
                <a:latin typeface="Times New Roman" pitchFamily="18" charset="0"/>
              </a:rPr>
              <a:t>D</a:t>
            </a:r>
            <a:r>
              <a:rPr lang="en-US" sz="2000" b="1" i="1" baseline="-25000">
                <a:latin typeface="Times New Roman" pitchFamily="18" charset="0"/>
              </a:rPr>
              <a:t>t</a:t>
            </a:r>
            <a:r>
              <a:rPr lang="en-US" sz="2000" b="1">
                <a:latin typeface="Times New Roman" pitchFamily="18" charset="0"/>
              </a:rPr>
              <a:t> </a:t>
            </a:r>
            <a:r>
              <a:rPr lang="en-US" sz="2000" b="1"/>
              <a:t>– </a:t>
            </a:r>
            <a:r>
              <a:rPr lang="en-US" sz="2000" b="1" i="1">
                <a:latin typeface="Times New Roman" pitchFamily="18" charset="0"/>
              </a:rPr>
              <a:t>F</a:t>
            </a:r>
            <a:r>
              <a:rPr lang="en-US" sz="2000" b="1" i="1" baseline="-25000">
                <a:latin typeface="Times New Roman" pitchFamily="18" charset="0"/>
              </a:rPr>
              <a:t>t</a:t>
            </a:r>
            <a:r>
              <a:rPr lang="en-US" sz="2000" b="1"/>
              <a:t> </a:t>
            </a:r>
          </a:p>
        </p:txBody>
      </p:sp>
    </p:spTree>
    <p:extLst>
      <p:ext uri="{BB962C8B-B14F-4D97-AF65-F5344CB8AC3E}">
        <p14:creationId xmlns:p14="http://schemas.microsoft.com/office/powerpoint/2010/main" val="2216972853"/>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92547"/>
                                        </p:tgtEl>
                                        <p:attrNameLst>
                                          <p:attrName>style.visibility</p:attrName>
                                        </p:attrNameLst>
                                      </p:cBhvr>
                                      <p:to>
                                        <p:strVal val="visible"/>
                                      </p:to>
                                    </p:set>
                                    <p:animEffect transition="in" filter="strips(downRight)">
                                      <p:cBhvr>
                                        <p:cTn id="7" dur="1000"/>
                                        <p:tgtEl>
                                          <p:spTgt spid="492547"/>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492557"/>
                                        </p:tgtEl>
                                        <p:attrNameLst>
                                          <p:attrName>style.visibility</p:attrName>
                                        </p:attrNameLst>
                                      </p:cBhvr>
                                      <p:to>
                                        <p:strVal val="visible"/>
                                      </p:to>
                                    </p:set>
                                    <p:animEffect transition="in" filter="strips(downRight)">
                                      <p:cBhvr>
                                        <p:cTn id="11" dur="1000"/>
                                        <p:tgtEl>
                                          <p:spTgt spid="492557"/>
                                        </p:tgtEl>
                                      </p:cBhvr>
                                    </p:animEffect>
                                  </p:childTnLst>
                                </p:cTn>
                              </p:par>
                            </p:childTnLst>
                          </p:cTn>
                        </p:par>
                        <p:par>
                          <p:cTn id="12" fill="hold">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492556"/>
                                        </p:tgtEl>
                                        <p:attrNameLst>
                                          <p:attrName>style.visibility</p:attrName>
                                        </p:attrNameLst>
                                      </p:cBhvr>
                                      <p:to>
                                        <p:strVal val="visible"/>
                                      </p:to>
                                    </p:set>
                                    <p:animEffect transition="in" filter="strips(downRight)">
                                      <p:cBhvr>
                                        <p:cTn id="15" dur="1000"/>
                                        <p:tgtEl>
                                          <p:spTgt spid="492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7" grpId="0"/>
      <p:bldP spid="492556" grpId="0"/>
      <p:bldP spid="49255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pPr eaLnBrk="1" hangingPunct="1">
              <a:defRPr/>
            </a:pPr>
            <a:r>
              <a:rPr lang="en-US" sz="4000" dirty="0"/>
              <a:t>Time Series Methods</a:t>
            </a:r>
          </a:p>
        </p:txBody>
      </p:sp>
      <p:sp>
        <p:nvSpPr>
          <p:cNvPr id="491523" name="Rectangle 3"/>
          <p:cNvSpPr>
            <a:spLocks noGrp="1" noChangeArrowheads="1"/>
          </p:cNvSpPr>
          <p:nvPr>
            <p:ph type="body" idx="1"/>
          </p:nvPr>
        </p:nvSpPr>
        <p:spPr>
          <a:xfrm>
            <a:off x="774700" y="1371600"/>
            <a:ext cx="7912100" cy="5005388"/>
          </a:xfrm>
        </p:spPr>
        <p:txBody>
          <a:bodyPr/>
          <a:lstStyle/>
          <a:p>
            <a:pPr eaLnBrk="1" hangingPunct="1">
              <a:lnSpc>
                <a:spcPct val="80000"/>
              </a:lnSpc>
            </a:pPr>
            <a:r>
              <a:rPr lang="en-US" dirty="0"/>
              <a:t>In a naive forecast the forecast for the next period equals the demand for the current period (Forecast = </a:t>
            </a:r>
            <a:r>
              <a:rPr lang="en-US" i="1" dirty="0" err="1">
                <a:latin typeface="Times New Roman" pitchFamily="18" charset="0"/>
              </a:rPr>
              <a:t>D</a:t>
            </a:r>
            <a:r>
              <a:rPr lang="en-US" i="1" baseline="-25000" dirty="0" err="1">
                <a:latin typeface="Times New Roman" pitchFamily="18" charset="0"/>
              </a:rPr>
              <a:t>t</a:t>
            </a:r>
            <a:r>
              <a:rPr lang="en-US" dirty="0"/>
              <a:t>)</a:t>
            </a:r>
          </a:p>
          <a:p>
            <a:pPr eaLnBrk="1" hangingPunct="1"/>
            <a:endParaRPr lang="en-US" dirty="0"/>
          </a:p>
          <a:p>
            <a:pPr eaLnBrk="1" hangingPunct="1"/>
            <a:r>
              <a:rPr lang="en-US" dirty="0"/>
              <a:t>Averages Method</a:t>
            </a:r>
          </a:p>
          <a:p>
            <a:pPr lvl="1" eaLnBrk="1" hangingPunct="1">
              <a:buFontTx/>
              <a:buNone/>
            </a:pPr>
            <a:r>
              <a:rPr lang="en-US" dirty="0"/>
              <a:t>	Uses the average of all the available data to find the forecast. </a:t>
            </a:r>
          </a:p>
          <a:p>
            <a:pPr eaLnBrk="1" hangingPunct="1">
              <a:lnSpc>
                <a:spcPct val="80000"/>
              </a:lnSpc>
              <a:buNone/>
            </a:pPr>
            <a:endParaRPr lang="en-US" sz="1800" dirty="0"/>
          </a:p>
        </p:txBody>
      </p:sp>
    </p:spTree>
    <p:extLst>
      <p:ext uri="{BB962C8B-B14F-4D97-AF65-F5344CB8AC3E}">
        <p14:creationId xmlns:p14="http://schemas.microsoft.com/office/powerpoint/2010/main" val="53173692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91523">
                                            <p:txEl>
                                              <p:pRg st="0" end="0"/>
                                            </p:txEl>
                                          </p:spTgt>
                                        </p:tgtEl>
                                        <p:attrNameLst>
                                          <p:attrName>style.visibility</p:attrName>
                                        </p:attrNameLst>
                                      </p:cBhvr>
                                      <p:to>
                                        <p:strVal val="visible"/>
                                      </p:to>
                                    </p:set>
                                    <p:animEffect transition="in" filter="strips(downRight)">
                                      <p:cBhvr>
                                        <p:cTn id="7" dur="1000"/>
                                        <p:tgtEl>
                                          <p:spTgt spid="4915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91523">
                                            <p:txEl>
                                              <p:pRg st="2" end="2"/>
                                            </p:txEl>
                                          </p:spTgt>
                                        </p:tgtEl>
                                        <p:attrNameLst>
                                          <p:attrName>style.visibility</p:attrName>
                                        </p:attrNameLst>
                                      </p:cBhvr>
                                      <p:to>
                                        <p:strVal val="visible"/>
                                      </p:to>
                                    </p:set>
                                    <p:animEffect transition="in" filter="strips(downRight)">
                                      <p:cBhvr>
                                        <p:cTn id="12" dur="1000"/>
                                        <p:tgtEl>
                                          <p:spTgt spid="491523">
                                            <p:txEl>
                                              <p:pRg st="2" end="2"/>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491523">
                                            <p:txEl>
                                              <p:pRg st="3" end="3"/>
                                            </p:txEl>
                                          </p:spTgt>
                                        </p:tgtEl>
                                        <p:attrNameLst>
                                          <p:attrName>style.visibility</p:attrName>
                                        </p:attrNameLst>
                                      </p:cBhvr>
                                      <p:to>
                                        <p:strVal val="visible"/>
                                      </p:to>
                                    </p:set>
                                    <p:animEffect transition="in" filter="strips(downRight)">
                                      <p:cBhvr>
                                        <p:cTn id="15" dur="1000"/>
                                        <p:tgtEl>
                                          <p:spTgt spid="4915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Naïve and Averages Models</a:t>
            </a:r>
            <a:br>
              <a:rPr lang="en-US" sz="4000" dirty="0"/>
            </a:br>
            <a:r>
              <a:rPr lang="en-US" sz="3600" dirty="0"/>
              <a:t>Illustration</a:t>
            </a:r>
          </a:p>
        </p:txBody>
      </p:sp>
      <p:sp>
        <p:nvSpPr>
          <p:cNvPr id="3" name="Content Placeholder 2"/>
          <p:cNvSpPr>
            <a:spLocks noGrp="1"/>
          </p:cNvSpPr>
          <p:nvPr>
            <p:ph idx="1"/>
          </p:nvPr>
        </p:nvSpPr>
        <p:spPr>
          <a:xfrm>
            <a:off x="774700" y="2204864"/>
            <a:ext cx="7912100" cy="3768899"/>
          </a:xfrm>
        </p:spPr>
        <p:txBody>
          <a:bodyPr/>
          <a:lstStyle/>
          <a:p>
            <a:r>
              <a:rPr lang="en-US" dirty="0"/>
              <a:t>Using “1 Forecasting.xls” file.</a:t>
            </a:r>
          </a:p>
        </p:txBody>
      </p:sp>
    </p:spTree>
    <p:extLst>
      <p:ext uri="{BB962C8B-B14F-4D97-AF65-F5344CB8AC3E}">
        <p14:creationId xmlns:p14="http://schemas.microsoft.com/office/powerpoint/2010/main" val="4210165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pPr eaLnBrk="1" hangingPunct="1">
              <a:defRPr/>
            </a:pPr>
            <a:r>
              <a:rPr lang="en-US" sz="4000" dirty="0"/>
              <a:t>Time Series Methods</a:t>
            </a:r>
          </a:p>
        </p:txBody>
      </p:sp>
      <p:sp>
        <p:nvSpPr>
          <p:cNvPr id="491523" name="Rectangle 3"/>
          <p:cNvSpPr>
            <a:spLocks noGrp="1" noChangeArrowheads="1"/>
          </p:cNvSpPr>
          <p:nvPr>
            <p:ph type="body" idx="1"/>
          </p:nvPr>
        </p:nvSpPr>
        <p:spPr>
          <a:xfrm>
            <a:off x="774700" y="1371600"/>
            <a:ext cx="7912100" cy="5005388"/>
          </a:xfrm>
        </p:spPr>
        <p:txBody>
          <a:bodyPr/>
          <a:lstStyle/>
          <a:p>
            <a:pPr eaLnBrk="1" hangingPunct="1">
              <a:lnSpc>
                <a:spcPct val="80000"/>
              </a:lnSpc>
            </a:pPr>
            <a:r>
              <a:rPr lang="en-US" dirty="0"/>
              <a:t>Estimating the average: simple moving averages</a:t>
            </a:r>
          </a:p>
          <a:p>
            <a:pPr lvl="1" eaLnBrk="1" hangingPunct="1">
              <a:lnSpc>
                <a:spcPct val="80000"/>
              </a:lnSpc>
            </a:pPr>
            <a:r>
              <a:rPr lang="en-US" dirty="0"/>
              <a:t>Used to estimate the average of a demand time series and thereby remove the effects of random fluctuation</a:t>
            </a:r>
          </a:p>
          <a:p>
            <a:pPr lvl="1" eaLnBrk="1" hangingPunct="1">
              <a:lnSpc>
                <a:spcPct val="80000"/>
              </a:lnSpc>
            </a:pPr>
            <a:r>
              <a:rPr lang="en-US" dirty="0"/>
              <a:t>Most useful when demand has no pronounced trend or seasonal influences</a:t>
            </a:r>
          </a:p>
          <a:p>
            <a:pPr lvl="1" eaLnBrk="1" hangingPunct="1">
              <a:lnSpc>
                <a:spcPct val="80000"/>
              </a:lnSpc>
            </a:pPr>
            <a:r>
              <a:rPr lang="en-US" dirty="0"/>
              <a:t>The stability of the demand series generally determines how many periods to include</a:t>
            </a:r>
          </a:p>
        </p:txBody>
      </p:sp>
    </p:spTree>
    <p:extLst>
      <p:ext uri="{BB962C8B-B14F-4D97-AF65-F5344CB8AC3E}">
        <p14:creationId xmlns:p14="http://schemas.microsoft.com/office/powerpoint/2010/main" val="8255073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91523">
                                            <p:txEl>
                                              <p:pRg st="0" end="0"/>
                                            </p:txEl>
                                          </p:spTgt>
                                        </p:tgtEl>
                                        <p:attrNameLst>
                                          <p:attrName>style.visibility</p:attrName>
                                        </p:attrNameLst>
                                      </p:cBhvr>
                                      <p:to>
                                        <p:strVal val="visible"/>
                                      </p:to>
                                    </p:set>
                                    <p:animEffect transition="in" filter="strips(downRight)">
                                      <p:cBhvr>
                                        <p:cTn id="7" dur="1000"/>
                                        <p:tgtEl>
                                          <p:spTgt spid="49152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91523">
                                            <p:txEl>
                                              <p:pRg st="1" end="1"/>
                                            </p:txEl>
                                          </p:spTgt>
                                        </p:tgtEl>
                                        <p:attrNameLst>
                                          <p:attrName>style.visibility</p:attrName>
                                        </p:attrNameLst>
                                      </p:cBhvr>
                                      <p:to>
                                        <p:strVal val="visible"/>
                                      </p:to>
                                    </p:set>
                                    <p:animEffect transition="in" filter="strips(downRight)">
                                      <p:cBhvr>
                                        <p:cTn id="10" dur="1000"/>
                                        <p:tgtEl>
                                          <p:spTgt spid="491523">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91523">
                                            <p:txEl>
                                              <p:pRg st="2" end="2"/>
                                            </p:txEl>
                                          </p:spTgt>
                                        </p:tgtEl>
                                        <p:attrNameLst>
                                          <p:attrName>style.visibility</p:attrName>
                                        </p:attrNameLst>
                                      </p:cBhvr>
                                      <p:to>
                                        <p:strVal val="visible"/>
                                      </p:to>
                                    </p:set>
                                    <p:animEffect transition="in" filter="strips(downRight)">
                                      <p:cBhvr>
                                        <p:cTn id="13" dur="1000"/>
                                        <p:tgtEl>
                                          <p:spTgt spid="491523">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491523">
                                            <p:txEl>
                                              <p:pRg st="3" end="3"/>
                                            </p:txEl>
                                          </p:spTgt>
                                        </p:tgtEl>
                                        <p:attrNameLst>
                                          <p:attrName>style.visibility</p:attrName>
                                        </p:attrNameLst>
                                      </p:cBhvr>
                                      <p:to>
                                        <p:strVal val="visible"/>
                                      </p:to>
                                    </p:set>
                                    <p:animEffect transition="in" filter="strips(downRight)">
                                      <p:cBhvr>
                                        <p:cTn id="16" dur="1000"/>
                                        <p:tgtEl>
                                          <p:spTgt spid="4915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2"/>
          </p:nvPr>
        </p:nvSpPr>
        <p:spPr/>
        <p:txBody>
          <a:bodyPr/>
          <a:lstStyle/>
          <a:p>
            <a:pPr algn="ctr"/>
            <a:r>
              <a:rPr lang="it-IT" sz="3200" dirty="0"/>
              <a:t>Importance of Forecasting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196752"/>
            <a:ext cx="7686487"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92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p:txBody>
          <a:bodyPr/>
          <a:lstStyle/>
          <a:p>
            <a:pPr eaLnBrk="1" hangingPunct="1">
              <a:defRPr/>
            </a:pPr>
            <a:r>
              <a:rPr lang="en-US" sz="4000" dirty="0"/>
              <a:t>Simple Moving Averages</a:t>
            </a:r>
          </a:p>
        </p:txBody>
      </p:sp>
      <p:sp>
        <p:nvSpPr>
          <p:cNvPr id="493571" name="Rectangle 3"/>
          <p:cNvSpPr>
            <a:spLocks noGrp="1" noChangeArrowheads="1"/>
          </p:cNvSpPr>
          <p:nvPr>
            <p:ph type="body" idx="1"/>
          </p:nvPr>
        </p:nvSpPr>
        <p:spPr>
          <a:xfrm>
            <a:off x="774700" y="1473200"/>
            <a:ext cx="7912100" cy="1249363"/>
          </a:xfrm>
        </p:spPr>
        <p:txBody>
          <a:bodyPr/>
          <a:lstStyle/>
          <a:p>
            <a:pPr eaLnBrk="1" hangingPunct="1"/>
            <a:r>
              <a:rPr lang="en-US" sz="2400"/>
              <a:t>Specifically, the forecast for period </a:t>
            </a:r>
            <a:r>
              <a:rPr lang="en-US" sz="2400" i="1">
                <a:latin typeface="Times New Roman" pitchFamily="18" charset="0"/>
              </a:rPr>
              <a:t>t</a:t>
            </a:r>
            <a:r>
              <a:rPr lang="en-US" sz="2400"/>
              <a:t> + 1 can be calculated at the end of period </a:t>
            </a:r>
            <a:r>
              <a:rPr lang="en-US" sz="2400" i="1">
                <a:latin typeface="Times New Roman" pitchFamily="18" charset="0"/>
              </a:rPr>
              <a:t>t</a:t>
            </a:r>
            <a:r>
              <a:rPr lang="en-US" sz="2400"/>
              <a:t> (after the actual demand for period </a:t>
            </a:r>
            <a:r>
              <a:rPr lang="en-US" sz="2400" i="1">
                <a:latin typeface="Times New Roman" pitchFamily="18" charset="0"/>
              </a:rPr>
              <a:t>t</a:t>
            </a:r>
            <a:r>
              <a:rPr lang="en-US" sz="2400"/>
              <a:t> is known) as</a:t>
            </a:r>
          </a:p>
        </p:txBody>
      </p:sp>
      <p:grpSp>
        <p:nvGrpSpPr>
          <p:cNvPr id="2" name="Group 4"/>
          <p:cNvGrpSpPr>
            <a:grpSpLocks/>
          </p:cNvGrpSpPr>
          <p:nvPr/>
        </p:nvGrpSpPr>
        <p:grpSpPr bwMode="auto">
          <a:xfrm>
            <a:off x="1139825" y="2922588"/>
            <a:ext cx="7208838" cy="860425"/>
            <a:chOff x="886" y="1705"/>
            <a:chExt cx="4541" cy="542"/>
          </a:xfrm>
        </p:grpSpPr>
        <p:sp>
          <p:nvSpPr>
            <p:cNvPr id="20487" name="Text Box 5"/>
            <p:cNvSpPr txBox="1">
              <a:spLocks noChangeArrowheads="1"/>
            </p:cNvSpPr>
            <p:nvPr/>
          </p:nvSpPr>
          <p:spPr bwMode="auto">
            <a:xfrm>
              <a:off x="886" y="1880"/>
              <a:ext cx="2537" cy="250"/>
            </a:xfrm>
            <a:prstGeom prst="rect">
              <a:avLst/>
            </a:prstGeom>
            <a:noFill/>
            <a:ln w="9525">
              <a:noFill/>
              <a:miter lim="800000"/>
              <a:headEnd/>
              <a:tailEnd/>
            </a:ln>
          </p:spPr>
          <p:txBody>
            <a:bodyPr wrap="none">
              <a:spAutoFit/>
            </a:bodyPr>
            <a:lstStyle/>
            <a:p>
              <a:r>
                <a:rPr lang="en-US" sz="2000" b="1" i="1">
                  <a:latin typeface="Times New Roman" pitchFamily="18" charset="0"/>
                </a:rPr>
                <a:t>F</a:t>
              </a:r>
              <a:r>
                <a:rPr lang="en-US" sz="2000" b="1" i="1" baseline="-25000">
                  <a:latin typeface="Times New Roman" pitchFamily="18" charset="0"/>
                </a:rPr>
                <a:t>t</a:t>
              </a:r>
              <a:r>
                <a:rPr lang="en-US" sz="2000" b="1" baseline="-25000"/>
                <a:t>+1</a:t>
              </a:r>
              <a:r>
                <a:rPr lang="en-US" sz="2000" b="1"/>
                <a:t> =                                            =</a:t>
              </a:r>
              <a:endParaRPr lang="en-US" sz="2000" b="1" baseline="-25000"/>
            </a:p>
          </p:txBody>
        </p:sp>
        <p:grpSp>
          <p:nvGrpSpPr>
            <p:cNvPr id="20488" name="Group 6"/>
            <p:cNvGrpSpPr>
              <a:grpSpLocks/>
            </p:cNvGrpSpPr>
            <p:nvPr/>
          </p:nvGrpSpPr>
          <p:grpSpPr bwMode="auto">
            <a:xfrm>
              <a:off x="1378" y="1729"/>
              <a:ext cx="1853" cy="518"/>
              <a:chOff x="1562" y="1817"/>
              <a:chExt cx="1853" cy="518"/>
            </a:xfrm>
          </p:grpSpPr>
          <p:sp>
            <p:nvSpPr>
              <p:cNvPr id="20492" name="Text Box 7"/>
              <p:cNvSpPr txBox="1">
                <a:spLocks noChangeArrowheads="1"/>
              </p:cNvSpPr>
              <p:nvPr/>
            </p:nvSpPr>
            <p:spPr bwMode="auto">
              <a:xfrm>
                <a:off x="1562" y="1817"/>
                <a:ext cx="1853" cy="518"/>
              </a:xfrm>
              <a:prstGeom prst="rect">
                <a:avLst/>
              </a:prstGeom>
              <a:noFill/>
              <a:ln w="9525">
                <a:noFill/>
                <a:miter lim="800000"/>
                <a:headEnd/>
                <a:tailEnd/>
              </a:ln>
            </p:spPr>
            <p:txBody>
              <a:bodyPr wrap="none">
                <a:spAutoFit/>
              </a:bodyPr>
              <a:lstStyle/>
              <a:p>
                <a:pPr algn="ctr">
                  <a:lnSpc>
                    <a:spcPct val="120000"/>
                  </a:lnSpc>
                </a:pPr>
                <a:r>
                  <a:rPr lang="en-US" sz="2000" b="1"/>
                  <a:t>Sum of last</a:t>
                </a:r>
                <a:r>
                  <a:rPr lang="en-US" sz="2000" b="1" i="1">
                    <a:latin typeface="Times New Roman" pitchFamily="18" charset="0"/>
                  </a:rPr>
                  <a:t> n</a:t>
                </a:r>
                <a:r>
                  <a:rPr lang="en-US" sz="2000" b="1"/>
                  <a:t> demands</a:t>
                </a:r>
              </a:p>
              <a:p>
                <a:pPr algn="ctr">
                  <a:lnSpc>
                    <a:spcPct val="120000"/>
                  </a:lnSpc>
                </a:pPr>
                <a:r>
                  <a:rPr lang="en-US" sz="2000" b="1" i="1">
                    <a:latin typeface="Times New Roman" pitchFamily="18" charset="0"/>
                  </a:rPr>
                  <a:t>n</a:t>
                </a:r>
              </a:p>
            </p:txBody>
          </p:sp>
          <p:sp>
            <p:nvSpPr>
              <p:cNvPr id="20493" name="Line 8"/>
              <p:cNvSpPr>
                <a:spLocks noChangeShapeType="1"/>
              </p:cNvSpPr>
              <p:nvPr/>
            </p:nvSpPr>
            <p:spPr bwMode="auto">
              <a:xfrm>
                <a:off x="1609" y="2096"/>
                <a:ext cx="1760" cy="0"/>
              </a:xfrm>
              <a:prstGeom prst="line">
                <a:avLst/>
              </a:prstGeom>
              <a:noFill/>
              <a:ln w="28575">
                <a:solidFill>
                  <a:schemeClr val="tx1"/>
                </a:solidFill>
                <a:round/>
                <a:headEnd/>
                <a:tailEnd/>
              </a:ln>
            </p:spPr>
            <p:txBody>
              <a:bodyPr/>
              <a:lstStyle/>
              <a:p>
                <a:endParaRPr lang="en-US"/>
              </a:p>
            </p:txBody>
          </p:sp>
        </p:grpSp>
        <p:grpSp>
          <p:nvGrpSpPr>
            <p:cNvPr id="20489" name="Group 9"/>
            <p:cNvGrpSpPr>
              <a:grpSpLocks/>
            </p:cNvGrpSpPr>
            <p:nvPr/>
          </p:nvGrpSpPr>
          <p:grpSpPr bwMode="auto">
            <a:xfrm>
              <a:off x="3453" y="1705"/>
              <a:ext cx="1974" cy="518"/>
              <a:chOff x="3677" y="1817"/>
              <a:chExt cx="1974" cy="518"/>
            </a:xfrm>
          </p:grpSpPr>
          <p:sp>
            <p:nvSpPr>
              <p:cNvPr id="20490" name="Text Box 10"/>
              <p:cNvSpPr txBox="1">
                <a:spLocks noChangeArrowheads="1"/>
              </p:cNvSpPr>
              <p:nvPr/>
            </p:nvSpPr>
            <p:spPr bwMode="auto">
              <a:xfrm>
                <a:off x="3677" y="1817"/>
                <a:ext cx="1974" cy="518"/>
              </a:xfrm>
              <a:prstGeom prst="rect">
                <a:avLst/>
              </a:prstGeom>
              <a:noFill/>
              <a:ln w="9525">
                <a:noFill/>
                <a:miter lim="800000"/>
                <a:headEnd/>
                <a:tailEnd/>
              </a:ln>
            </p:spPr>
            <p:txBody>
              <a:bodyPr wrap="none">
                <a:spAutoFit/>
              </a:bodyPr>
              <a:lstStyle/>
              <a:p>
                <a:pPr algn="ctr">
                  <a:lnSpc>
                    <a:spcPct val="120000"/>
                  </a:lnSpc>
                </a:pPr>
                <a:r>
                  <a:rPr lang="en-US" sz="2000" b="1" i="1">
                    <a:latin typeface="Times New Roman" pitchFamily="18" charset="0"/>
                  </a:rPr>
                  <a:t>D</a:t>
                </a:r>
                <a:r>
                  <a:rPr lang="en-US" sz="2000" b="1" i="1" baseline="-25000">
                    <a:latin typeface="Times New Roman" pitchFamily="18" charset="0"/>
                  </a:rPr>
                  <a:t>t</a:t>
                </a:r>
                <a:r>
                  <a:rPr lang="en-US" sz="2000" b="1">
                    <a:latin typeface="Times New Roman" pitchFamily="18" charset="0"/>
                  </a:rPr>
                  <a:t> </a:t>
                </a:r>
                <a:r>
                  <a:rPr lang="en-US" sz="2000" b="1"/>
                  <a:t>+ </a:t>
                </a:r>
                <a:r>
                  <a:rPr lang="en-US" sz="2000" b="1" i="1">
                    <a:latin typeface="Times New Roman" pitchFamily="18" charset="0"/>
                  </a:rPr>
                  <a:t>D</a:t>
                </a:r>
                <a:r>
                  <a:rPr lang="en-US" sz="2000" b="1" i="1" baseline="-25000">
                    <a:latin typeface="Times New Roman" pitchFamily="18" charset="0"/>
                  </a:rPr>
                  <a:t>t</a:t>
                </a:r>
                <a:r>
                  <a:rPr lang="en-US" sz="2000" b="1" baseline="-25000"/>
                  <a:t>-1</a:t>
                </a:r>
                <a:r>
                  <a:rPr lang="en-US" sz="2000" b="1"/>
                  <a:t> + </a:t>
                </a:r>
                <a:r>
                  <a:rPr lang="en-US" sz="2000" b="1" i="1">
                    <a:latin typeface="Times New Roman" pitchFamily="18" charset="0"/>
                  </a:rPr>
                  <a:t>D</a:t>
                </a:r>
                <a:r>
                  <a:rPr lang="en-US" sz="2000" b="1" i="1" baseline="-25000">
                    <a:latin typeface="Times New Roman" pitchFamily="18" charset="0"/>
                  </a:rPr>
                  <a:t>t</a:t>
                </a:r>
                <a:r>
                  <a:rPr lang="en-US" sz="2000" b="1" baseline="-25000"/>
                  <a:t>-2</a:t>
                </a:r>
                <a:r>
                  <a:rPr lang="en-US" sz="2000" b="1"/>
                  <a:t> + … + </a:t>
                </a:r>
                <a:r>
                  <a:rPr lang="en-US" sz="2000" b="1" i="1">
                    <a:latin typeface="Times New Roman" pitchFamily="18" charset="0"/>
                  </a:rPr>
                  <a:t>D</a:t>
                </a:r>
                <a:r>
                  <a:rPr lang="en-US" sz="2000" b="1" i="1" baseline="-25000">
                    <a:latin typeface="Times New Roman" pitchFamily="18" charset="0"/>
                  </a:rPr>
                  <a:t>t</a:t>
                </a:r>
                <a:r>
                  <a:rPr lang="en-US" sz="2000" b="1" baseline="-25000"/>
                  <a:t>-</a:t>
                </a:r>
                <a:r>
                  <a:rPr lang="en-US" sz="2000" b="1" i="1" baseline="-25000">
                    <a:latin typeface="Times New Roman" pitchFamily="18" charset="0"/>
                  </a:rPr>
                  <a:t>n</a:t>
                </a:r>
                <a:r>
                  <a:rPr lang="en-US" sz="2000" b="1" baseline="-25000"/>
                  <a:t>+1</a:t>
                </a:r>
              </a:p>
              <a:p>
                <a:pPr algn="ctr">
                  <a:lnSpc>
                    <a:spcPct val="120000"/>
                  </a:lnSpc>
                </a:pPr>
                <a:r>
                  <a:rPr lang="en-US" sz="2000" b="1" i="1">
                    <a:latin typeface="Times New Roman" pitchFamily="18" charset="0"/>
                  </a:rPr>
                  <a:t>n</a:t>
                </a:r>
              </a:p>
            </p:txBody>
          </p:sp>
          <p:sp>
            <p:nvSpPr>
              <p:cNvPr id="20491" name="Line 11"/>
              <p:cNvSpPr>
                <a:spLocks noChangeShapeType="1"/>
              </p:cNvSpPr>
              <p:nvPr/>
            </p:nvSpPr>
            <p:spPr bwMode="auto">
              <a:xfrm>
                <a:off x="3684" y="2120"/>
                <a:ext cx="1960" cy="0"/>
              </a:xfrm>
              <a:prstGeom prst="line">
                <a:avLst/>
              </a:prstGeom>
              <a:noFill/>
              <a:ln w="28575">
                <a:solidFill>
                  <a:schemeClr val="tx1"/>
                </a:solidFill>
                <a:round/>
                <a:headEnd/>
                <a:tailEnd/>
              </a:ln>
            </p:spPr>
            <p:txBody>
              <a:bodyPr/>
              <a:lstStyle/>
              <a:p>
                <a:endParaRPr lang="en-US"/>
              </a:p>
            </p:txBody>
          </p:sp>
        </p:grpSp>
      </p:grpSp>
      <p:sp>
        <p:nvSpPr>
          <p:cNvPr id="493580" name="Text Box 12"/>
          <p:cNvSpPr txBox="1">
            <a:spLocks noChangeArrowheads="1"/>
          </p:cNvSpPr>
          <p:nvPr/>
        </p:nvSpPr>
        <p:spPr bwMode="auto">
          <a:xfrm>
            <a:off x="1546225" y="4214813"/>
            <a:ext cx="6446838" cy="1311275"/>
          </a:xfrm>
          <a:prstGeom prst="rect">
            <a:avLst/>
          </a:prstGeom>
          <a:noFill/>
          <a:ln w="9525">
            <a:noFill/>
            <a:miter lim="800000"/>
            <a:headEnd/>
            <a:tailEnd/>
          </a:ln>
        </p:spPr>
        <p:txBody>
          <a:bodyPr wrap="none">
            <a:spAutoFit/>
          </a:bodyPr>
          <a:lstStyle/>
          <a:p>
            <a:pPr>
              <a:tabLst>
                <a:tab pos="1346200" algn="r"/>
                <a:tab pos="1435100" algn="l"/>
              </a:tabLst>
            </a:pPr>
            <a:r>
              <a:rPr lang="en-US" sz="2000" b="1"/>
              <a:t>where</a:t>
            </a:r>
          </a:p>
          <a:p>
            <a:pPr>
              <a:tabLst>
                <a:tab pos="1346200" algn="r"/>
                <a:tab pos="1435100" algn="l"/>
              </a:tabLst>
            </a:pPr>
            <a:r>
              <a:rPr lang="en-US" sz="2000" b="1"/>
              <a:t>	</a:t>
            </a:r>
            <a:r>
              <a:rPr lang="en-US" sz="2000" b="1" i="1">
                <a:latin typeface="Times New Roman" pitchFamily="18" charset="0"/>
              </a:rPr>
              <a:t>D</a:t>
            </a:r>
            <a:r>
              <a:rPr lang="en-US" sz="2000" b="1" i="1" baseline="-25000">
                <a:latin typeface="Times New Roman" pitchFamily="18" charset="0"/>
              </a:rPr>
              <a:t>t</a:t>
            </a:r>
            <a:r>
              <a:rPr lang="en-US" sz="2000" b="1"/>
              <a:t>	= actual demand in period</a:t>
            </a:r>
            <a:r>
              <a:rPr lang="en-US" sz="2000" b="1" i="1"/>
              <a:t> </a:t>
            </a:r>
            <a:r>
              <a:rPr lang="en-US" sz="2000" b="1" i="1">
                <a:latin typeface="Times New Roman" pitchFamily="18" charset="0"/>
              </a:rPr>
              <a:t>t</a:t>
            </a:r>
          </a:p>
          <a:p>
            <a:pPr>
              <a:tabLst>
                <a:tab pos="1346200" algn="r"/>
                <a:tab pos="1435100" algn="l"/>
              </a:tabLst>
            </a:pPr>
            <a:r>
              <a:rPr lang="en-US" sz="2000" b="1"/>
              <a:t>	</a:t>
            </a:r>
            <a:r>
              <a:rPr lang="en-US" sz="2000" b="1" i="1">
                <a:latin typeface="Times New Roman" pitchFamily="18" charset="0"/>
              </a:rPr>
              <a:t>n</a:t>
            </a:r>
            <a:r>
              <a:rPr lang="en-US" sz="2000" b="1"/>
              <a:t>	= total number of periods in the average</a:t>
            </a:r>
          </a:p>
          <a:p>
            <a:pPr>
              <a:tabLst>
                <a:tab pos="1346200" algn="r"/>
                <a:tab pos="1435100" algn="l"/>
              </a:tabLst>
            </a:pPr>
            <a:r>
              <a:rPr lang="en-US" sz="2000" b="1"/>
              <a:t>	</a:t>
            </a:r>
            <a:r>
              <a:rPr lang="en-US" sz="2000" b="1" i="1">
                <a:latin typeface="Times New Roman" pitchFamily="18" charset="0"/>
              </a:rPr>
              <a:t>F</a:t>
            </a:r>
            <a:r>
              <a:rPr lang="en-US" sz="2000" b="1" i="1" baseline="-25000">
                <a:latin typeface="Times New Roman" pitchFamily="18" charset="0"/>
              </a:rPr>
              <a:t>t</a:t>
            </a:r>
            <a:r>
              <a:rPr lang="en-US" sz="2000" b="1" baseline="-25000"/>
              <a:t>+1</a:t>
            </a:r>
            <a:r>
              <a:rPr lang="en-US" sz="2000" b="1"/>
              <a:t>	= forecast for period </a:t>
            </a:r>
            <a:r>
              <a:rPr lang="en-US" sz="2000" b="1" i="1">
                <a:latin typeface="Times New Roman" pitchFamily="18" charset="0"/>
              </a:rPr>
              <a:t>t</a:t>
            </a:r>
            <a:r>
              <a:rPr lang="en-US" sz="2000" b="1"/>
              <a:t> + 1</a:t>
            </a:r>
          </a:p>
        </p:txBody>
      </p:sp>
    </p:spTree>
    <p:extLst>
      <p:ext uri="{BB962C8B-B14F-4D97-AF65-F5344CB8AC3E}">
        <p14:creationId xmlns:p14="http://schemas.microsoft.com/office/powerpoint/2010/main" val="3366721176"/>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93571"/>
                                        </p:tgtEl>
                                        <p:attrNameLst>
                                          <p:attrName>style.visibility</p:attrName>
                                        </p:attrNameLst>
                                      </p:cBhvr>
                                      <p:to>
                                        <p:strVal val="visible"/>
                                      </p:to>
                                    </p:set>
                                    <p:animEffect transition="in" filter="strips(downRight)">
                                      <p:cBhvr>
                                        <p:cTn id="7" dur="1000"/>
                                        <p:tgtEl>
                                          <p:spTgt spid="493571"/>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1000"/>
                                        <p:tgtEl>
                                          <p:spTgt spid="2"/>
                                        </p:tgtEl>
                                      </p:cBhvr>
                                    </p:animEffect>
                                  </p:childTnLst>
                                </p:cTn>
                              </p:par>
                            </p:childTnLst>
                          </p:cTn>
                        </p:par>
                        <p:par>
                          <p:cTn id="12" fill="hold">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493580"/>
                                        </p:tgtEl>
                                        <p:attrNameLst>
                                          <p:attrName>style.visibility</p:attrName>
                                        </p:attrNameLst>
                                      </p:cBhvr>
                                      <p:to>
                                        <p:strVal val="visible"/>
                                      </p:to>
                                    </p:set>
                                    <p:animEffect transition="in" filter="strips(downRight)">
                                      <p:cBhvr>
                                        <p:cTn id="15" dur="1000"/>
                                        <p:tgtEl>
                                          <p:spTgt spid="493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p:bldP spid="49358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Simple Moving Averages Models</a:t>
            </a:r>
            <a:br>
              <a:rPr lang="en-US" sz="4000" dirty="0"/>
            </a:br>
            <a:r>
              <a:rPr lang="en-US" sz="3600" dirty="0"/>
              <a:t>Illustration</a:t>
            </a:r>
          </a:p>
        </p:txBody>
      </p:sp>
      <p:sp>
        <p:nvSpPr>
          <p:cNvPr id="3" name="Content Placeholder 2"/>
          <p:cNvSpPr>
            <a:spLocks noGrp="1"/>
          </p:cNvSpPr>
          <p:nvPr>
            <p:ph idx="1"/>
          </p:nvPr>
        </p:nvSpPr>
        <p:spPr>
          <a:xfrm>
            <a:off x="774700" y="2204864"/>
            <a:ext cx="7912100" cy="3768899"/>
          </a:xfrm>
        </p:spPr>
        <p:txBody>
          <a:bodyPr/>
          <a:lstStyle/>
          <a:p>
            <a:r>
              <a:rPr lang="en-US" dirty="0"/>
              <a:t>Using “1 Forecasting.xls” file.</a:t>
            </a:r>
          </a:p>
        </p:txBody>
      </p:sp>
    </p:spTree>
    <p:extLst>
      <p:ext uri="{BB962C8B-B14F-4D97-AF65-F5344CB8AC3E}">
        <p14:creationId xmlns:p14="http://schemas.microsoft.com/office/powerpoint/2010/main" val="388723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1" name="Rectangle 3"/>
          <p:cNvSpPr>
            <a:spLocks noGrp="1" noChangeArrowheads="1"/>
          </p:cNvSpPr>
          <p:nvPr>
            <p:ph type="body" idx="1"/>
          </p:nvPr>
        </p:nvSpPr>
        <p:spPr>
          <a:xfrm>
            <a:off x="774700" y="1371600"/>
            <a:ext cx="7912100" cy="2184400"/>
          </a:xfrm>
        </p:spPr>
        <p:txBody>
          <a:bodyPr/>
          <a:lstStyle/>
          <a:p>
            <a:pPr marL="0" indent="0" eaLnBrk="1" hangingPunct="1">
              <a:buFont typeface="Wingdings" pitchFamily="2" charset="2"/>
              <a:buNone/>
            </a:pPr>
            <a:r>
              <a:rPr lang="en-US" sz="2400" dirty="0"/>
              <a:t>In the weighted moving average method, each historical demand in the average can have its own weight, provided that the sum of the weights equals 1.0. The average is obtained by multiplying the weight of each period by the actual demand for that period, and then adding the products together:</a:t>
            </a:r>
          </a:p>
        </p:txBody>
      </p:sp>
      <p:sp>
        <p:nvSpPr>
          <p:cNvPr id="201733" name="Rectangle 5"/>
          <p:cNvSpPr>
            <a:spLocks noGrp="1" noChangeArrowheads="1"/>
          </p:cNvSpPr>
          <p:nvPr>
            <p:ph type="title"/>
          </p:nvPr>
        </p:nvSpPr>
        <p:spPr/>
        <p:txBody>
          <a:bodyPr/>
          <a:lstStyle/>
          <a:p>
            <a:pPr eaLnBrk="1" hangingPunct="1">
              <a:defRPr/>
            </a:pPr>
            <a:r>
              <a:rPr lang="en-US" sz="4000" dirty="0"/>
              <a:t>Weighted Moving Averages</a:t>
            </a:r>
          </a:p>
        </p:txBody>
      </p:sp>
      <p:sp>
        <p:nvSpPr>
          <p:cNvPr id="201734" name="Text Box 6"/>
          <p:cNvSpPr txBox="1">
            <a:spLocks noChangeArrowheads="1"/>
          </p:cNvSpPr>
          <p:nvPr/>
        </p:nvSpPr>
        <p:spPr bwMode="auto">
          <a:xfrm>
            <a:off x="2371725" y="3543300"/>
            <a:ext cx="4064000" cy="396875"/>
          </a:xfrm>
          <a:prstGeom prst="rect">
            <a:avLst/>
          </a:prstGeom>
          <a:noFill/>
          <a:ln w="9525">
            <a:noFill/>
            <a:miter lim="800000"/>
            <a:headEnd/>
            <a:tailEnd/>
          </a:ln>
        </p:spPr>
        <p:txBody>
          <a:bodyPr wrap="none">
            <a:spAutoFit/>
          </a:bodyPr>
          <a:lstStyle/>
          <a:p>
            <a:r>
              <a:rPr lang="en-US" sz="2000" b="1" i="1">
                <a:latin typeface="Times New Roman" pitchFamily="18" charset="0"/>
              </a:rPr>
              <a:t>F</a:t>
            </a:r>
            <a:r>
              <a:rPr lang="en-US" sz="2000" b="1" i="1" baseline="-25000">
                <a:latin typeface="Times New Roman" pitchFamily="18" charset="0"/>
              </a:rPr>
              <a:t>t</a:t>
            </a:r>
            <a:r>
              <a:rPr lang="en-US" sz="2000" b="1" baseline="-25000"/>
              <a:t>+1</a:t>
            </a:r>
            <a:r>
              <a:rPr lang="en-US" sz="2000" b="1"/>
              <a:t> = </a:t>
            </a:r>
            <a:r>
              <a:rPr lang="en-US" sz="2000" b="1" i="1">
                <a:latin typeface="Times New Roman" pitchFamily="18" charset="0"/>
              </a:rPr>
              <a:t>W</a:t>
            </a:r>
            <a:r>
              <a:rPr lang="en-US" sz="2000" b="1" baseline="-25000"/>
              <a:t>1</a:t>
            </a:r>
            <a:r>
              <a:rPr lang="en-US" sz="2000" b="1" i="1">
                <a:latin typeface="Times New Roman" pitchFamily="18" charset="0"/>
              </a:rPr>
              <a:t>D</a:t>
            </a:r>
            <a:r>
              <a:rPr lang="en-US" sz="2000" b="1" baseline="-25000"/>
              <a:t>1</a:t>
            </a:r>
            <a:r>
              <a:rPr lang="en-US" sz="2000" b="1"/>
              <a:t> + </a:t>
            </a:r>
            <a:r>
              <a:rPr lang="en-US" sz="2000" b="1" i="1">
                <a:latin typeface="Times New Roman" pitchFamily="18" charset="0"/>
              </a:rPr>
              <a:t>W</a:t>
            </a:r>
            <a:r>
              <a:rPr lang="en-US" sz="2000" b="1" baseline="-25000"/>
              <a:t>2</a:t>
            </a:r>
            <a:r>
              <a:rPr lang="en-US" sz="2000" b="1" i="1">
                <a:latin typeface="Times New Roman" pitchFamily="18" charset="0"/>
              </a:rPr>
              <a:t>D</a:t>
            </a:r>
            <a:r>
              <a:rPr lang="en-US" sz="2000" b="1" baseline="-25000"/>
              <a:t>2</a:t>
            </a:r>
            <a:r>
              <a:rPr lang="en-US" sz="2000" b="1"/>
              <a:t> + … + </a:t>
            </a:r>
            <a:r>
              <a:rPr lang="en-US" sz="2000" b="1" i="1">
                <a:latin typeface="Times New Roman" pitchFamily="18" charset="0"/>
              </a:rPr>
              <a:t>W</a:t>
            </a:r>
            <a:r>
              <a:rPr lang="en-US" sz="2000" b="1" i="1" baseline="-25000">
                <a:latin typeface="Times New Roman" pitchFamily="18" charset="0"/>
              </a:rPr>
              <a:t>n</a:t>
            </a:r>
            <a:r>
              <a:rPr lang="en-US" sz="2000" b="1" i="1">
                <a:latin typeface="Times New Roman" pitchFamily="18" charset="0"/>
              </a:rPr>
              <a:t>D</a:t>
            </a:r>
            <a:r>
              <a:rPr lang="en-US" sz="2000" b="1" i="1" baseline="-25000">
                <a:latin typeface="Times New Roman" pitchFamily="18" charset="0"/>
              </a:rPr>
              <a:t>t</a:t>
            </a:r>
            <a:r>
              <a:rPr lang="en-US" sz="2000" b="1" baseline="-25000"/>
              <a:t>-</a:t>
            </a:r>
            <a:r>
              <a:rPr lang="en-US" sz="2000" b="1" i="1" baseline="-25000">
                <a:latin typeface="Times New Roman" pitchFamily="18" charset="0"/>
              </a:rPr>
              <a:t>n</a:t>
            </a:r>
            <a:r>
              <a:rPr lang="en-US" sz="2000" b="1" baseline="-25000"/>
              <a:t>+1</a:t>
            </a:r>
          </a:p>
        </p:txBody>
      </p:sp>
      <p:sp>
        <p:nvSpPr>
          <p:cNvPr id="201735" name="Text Box 7"/>
          <p:cNvSpPr txBox="1">
            <a:spLocks noChangeArrowheads="1"/>
          </p:cNvSpPr>
          <p:nvPr/>
        </p:nvSpPr>
        <p:spPr bwMode="auto">
          <a:xfrm>
            <a:off x="774700" y="4184650"/>
            <a:ext cx="7793038" cy="1421928"/>
          </a:xfrm>
          <a:prstGeom prst="rect">
            <a:avLst/>
          </a:prstGeom>
          <a:noFill/>
          <a:ln w="9525">
            <a:noFill/>
            <a:miter lim="800000"/>
            <a:headEnd/>
            <a:tailEnd/>
          </a:ln>
        </p:spPr>
        <p:txBody>
          <a:bodyPr>
            <a:spAutoFit/>
          </a:bodyPr>
          <a:lstStyle/>
          <a:p>
            <a:pPr>
              <a:lnSpc>
                <a:spcPct val="90000"/>
              </a:lnSpc>
              <a:spcBef>
                <a:spcPct val="40000"/>
              </a:spcBef>
            </a:pPr>
            <a:r>
              <a:rPr lang="en-US" sz="2400" dirty="0"/>
              <a:t>A three-period weighted moving average model with the most recent period weight of 0.50, the second most recent weight of 0.30, and the third most recent might be weight of 0.20</a:t>
            </a:r>
          </a:p>
        </p:txBody>
      </p:sp>
      <p:sp>
        <p:nvSpPr>
          <p:cNvPr id="201736" name="Text Box 8"/>
          <p:cNvSpPr txBox="1">
            <a:spLocks noChangeArrowheads="1"/>
          </p:cNvSpPr>
          <p:nvPr/>
        </p:nvSpPr>
        <p:spPr bwMode="auto">
          <a:xfrm>
            <a:off x="2536825" y="5892800"/>
            <a:ext cx="3984625" cy="396875"/>
          </a:xfrm>
          <a:prstGeom prst="rect">
            <a:avLst/>
          </a:prstGeom>
          <a:noFill/>
          <a:ln w="9525">
            <a:noFill/>
            <a:miter lim="800000"/>
            <a:headEnd/>
            <a:tailEnd/>
          </a:ln>
        </p:spPr>
        <p:txBody>
          <a:bodyPr wrap="none">
            <a:spAutoFit/>
          </a:bodyPr>
          <a:lstStyle/>
          <a:p>
            <a:r>
              <a:rPr lang="en-US" sz="2000" b="1" i="1">
                <a:latin typeface="Times New Roman" pitchFamily="18" charset="0"/>
              </a:rPr>
              <a:t>F</a:t>
            </a:r>
            <a:r>
              <a:rPr lang="en-US" sz="2000" b="1" i="1" baseline="-25000">
                <a:latin typeface="Times New Roman" pitchFamily="18" charset="0"/>
              </a:rPr>
              <a:t>t</a:t>
            </a:r>
            <a:r>
              <a:rPr lang="en-US" sz="2000" b="1" baseline="-25000"/>
              <a:t>+1</a:t>
            </a:r>
            <a:r>
              <a:rPr lang="en-US" sz="2000" b="1"/>
              <a:t> = 0.50</a:t>
            </a:r>
            <a:r>
              <a:rPr lang="en-US" sz="2000" b="1" i="1">
                <a:latin typeface="Times New Roman" pitchFamily="18" charset="0"/>
              </a:rPr>
              <a:t>D</a:t>
            </a:r>
            <a:r>
              <a:rPr lang="en-US" sz="2000" b="1" i="1" baseline="-25000">
                <a:latin typeface="Times New Roman" pitchFamily="18" charset="0"/>
              </a:rPr>
              <a:t>t</a:t>
            </a:r>
            <a:r>
              <a:rPr lang="en-US" sz="2000" b="1">
                <a:latin typeface="Times New Roman" pitchFamily="18" charset="0"/>
              </a:rPr>
              <a:t> </a:t>
            </a:r>
            <a:r>
              <a:rPr lang="en-US" sz="2000" b="1"/>
              <a:t>+ 0.30</a:t>
            </a:r>
            <a:r>
              <a:rPr lang="en-US" sz="2000" b="1" i="1">
                <a:latin typeface="Times New Roman" pitchFamily="18" charset="0"/>
              </a:rPr>
              <a:t>D</a:t>
            </a:r>
            <a:r>
              <a:rPr lang="en-US" sz="2000" b="1" i="1" baseline="-25000">
                <a:latin typeface="Times New Roman" pitchFamily="18" charset="0"/>
              </a:rPr>
              <a:t>t</a:t>
            </a:r>
            <a:r>
              <a:rPr lang="en-US" sz="2000" b="1" baseline="-25000"/>
              <a:t>–1</a:t>
            </a:r>
            <a:r>
              <a:rPr lang="en-US" sz="2000" b="1"/>
              <a:t> + 0.20</a:t>
            </a:r>
            <a:r>
              <a:rPr lang="en-US" sz="2000" b="1" i="1">
                <a:latin typeface="Times New Roman" pitchFamily="18" charset="0"/>
              </a:rPr>
              <a:t>D</a:t>
            </a:r>
            <a:r>
              <a:rPr lang="en-US" sz="2000" b="1" i="1" baseline="-25000">
                <a:latin typeface="Times New Roman" pitchFamily="18" charset="0"/>
              </a:rPr>
              <a:t>t</a:t>
            </a:r>
            <a:r>
              <a:rPr lang="en-US" sz="2000" b="1" baseline="-25000"/>
              <a:t>–2</a:t>
            </a:r>
          </a:p>
        </p:txBody>
      </p:sp>
    </p:spTree>
    <p:extLst>
      <p:ext uri="{BB962C8B-B14F-4D97-AF65-F5344CB8AC3E}">
        <p14:creationId xmlns:p14="http://schemas.microsoft.com/office/powerpoint/2010/main" val="228864797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strips(downRight)">
                                      <p:cBhvr>
                                        <p:cTn id="7" dur="1000"/>
                                        <p:tgtEl>
                                          <p:spTgt spid="201731">
                                            <p:txEl>
                                              <p:pRg st="0" end="0"/>
                                            </p:txEl>
                                          </p:spTgt>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201734"/>
                                        </p:tgtEl>
                                        <p:attrNameLst>
                                          <p:attrName>style.visibility</p:attrName>
                                        </p:attrNameLst>
                                      </p:cBhvr>
                                      <p:to>
                                        <p:strVal val="visible"/>
                                      </p:to>
                                    </p:set>
                                    <p:animEffect transition="in" filter="strips(downRight)">
                                      <p:cBhvr>
                                        <p:cTn id="11" dur="1000"/>
                                        <p:tgtEl>
                                          <p:spTgt spid="201734"/>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201735"/>
                                        </p:tgtEl>
                                        <p:attrNameLst>
                                          <p:attrName>style.visibility</p:attrName>
                                        </p:attrNameLst>
                                      </p:cBhvr>
                                      <p:to>
                                        <p:strVal val="visible"/>
                                      </p:to>
                                    </p:set>
                                    <p:animEffect transition="in" filter="strips(downRight)">
                                      <p:cBhvr>
                                        <p:cTn id="16" dur="1000"/>
                                        <p:tgtEl>
                                          <p:spTgt spid="201735"/>
                                        </p:tgtEl>
                                      </p:cBhvr>
                                    </p:animEffect>
                                  </p:childTnLst>
                                </p:cTn>
                              </p:par>
                            </p:childTnLst>
                          </p:cTn>
                        </p:par>
                        <p:par>
                          <p:cTn id="17" fill="hold">
                            <p:stCondLst>
                              <p:cond delay="1000"/>
                            </p:stCondLst>
                            <p:childTnLst>
                              <p:par>
                                <p:cTn id="18" presetID="18" presetClass="entr" presetSubtype="6" fill="hold" grpId="0" nodeType="afterEffect">
                                  <p:stCondLst>
                                    <p:cond delay="1000"/>
                                  </p:stCondLst>
                                  <p:childTnLst>
                                    <p:set>
                                      <p:cBhvr>
                                        <p:cTn id="19" dur="1" fill="hold">
                                          <p:stCondLst>
                                            <p:cond delay="0"/>
                                          </p:stCondLst>
                                        </p:cTn>
                                        <p:tgtEl>
                                          <p:spTgt spid="201736"/>
                                        </p:tgtEl>
                                        <p:attrNameLst>
                                          <p:attrName>style.visibility</p:attrName>
                                        </p:attrNameLst>
                                      </p:cBhvr>
                                      <p:to>
                                        <p:strVal val="visible"/>
                                      </p:to>
                                    </p:set>
                                    <p:animEffect transition="in" filter="strips(downRight)">
                                      <p:cBhvr>
                                        <p:cTn id="20" dur="1000"/>
                                        <p:tgtEl>
                                          <p:spTgt spid="201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allAtOnce"/>
      <p:bldP spid="201734" grpId="0"/>
      <p:bldP spid="201735" grpId="0"/>
      <p:bldP spid="2017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Moving Averages</a:t>
            </a:r>
          </a:p>
        </p:txBody>
      </p:sp>
      <p:graphicFrame>
        <p:nvGraphicFramePr>
          <p:cNvPr id="5" name="Object 6"/>
          <p:cNvGraphicFramePr>
            <a:graphicFrameLocks noChangeAspect="1"/>
          </p:cNvGraphicFramePr>
          <p:nvPr>
            <p:extLst>
              <p:ext uri="{D42A27DB-BD31-4B8C-83A1-F6EECF244321}">
                <p14:modId xmlns:p14="http://schemas.microsoft.com/office/powerpoint/2010/main" val="1239154291"/>
              </p:ext>
            </p:extLst>
          </p:nvPr>
        </p:nvGraphicFramePr>
        <p:xfrm>
          <a:off x="1604775" y="1033116"/>
          <a:ext cx="2989263" cy="271462"/>
        </p:xfrm>
        <a:graphic>
          <a:graphicData uri="http://schemas.openxmlformats.org/presentationml/2006/ole">
            <mc:AlternateContent xmlns:mc="http://schemas.openxmlformats.org/markup-compatibility/2006">
              <mc:Choice xmlns:v="urn:schemas-microsoft-com:vml" Requires="v">
                <p:oleObj spid="_x0000_s2162" name="Equation" r:id="rId3" imgW="1993035" imgH="177723" progId="Equation.3">
                  <p:embed/>
                </p:oleObj>
              </mc:Choice>
              <mc:Fallback>
                <p:oleObj name="Equation" r:id="rId3" imgW="1993035" imgH="17772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4775" y="1033116"/>
                        <a:ext cx="2989263" cy="271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8"/>
          <p:cNvPicPr>
            <a:picLocks noChangeAspect="1" noChangeArrowheads="1"/>
          </p:cNvPicPr>
          <p:nvPr/>
        </p:nvPicPr>
        <p:blipFill>
          <a:blip r:embed="rId5" cstate="print"/>
          <a:srcRect/>
          <a:stretch>
            <a:fillRect/>
          </a:stretch>
        </p:blipFill>
        <p:spPr>
          <a:xfrm>
            <a:off x="5675125" y="980728"/>
            <a:ext cx="931863" cy="400050"/>
          </a:xfrm>
          <a:prstGeom prst="rect">
            <a:avLst/>
          </a:prstGeom>
          <a:noFill/>
          <a:ln/>
        </p:spPr>
      </p:pic>
      <p:sp>
        <p:nvSpPr>
          <p:cNvPr id="7" name="TextBox 6"/>
          <p:cNvSpPr txBox="1"/>
          <p:nvPr/>
        </p:nvSpPr>
        <p:spPr>
          <a:xfrm>
            <a:off x="663388" y="1484784"/>
            <a:ext cx="8153400" cy="400110"/>
          </a:xfrm>
          <a:prstGeom prst="rect">
            <a:avLst/>
          </a:prstGeom>
          <a:noFill/>
        </p:spPr>
        <p:txBody>
          <a:bodyPr wrap="square" rtlCol="0">
            <a:spAutoFit/>
          </a:bodyPr>
          <a:lstStyle/>
          <a:p>
            <a:r>
              <a:rPr lang="en-US" sz="2000" dirty="0">
                <a:latin typeface="Times New Roman" pitchFamily="18" charset="0"/>
                <a:cs typeface="Times New Roman" pitchFamily="18" charset="0"/>
              </a:rPr>
              <a:t>Lets suppose n = 3, then which of the following are NOT valid weights?</a:t>
            </a:r>
          </a:p>
        </p:txBody>
      </p:sp>
      <p:sp>
        <p:nvSpPr>
          <p:cNvPr id="8" name="TextBox 7"/>
          <p:cNvSpPr txBox="1"/>
          <p:nvPr/>
        </p:nvSpPr>
        <p:spPr>
          <a:xfrm>
            <a:off x="282388" y="4496053"/>
            <a:ext cx="8861612" cy="707886"/>
          </a:xfrm>
          <a:prstGeom prst="rect">
            <a:avLst/>
          </a:prstGeom>
          <a:noFill/>
        </p:spPr>
        <p:txBody>
          <a:bodyPr wrap="square" rtlCol="0">
            <a:spAutoFit/>
          </a:bodyPr>
          <a:lstStyle/>
          <a:p>
            <a:r>
              <a:rPr lang="en-US" sz="2000" dirty="0">
                <a:latin typeface="Times New Roman" pitchFamily="18" charset="0"/>
                <a:cs typeface="Times New Roman" pitchFamily="18" charset="0"/>
              </a:rPr>
              <a:t>Lets suppose we use the weights given in the first scenario, and we apply the highest weight to the most recent time period. Now write out the equation to find F</a:t>
            </a:r>
            <a:r>
              <a:rPr lang="en-US" sz="2000" baseline="-25000" dirty="0">
                <a:latin typeface="Times New Roman" pitchFamily="18" charset="0"/>
                <a:cs typeface="Times New Roman" pitchFamily="18" charset="0"/>
              </a:rPr>
              <a:t>7</a:t>
            </a:r>
            <a:r>
              <a:rPr lang="en-US" sz="2000" dirty="0">
                <a:latin typeface="Times New Roman" pitchFamily="18" charset="0"/>
                <a:cs typeface="Times New Roman" pitchFamily="18" charset="0"/>
              </a:rPr>
              <a:t>. </a:t>
            </a:r>
          </a:p>
        </p:txBody>
      </p:sp>
      <p:graphicFrame>
        <p:nvGraphicFramePr>
          <p:cNvPr id="9" name="Table 8"/>
          <p:cNvGraphicFramePr>
            <a:graphicFrameLocks noGrp="1"/>
          </p:cNvGraphicFramePr>
          <p:nvPr>
            <p:extLst>
              <p:ext uri="{D42A27DB-BD31-4B8C-83A1-F6EECF244321}">
                <p14:modId xmlns:p14="http://schemas.microsoft.com/office/powerpoint/2010/main" val="2306793395"/>
              </p:ext>
            </p:extLst>
          </p:nvPr>
        </p:nvGraphicFramePr>
        <p:xfrm>
          <a:off x="1120588" y="1930316"/>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rowSpan="2">
                  <a:txBody>
                    <a:bodyPr/>
                    <a:lstStyle/>
                    <a:p>
                      <a:pPr algn="ctr"/>
                      <a:r>
                        <a:rPr lang="en-US" dirty="0">
                          <a:latin typeface="Times New Roman" pitchFamily="18" charset="0"/>
                          <a:cs typeface="Times New Roman" pitchFamily="18" charset="0"/>
                        </a:rPr>
                        <a:t>Weights</a:t>
                      </a:r>
                    </a:p>
                  </a:txBody>
                  <a:tcPr anchor="ctr"/>
                </a:tc>
                <a:tc gridSpan="3">
                  <a:txBody>
                    <a:bodyPr/>
                    <a:lstStyle/>
                    <a:p>
                      <a:pPr algn="ctr"/>
                      <a:r>
                        <a:rPr lang="en-US" dirty="0">
                          <a:latin typeface="Times New Roman" pitchFamily="18" charset="0"/>
                          <a:cs typeface="Times New Roman" pitchFamily="18" charset="0"/>
                        </a:rPr>
                        <a:t>Scenarios</a:t>
                      </a:r>
                    </a:p>
                  </a:txBody>
                  <a:tcPr anchor="ctr"/>
                </a:tc>
                <a:tc hMerge="1">
                  <a:txBody>
                    <a:bodyPr/>
                    <a:lstStyle/>
                    <a:p>
                      <a:endParaRPr lang="en-US" dirty="0">
                        <a:latin typeface="Times New Roman" pitchFamily="18" charset="0"/>
                        <a:cs typeface="Times New Roman" pitchFamily="18" charset="0"/>
                      </a:endParaRPr>
                    </a:p>
                  </a:txBody>
                  <a:tcPr/>
                </a:tc>
                <a:tc hMerge="1">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vMerge="1">
                  <a:txBody>
                    <a:bodyPr/>
                    <a:lstStyle/>
                    <a:p>
                      <a:endParaRPr lang="en-US" baseline="-25000" dirty="0">
                        <a:latin typeface="Times New Roman" pitchFamily="18" charset="0"/>
                        <a:cs typeface="Times New Roman" pitchFamily="18" charset="0"/>
                      </a:endParaRPr>
                    </a:p>
                  </a:txBody>
                  <a:tcPr/>
                </a:tc>
                <a:tc>
                  <a:txBody>
                    <a:bodyPr/>
                    <a:lstStyle/>
                    <a:p>
                      <a:r>
                        <a:rPr lang="en-US" dirty="0">
                          <a:latin typeface="Times New Roman" pitchFamily="18" charset="0"/>
                          <a:cs typeface="Times New Roman" pitchFamily="18" charset="0"/>
                        </a:rPr>
                        <a:t>1</a:t>
                      </a:r>
                    </a:p>
                  </a:txBody>
                  <a:tcPr anchor="ctr"/>
                </a:tc>
                <a:tc>
                  <a:txBody>
                    <a:bodyPr/>
                    <a:lstStyle/>
                    <a:p>
                      <a:r>
                        <a:rPr lang="en-US" dirty="0">
                          <a:latin typeface="Times New Roman" pitchFamily="18" charset="0"/>
                          <a:cs typeface="Times New Roman" pitchFamily="18" charset="0"/>
                        </a:rPr>
                        <a:t>2</a:t>
                      </a:r>
                    </a:p>
                  </a:txBody>
                  <a:tcPr anchor="ctr"/>
                </a:tc>
                <a:tc>
                  <a:txBody>
                    <a:bodyPr/>
                    <a:lstStyle/>
                    <a:p>
                      <a:r>
                        <a:rPr lang="en-US" dirty="0">
                          <a:latin typeface="Times New Roman" pitchFamily="18" charset="0"/>
                          <a:cs typeface="Times New Roman" pitchFamily="18" charset="0"/>
                        </a:rPr>
                        <a:t>3</a:t>
                      </a:r>
                    </a:p>
                  </a:txBody>
                  <a:tcPr anchor="ctr"/>
                </a:tc>
                <a:extLst>
                  <a:ext uri="{0D108BD9-81ED-4DB2-BD59-A6C34878D82A}">
                    <a16:rowId xmlns:a16="http://schemas.microsoft.com/office/drawing/2014/main" val="10001"/>
                  </a:ext>
                </a:extLst>
              </a:tr>
              <a:tr h="370840">
                <a:tc>
                  <a:txBody>
                    <a:bodyPr/>
                    <a:lstStyle/>
                    <a:p>
                      <a:r>
                        <a:rPr lang="en-US" dirty="0">
                          <a:latin typeface="Times New Roman" pitchFamily="18" charset="0"/>
                          <a:cs typeface="Times New Roman" pitchFamily="18" charset="0"/>
                        </a:rPr>
                        <a:t>W</a:t>
                      </a:r>
                      <a:r>
                        <a:rPr lang="en-US" baseline="-25000" dirty="0">
                          <a:latin typeface="Times New Roman" pitchFamily="18" charset="0"/>
                          <a:cs typeface="Times New Roman" pitchFamily="18" charset="0"/>
                        </a:rPr>
                        <a:t>1</a:t>
                      </a:r>
                    </a:p>
                  </a:txBody>
                  <a:tcPr anchor="ctr"/>
                </a:tc>
                <a:tc>
                  <a:txBody>
                    <a:bodyPr/>
                    <a:lstStyle/>
                    <a:p>
                      <a:r>
                        <a:rPr lang="en-US" dirty="0">
                          <a:latin typeface="Times New Roman" pitchFamily="18" charset="0"/>
                          <a:cs typeface="Times New Roman" pitchFamily="18" charset="0"/>
                        </a:rPr>
                        <a:t>0.7</a:t>
                      </a:r>
                    </a:p>
                  </a:txBody>
                  <a:tcPr anchor="ctr"/>
                </a:tc>
                <a:tc>
                  <a:txBody>
                    <a:bodyPr/>
                    <a:lstStyle/>
                    <a:p>
                      <a:r>
                        <a:rPr lang="en-US" dirty="0">
                          <a:latin typeface="Times New Roman" pitchFamily="18" charset="0"/>
                          <a:cs typeface="Times New Roman" pitchFamily="18" charset="0"/>
                        </a:rPr>
                        <a:t>0.5</a:t>
                      </a:r>
                    </a:p>
                  </a:txBody>
                  <a:tcPr anchor="ctr"/>
                </a:tc>
                <a:tc>
                  <a:txBody>
                    <a:bodyPr/>
                    <a:lstStyle/>
                    <a:p>
                      <a:r>
                        <a:rPr lang="en-US" dirty="0">
                          <a:latin typeface="Times New Roman" pitchFamily="18" charset="0"/>
                          <a:cs typeface="Times New Roman" pitchFamily="18" charset="0"/>
                        </a:rPr>
                        <a:t>0.2</a:t>
                      </a:r>
                    </a:p>
                  </a:txBody>
                  <a:tcPr anchor="ctr"/>
                </a:tc>
                <a:extLst>
                  <a:ext uri="{0D108BD9-81ED-4DB2-BD59-A6C34878D82A}">
                    <a16:rowId xmlns:a16="http://schemas.microsoft.com/office/drawing/2014/main" val="10002"/>
                  </a:ext>
                </a:extLst>
              </a:tr>
              <a:tr h="370840">
                <a:tc>
                  <a:txBody>
                    <a:bodyPr/>
                    <a:lstStyle/>
                    <a:p>
                      <a:r>
                        <a:rPr lang="en-US" dirty="0">
                          <a:latin typeface="Times New Roman" pitchFamily="18" charset="0"/>
                          <a:cs typeface="Times New Roman" pitchFamily="18" charset="0"/>
                        </a:rPr>
                        <a:t>W</a:t>
                      </a:r>
                      <a:r>
                        <a:rPr lang="en-US" baseline="-25000" dirty="0">
                          <a:latin typeface="Times New Roman" pitchFamily="18" charset="0"/>
                          <a:cs typeface="Times New Roman" pitchFamily="18" charset="0"/>
                        </a:rPr>
                        <a:t>2</a:t>
                      </a:r>
                    </a:p>
                  </a:txBody>
                  <a:tcPr anchor="ctr"/>
                </a:tc>
                <a:tc>
                  <a:txBody>
                    <a:bodyPr/>
                    <a:lstStyle/>
                    <a:p>
                      <a:r>
                        <a:rPr lang="en-US" dirty="0">
                          <a:latin typeface="Times New Roman" pitchFamily="18" charset="0"/>
                          <a:cs typeface="Times New Roman" pitchFamily="18" charset="0"/>
                        </a:rPr>
                        <a:t>0.2</a:t>
                      </a:r>
                    </a:p>
                  </a:txBody>
                  <a:tcPr anchor="ctr"/>
                </a:tc>
                <a:tc>
                  <a:txBody>
                    <a:bodyPr/>
                    <a:lstStyle/>
                    <a:p>
                      <a:r>
                        <a:rPr lang="en-US" dirty="0">
                          <a:latin typeface="Times New Roman" pitchFamily="18" charset="0"/>
                          <a:cs typeface="Times New Roman" pitchFamily="18" charset="0"/>
                        </a:rPr>
                        <a:t>0.4</a:t>
                      </a:r>
                    </a:p>
                  </a:txBody>
                  <a:tcPr anchor="ctr"/>
                </a:tc>
                <a:tc>
                  <a:txBody>
                    <a:bodyPr/>
                    <a:lstStyle/>
                    <a:p>
                      <a:r>
                        <a:rPr lang="en-US" dirty="0">
                          <a:latin typeface="Times New Roman" pitchFamily="18" charset="0"/>
                          <a:cs typeface="Times New Roman" pitchFamily="18" charset="0"/>
                        </a:rPr>
                        <a:t>0.3</a:t>
                      </a:r>
                    </a:p>
                  </a:txBody>
                  <a:tcPr anchor="ctr"/>
                </a:tc>
                <a:extLst>
                  <a:ext uri="{0D108BD9-81ED-4DB2-BD59-A6C34878D82A}">
                    <a16:rowId xmlns:a16="http://schemas.microsoft.com/office/drawing/2014/main" val="10003"/>
                  </a:ext>
                </a:extLst>
              </a:tr>
              <a:tr h="370840">
                <a:tc>
                  <a:txBody>
                    <a:bodyPr/>
                    <a:lstStyle/>
                    <a:p>
                      <a:r>
                        <a:rPr lang="en-US" dirty="0">
                          <a:latin typeface="Times New Roman" pitchFamily="18" charset="0"/>
                          <a:cs typeface="Times New Roman" pitchFamily="18" charset="0"/>
                        </a:rPr>
                        <a:t>W</a:t>
                      </a:r>
                      <a:r>
                        <a:rPr lang="en-US" baseline="-25000" dirty="0">
                          <a:latin typeface="Times New Roman" pitchFamily="18" charset="0"/>
                          <a:cs typeface="Times New Roman" pitchFamily="18" charset="0"/>
                        </a:rPr>
                        <a:t>3</a:t>
                      </a:r>
                    </a:p>
                  </a:txBody>
                  <a:tcPr anchor="ctr"/>
                </a:tc>
                <a:tc>
                  <a:txBody>
                    <a:bodyPr/>
                    <a:lstStyle/>
                    <a:p>
                      <a:r>
                        <a:rPr lang="en-US" dirty="0">
                          <a:latin typeface="Times New Roman" pitchFamily="18" charset="0"/>
                          <a:cs typeface="Times New Roman" pitchFamily="18" charset="0"/>
                        </a:rPr>
                        <a:t>0.1</a:t>
                      </a:r>
                    </a:p>
                  </a:txBody>
                  <a:tcPr anchor="ctr"/>
                </a:tc>
                <a:tc>
                  <a:txBody>
                    <a:bodyPr/>
                    <a:lstStyle/>
                    <a:p>
                      <a:r>
                        <a:rPr lang="en-US" dirty="0">
                          <a:latin typeface="Times New Roman" pitchFamily="18" charset="0"/>
                          <a:cs typeface="Times New Roman" pitchFamily="18" charset="0"/>
                        </a:rPr>
                        <a:t>0.3</a:t>
                      </a:r>
                    </a:p>
                  </a:txBody>
                  <a:tcPr anchor="ctr"/>
                </a:tc>
                <a:tc>
                  <a:txBody>
                    <a:bodyPr/>
                    <a:lstStyle/>
                    <a:p>
                      <a:r>
                        <a:rPr lang="en-US" dirty="0">
                          <a:latin typeface="Times New Roman" pitchFamily="18" charset="0"/>
                          <a:cs typeface="Times New Roman" pitchFamily="18" charset="0"/>
                        </a:rPr>
                        <a:t>0.5</a:t>
                      </a:r>
                    </a:p>
                  </a:txBody>
                  <a:tcPr anchor="ctr"/>
                </a:tc>
                <a:extLst>
                  <a:ext uri="{0D108BD9-81ED-4DB2-BD59-A6C34878D82A}">
                    <a16:rowId xmlns:a16="http://schemas.microsoft.com/office/drawing/2014/main" val="10004"/>
                  </a:ext>
                </a:extLst>
              </a:tr>
            </a:tbl>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504255968"/>
              </p:ext>
            </p:extLst>
          </p:nvPr>
        </p:nvGraphicFramePr>
        <p:xfrm>
          <a:off x="2987488" y="4151784"/>
          <a:ext cx="2552700" cy="290551"/>
        </p:xfrm>
        <a:graphic>
          <a:graphicData uri="http://schemas.openxmlformats.org/presentationml/2006/ole">
            <mc:AlternateContent xmlns:mc="http://schemas.openxmlformats.org/markup-compatibility/2006">
              <mc:Choice xmlns:v="urn:schemas-microsoft-com:vml" Requires="v">
                <p:oleObj spid="_x0000_s2163" name="Equation" r:id="rId6" imgW="1562040" imgH="177480" progId="Equation.3">
                  <p:embed/>
                </p:oleObj>
              </mc:Choice>
              <mc:Fallback>
                <p:oleObj name="Equation" r:id="rId6" imgW="1562040" imgH="177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488" y="4151784"/>
                        <a:ext cx="2552700" cy="2905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891988" y="3770784"/>
            <a:ext cx="7352420" cy="400110"/>
          </a:xfrm>
          <a:prstGeom prst="rect">
            <a:avLst/>
          </a:prstGeom>
          <a:noFill/>
        </p:spPr>
        <p:txBody>
          <a:bodyPr wrap="square" rtlCol="0">
            <a:spAutoFit/>
          </a:bodyPr>
          <a:lstStyle/>
          <a:p>
            <a:r>
              <a:rPr lang="en-US" sz="2000" dirty="0">
                <a:latin typeface="Times New Roman" pitchFamily="18" charset="0"/>
                <a:cs typeface="Times New Roman" pitchFamily="18" charset="0"/>
              </a:rPr>
              <a:t>With n = 3, Write the equation to find the forecast for time period 7</a:t>
            </a:r>
          </a:p>
        </p:txBody>
      </p:sp>
      <p:graphicFrame>
        <p:nvGraphicFramePr>
          <p:cNvPr id="12" name="Object 5"/>
          <p:cNvGraphicFramePr>
            <a:graphicFrameLocks noChangeAspect="1"/>
          </p:cNvGraphicFramePr>
          <p:nvPr>
            <p:extLst>
              <p:ext uri="{D42A27DB-BD31-4B8C-83A1-F6EECF244321}">
                <p14:modId xmlns:p14="http://schemas.microsoft.com/office/powerpoint/2010/main" val="3510286723"/>
              </p:ext>
            </p:extLst>
          </p:nvPr>
        </p:nvGraphicFramePr>
        <p:xfrm>
          <a:off x="2917638" y="5232872"/>
          <a:ext cx="2616200" cy="290512"/>
        </p:xfrm>
        <a:graphic>
          <a:graphicData uri="http://schemas.openxmlformats.org/presentationml/2006/ole">
            <mc:AlternateContent xmlns:mc="http://schemas.openxmlformats.org/markup-compatibility/2006">
              <mc:Choice xmlns:v="urn:schemas-microsoft-com:vml" Requires="v">
                <p:oleObj spid="_x0000_s2164" name="Equation" r:id="rId8" imgW="1600200" imgH="177480" progId="Equation.3">
                  <p:embed/>
                </p:oleObj>
              </mc:Choice>
              <mc:Fallback>
                <p:oleObj name="Equation" r:id="rId8" imgW="1600200" imgH="177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7638" y="5232872"/>
                        <a:ext cx="2616200" cy="29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107504" y="5599584"/>
            <a:ext cx="9036496" cy="400110"/>
          </a:xfrm>
          <a:prstGeom prst="rect">
            <a:avLst/>
          </a:prstGeom>
          <a:noFill/>
        </p:spPr>
        <p:txBody>
          <a:bodyPr wrap="square" rtlCol="0">
            <a:spAutoFit/>
          </a:bodyPr>
          <a:lstStyle/>
          <a:p>
            <a:r>
              <a:rPr lang="en-US" sz="2000" dirty="0">
                <a:latin typeface="Times New Roman" pitchFamily="18" charset="0"/>
                <a:cs typeface="Times New Roman" pitchFamily="18" charset="0"/>
              </a:rPr>
              <a:t>Now lets suppose we apply the lowest weight to the most recent time period. The F</a:t>
            </a:r>
            <a:r>
              <a:rPr lang="en-US" sz="2000" baseline="-25000" dirty="0">
                <a:latin typeface="Times New Roman" pitchFamily="18" charset="0"/>
                <a:cs typeface="Times New Roman" pitchFamily="18" charset="0"/>
              </a:rPr>
              <a:t>7</a:t>
            </a:r>
            <a:r>
              <a:rPr lang="en-US" sz="2000" dirty="0">
                <a:latin typeface="Times New Roman" pitchFamily="18" charset="0"/>
                <a:cs typeface="Times New Roman" pitchFamily="18" charset="0"/>
              </a:rPr>
              <a:t> is</a:t>
            </a:r>
          </a:p>
        </p:txBody>
      </p:sp>
      <p:graphicFrame>
        <p:nvGraphicFramePr>
          <p:cNvPr id="14" name="Object 6"/>
          <p:cNvGraphicFramePr>
            <a:graphicFrameLocks noChangeAspect="1"/>
          </p:cNvGraphicFramePr>
          <p:nvPr>
            <p:extLst>
              <p:ext uri="{D42A27DB-BD31-4B8C-83A1-F6EECF244321}">
                <p14:modId xmlns:p14="http://schemas.microsoft.com/office/powerpoint/2010/main" val="691914232"/>
              </p:ext>
            </p:extLst>
          </p:nvPr>
        </p:nvGraphicFramePr>
        <p:xfrm>
          <a:off x="2873188" y="5977880"/>
          <a:ext cx="2616200" cy="290512"/>
        </p:xfrm>
        <a:graphic>
          <a:graphicData uri="http://schemas.openxmlformats.org/presentationml/2006/ole">
            <mc:AlternateContent xmlns:mc="http://schemas.openxmlformats.org/markup-compatibility/2006">
              <mc:Choice xmlns:v="urn:schemas-microsoft-com:vml" Requires="v">
                <p:oleObj spid="_x0000_s2165" name="Equation" r:id="rId10" imgW="1600200" imgH="177480" progId="Equation.3">
                  <p:embed/>
                </p:oleObj>
              </mc:Choice>
              <mc:Fallback>
                <p:oleObj name="Equation" r:id="rId10" imgW="160020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73188" y="5977880"/>
                        <a:ext cx="2616200" cy="29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6904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20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20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2000"/>
                                        <p:tgtEl>
                                          <p:spTgt spid="1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allAtOnce"/>
      <p:bldP spid="11" grpId="0" build="allAtOnce"/>
      <p:bldP spid="1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5888"/>
            <a:ext cx="8928992" cy="922337"/>
          </a:xfrm>
        </p:spPr>
        <p:txBody>
          <a:bodyPr/>
          <a:lstStyle/>
          <a:p>
            <a:pPr algn="ctr"/>
            <a:r>
              <a:rPr lang="en-US" sz="4000" dirty="0"/>
              <a:t>Weighted Moving Averages Models</a:t>
            </a:r>
            <a:br>
              <a:rPr lang="en-US" sz="4000" dirty="0"/>
            </a:br>
            <a:r>
              <a:rPr lang="en-US" sz="3600" dirty="0"/>
              <a:t>Illustration</a:t>
            </a:r>
          </a:p>
        </p:txBody>
      </p:sp>
      <p:sp>
        <p:nvSpPr>
          <p:cNvPr id="3" name="Content Placeholder 2"/>
          <p:cNvSpPr>
            <a:spLocks noGrp="1"/>
          </p:cNvSpPr>
          <p:nvPr>
            <p:ph idx="1"/>
          </p:nvPr>
        </p:nvSpPr>
        <p:spPr>
          <a:xfrm>
            <a:off x="774700" y="2204864"/>
            <a:ext cx="7912100" cy="3768899"/>
          </a:xfrm>
        </p:spPr>
        <p:txBody>
          <a:bodyPr/>
          <a:lstStyle/>
          <a:p>
            <a:r>
              <a:rPr lang="en-US" dirty="0"/>
              <a:t>Using “1 Forecasting.xls” file.</a:t>
            </a:r>
          </a:p>
        </p:txBody>
      </p:sp>
    </p:spTree>
    <p:extLst>
      <p:ext uri="{BB962C8B-B14F-4D97-AF65-F5344CB8AC3E}">
        <p14:creationId xmlns:p14="http://schemas.microsoft.com/office/powerpoint/2010/main" val="1545258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6883" name="Rectangle 3"/>
          <p:cNvSpPr>
            <a:spLocks noGrp="1" noChangeArrowheads="1"/>
          </p:cNvSpPr>
          <p:nvPr>
            <p:ph type="title"/>
          </p:nvPr>
        </p:nvSpPr>
        <p:spPr/>
        <p:txBody>
          <a:bodyPr/>
          <a:lstStyle/>
          <a:p>
            <a:pPr eaLnBrk="1" hangingPunct="1">
              <a:defRPr/>
            </a:pPr>
            <a:r>
              <a:rPr lang="en-US" sz="4000" dirty="0"/>
              <a:t>Exponential Smoothing</a:t>
            </a:r>
          </a:p>
        </p:txBody>
      </p:sp>
      <p:sp>
        <p:nvSpPr>
          <p:cNvPr id="506884" name="Rectangle 4"/>
          <p:cNvSpPr>
            <a:spLocks noGrp="1" noChangeArrowheads="1"/>
          </p:cNvSpPr>
          <p:nvPr>
            <p:ph type="body" idx="1"/>
          </p:nvPr>
        </p:nvSpPr>
        <p:spPr>
          <a:xfrm>
            <a:off x="774700" y="1371600"/>
            <a:ext cx="7912100" cy="3319463"/>
          </a:xfrm>
        </p:spPr>
        <p:txBody>
          <a:bodyPr/>
          <a:lstStyle/>
          <a:p>
            <a:pPr eaLnBrk="1" hangingPunct="1"/>
            <a:r>
              <a:rPr lang="en-US" sz="2400" dirty="0"/>
              <a:t>A sophisticated weighted moving average that calculates the average of a time series by giving recent demands more weight than earlier demands</a:t>
            </a:r>
          </a:p>
          <a:p>
            <a:pPr eaLnBrk="1" hangingPunct="1"/>
            <a:r>
              <a:rPr lang="en-US" sz="2400" dirty="0"/>
              <a:t>Requires only three items of data</a:t>
            </a:r>
          </a:p>
          <a:p>
            <a:pPr lvl="1" eaLnBrk="1" hangingPunct="1"/>
            <a:r>
              <a:rPr lang="en-US" sz="2000" dirty="0"/>
              <a:t>The last period’s forecast</a:t>
            </a:r>
          </a:p>
          <a:p>
            <a:pPr lvl="1" eaLnBrk="1" hangingPunct="1"/>
            <a:r>
              <a:rPr lang="en-US" sz="2000" dirty="0"/>
              <a:t>The demand for last period</a:t>
            </a:r>
          </a:p>
          <a:p>
            <a:pPr lvl="1" eaLnBrk="1" hangingPunct="1"/>
            <a:r>
              <a:rPr lang="en-US" sz="2000" dirty="0"/>
              <a:t>A smoothing parameter, alpha (</a:t>
            </a:r>
            <a:r>
              <a:rPr lang="el-GR" sz="2000" i="1" dirty="0">
                <a:cs typeface="Arial" charset="0"/>
              </a:rPr>
              <a:t>α</a:t>
            </a:r>
            <a:r>
              <a:rPr lang="en-US" sz="2000" dirty="0"/>
              <a:t>), where 0 </a:t>
            </a:r>
            <a:r>
              <a:rPr lang="en-US" sz="2000" dirty="0">
                <a:cs typeface="Arial" charset="0"/>
              </a:rPr>
              <a:t>≤ </a:t>
            </a:r>
            <a:r>
              <a:rPr lang="el-GR" sz="2000" i="1" dirty="0">
                <a:cs typeface="Arial" charset="0"/>
              </a:rPr>
              <a:t>α</a:t>
            </a:r>
            <a:r>
              <a:rPr lang="en-US" sz="2000" dirty="0">
                <a:cs typeface="Arial" charset="0"/>
              </a:rPr>
              <a:t> ≤</a:t>
            </a:r>
            <a:r>
              <a:rPr lang="en-US" sz="2000" dirty="0"/>
              <a:t> 1.0</a:t>
            </a:r>
          </a:p>
          <a:p>
            <a:pPr eaLnBrk="1" hangingPunct="1"/>
            <a:r>
              <a:rPr lang="en-US" sz="2400" dirty="0"/>
              <a:t>The equation for the forecast is</a:t>
            </a:r>
          </a:p>
        </p:txBody>
      </p:sp>
      <p:sp>
        <p:nvSpPr>
          <p:cNvPr id="506885" name="Text Box 5"/>
          <p:cNvSpPr txBox="1">
            <a:spLocks noChangeArrowheads="1"/>
          </p:cNvSpPr>
          <p:nvPr/>
        </p:nvSpPr>
        <p:spPr bwMode="auto">
          <a:xfrm>
            <a:off x="952500" y="4795838"/>
            <a:ext cx="7693025" cy="696912"/>
          </a:xfrm>
          <a:prstGeom prst="rect">
            <a:avLst/>
          </a:prstGeom>
          <a:noFill/>
          <a:ln w="9525">
            <a:noFill/>
            <a:miter lim="800000"/>
            <a:headEnd/>
            <a:tailEnd/>
          </a:ln>
        </p:spPr>
        <p:txBody>
          <a:bodyPr wrap="none">
            <a:spAutoFit/>
          </a:bodyPr>
          <a:lstStyle/>
          <a:p>
            <a:pPr marL="444500" indent="-444500">
              <a:lnSpc>
                <a:spcPct val="90000"/>
              </a:lnSpc>
              <a:spcBef>
                <a:spcPct val="40000"/>
              </a:spcBef>
            </a:pPr>
            <a:r>
              <a:rPr lang="en-US" sz="1800" b="1" i="1" dirty="0">
                <a:latin typeface="Times New Roman" pitchFamily="18" charset="0"/>
              </a:rPr>
              <a:t>F</a:t>
            </a:r>
            <a:r>
              <a:rPr lang="en-US" sz="1800" b="1" i="1" baseline="-25000" dirty="0">
                <a:latin typeface="Times New Roman" pitchFamily="18" charset="0"/>
              </a:rPr>
              <a:t>t</a:t>
            </a:r>
            <a:r>
              <a:rPr lang="en-US" sz="1800" b="1" baseline="-25000" dirty="0"/>
              <a:t>+1</a:t>
            </a:r>
            <a:r>
              <a:rPr lang="en-US" sz="1800" b="1" dirty="0"/>
              <a:t>	= </a:t>
            </a:r>
            <a:r>
              <a:rPr lang="el-GR" sz="1800" b="1" i="1" dirty="0">
                <a:cs typeface="Arial" charset="0"/>
              </a:rPr>
              <a:t>α</a:t>
            </a:r>
            <a:r>
              <a:rPr lang="en-US" sz="1800" b="1" dirty="0"/>
              <a:t>(Demand this period) + (1 – </a:t>
            </a:r>
            <a:r>
              <a:rPr lang="el-GR" sz="1800" b="1" i="1" dirty="0">
                <a:cs typeface="Arial" charset="0"/>
              </a:rPr>
              <a:t>α</a:t>
            </a:r>
            <a:r>
              <a:rPr lang="en-US" sz="1800" b="1" dirty="0"/>
              <a:t>)(Forecast calculated last period)</a:t>
            </a:r>
          </a:p>
          <a:p>
            <a:pPr marL="444500" indent="-444500">
              <a:lnSpc>
                <a:spcPct val="90000"/>
              </a:lnSpc>
              <a:spcBef>
                <a:spcPct val="40000"/>
              </a:spcBef>
            </a:pPr>
            <a:r>
              <a:rPr lang="en-US" sz="1800" b="1" dirty="0"/>
              <a:t>	= </a:t>
            </a:r>
            <a:r>
              <a:rPr lang="el-GR" sz="1800" b="1" i="1" dirty="0">
                <a:cs typeface="Arial" charset="0"/>
              </a:rPr>
              <a:t>α</a:t>
            </a:r>
            <a:r>
              <a:rPr lang="en-US" sz="1800" b="1" i="1" dirty="0" err="1">
                <a:latin typeface="Times New Roman" pitchFamily="18" charset="0"/>
              </a:rPr>
              <a:t>D</a:t>
            </a:r>
            <a:r>
              <a:rPr lang="en-US" sz="1800" b="1" i="1" baseline="-25000" dirty="0" err="1">
                <a:latin typeface="Times New Roman" pitchFamily="18" charset="0"/>
              </a:rPr>
              <a:t>t</a:t>
            </a:r>
            <a:r>
              <a:rPr lang="en-US" sz="1800" b="1" i="1" dirty="0"/>
              <a:t> </a:t>
            </a:r>
            <a:r>
              <a:rPr lang="en-US" sz="1800" b="1" dirty="0"/>
              <a:t>+ (1 – </a:t>
            </a:r>
            <a:r>
              <a:rPr lang="el-GR" sz="1800" b="1" i="1" dirty="0">
                <a:cs typeface="Arial" charset="0"/>
              </a:rPr>
              <a:t>α</a:t>
            </a:r>
            <a:r>
              <a:rPr lang="en-US" sz="1800" b="1" dirty="0"/>
              <a:t>)</a:t>
            </a:r>
            <a:r>
              <a:rPr lang="en-US" sz="1800" b="1" i="1" dirty="0">
                <a:latin typeface="Times New Roman" pitchFamily="18" charset="0"/>
              </a:rPr>
              <a:t>F</a:t>
            </a:r>
            <a:r>
              <a:rPr lang="en-US" sz="1800" b="1" i="1" baseline="-25000" dirty="0">
                <a:latin typeface="Times New Roman" pitchFamily="18" charset="0"/>
              </a:rPr>
              <a:t>t</a:t>
            </a:r>
            <a:endParaRPr lang="en-US" sz="1800" baseline="-25000" dirty="0">
              <a:latin typeface="Times New Roman" pitchFamily="18" charset="0"/>
            </a:endParaRPr>
          </a:p>
        </p:txBody>
      </p:sp>
      <p:sp>
        <p:nvSpPr>
          <p:cNvPr id="506886" name="Text Box 6"/>
          <p:cNvSpPr txBox="1">
            <a:spLocks noChangeArrowheads="1"/>
          </p:cNvSpPr>
          <p:nvPr/>
        </p:nvSpPr>
        <p:spPr bwMode="auto">
          <a:xfrm>
            <a:off x="3578225" y="5929313"/>
            <a:ext cx="2198688" cy="366712"/>
          </a:xfrm>
          <a:prstGeom prst="rect">
            <a:avLst/>
          </a:prstGeom>
          <a:noFill/>
          <a:ln w="9525">
            <a:noFill/>
            <a:miter lim="800000"/>
            <a:headEnd/>
            <a:tailEnd/>
          </a:ln>
        </p:spPr>
        <p:txBody>
          <a:bodyPr wrap="none">
            <a:spAutoFit/>
          </a:bodyPr>
          <a:lstStyle/>
          <a:p>
            <a:r>
              <a:rPr lang="en-US" sz="1800" b="1" i="1">
                <a:latin typeface="Times New Roman" pitchFamily="18" charset="0"/>
              </a:rPr>
              <a:t>F</a:t>
            </a:r>
            <a:r>
              <a:rPr lang="en-US" sz="1800" b="1" i="1" baseline="-25000">
                <a:latin typeface="Times New Roman" pitchFamily="18" charset="0"/>
              </a:rPr>
              <a:t>t</a:t>
            </a:r>
            <a:r>
              <a:rPr lang="en-US" sz="1800" b="1" baseline="-25000"/>
              <a:t>+1</a:t>
            </a:r>
            <a:r>
              <a:rPr lang="en-US" sz="1800" b="1"/>
              <a:t> = </a:t>
            </a:r>
            <a:r>
              <a:rPr lang="en-US" sz="1800" b="1" i="1">
                <a:latin typeface="Times New Roman" pitchFamily="18" charset="0"/>
              </a:rPr>
              <a:t>F</a:t>
            </a:r>
            <a:r>
              <a:rPr lang="en-US" sz="1800" b="1" i="1" baseline="-25000">
                <a:latin typeface="Times New Roman" pitchFamily="18" charset="0"/>
              </a:rPr>
              <a:t>t</a:t>
            </a:r>
            <a:r>
              <a:rPr lang="en-US" sz="1800" b="1" i="1" baseline="-25000"/>
              <a:t> </a:t>
            </a:r>
            <a:r>
              <a:rPr lang="en-US" sz="1800" b="1"/>
              <a:t>+ </a:t>
            </a:r>
            <a:r>
              <a:rPr lang="el-GR" sz="1800" b="1" i="1">
                <a:cs typeface="Arial" charset="0"/>
              </a:rPr>
              <a:t>α</a:t>
            </a:r>
            <a:r>
              <a:rPr lang="en-US" sz="1800" b="1"/>
              <a:t>(</a:t>
            </a:r>
            <a:r>
              <a:rPr lang="en-US" sz="1800" b="1" i="1">
                <a:latin typeface="Times New Roman" pitchFamily="18" charset="0"/>
              </a:rPr>
              <a:t>D</a:t>
            </a:r>
            <a:r>
              <a:rPr lang="en-US" sz="1800" b="1" i="1" baseline="-25000">
                <a:latin typeface="Times New Roman" pitchFamily="18" charset="0"/>
              </a:rPr>
              <a:t>t</a:t>
            </a:r>
            <a:r>
              <a:rPr lang="en-US" sz="1800" b="1" i="1"/>
              <a:t> </a:t>
            </a:r>
            <a:r>
              <a:rPr lang="en-US" sz="1800" b="1"/>
              <a:t>– </a:t>
            </a:r>
            <a:r>
              <a:rPr lang="en-US" sz="1800" b="1" i="1">
                <a:latin typeface="Times New Roman" pitchFamily="18" charset="0"/>
              </a:rPr>
              <a:t>F</a:t>
            </a:r>
            <a:r>
              <a:rPr lang="en-US" sz="1800" b="1" i="1" baseline="-25000">
                <a:latin typeface="Times New Roman" pitchFamily="18" charset="0"/>
              </a:rPr>
              <a:t>t</a:t>
            </a:r>
            <a:r>
              <a:rPr lang="en-US" sz="1800" b="1"/>
              <a:t>)</a:t>
            </a:r>
            <a:endParaRPr lang="en-US" sz="1800"/>
          </a:p>
        </p:txBody>
      </p:sp>
      <p:sp>
        <p:nvSpPr>
          <p:cNvPr id="506887" name="Text Box 7"/>
          <p:cNvSpPr txBox="1">
            <a:spLocks noChangeArrowheads="1"/>
          </p:cNvSpPr>
          <p:nvPr/>
        </p:nvSpPr>
        <p:spPr bwMode="auto">
          <a:xfrm>
            <a:off x="1152525" y="5561013"/>
            <a:ext cx="2031325" cy="369332"/>
          </a:xfrm>
          <a:prstGeom prst="rect">
            <a:avLst/>
          </a:prstGeom>
          <a:noFill/>
          <a:ln w="9525">
            <a:noFill/>
            <a:miter lim="800000"/>
            <a:headEnd/>
            <a:tailEnd/>
          </a:ln>
        </p:spPr>
        <p:txBody>
          <a:bodyPr wrap="none">
            <a:spAutoFit/>
          </a:bodyPr>
          <a:lstStyle/>
          <a:p>
            <a:r>
              <a:rPr lang="en-US" sz="1800" b="1" dirty="0"/>
              <a:t>or the equivalent</a:t>
            </a:r>
          </a:p>
        </p:txBody>
      </p:sp>
    </p:spTree>
    <p:extLst>
      <p:ext uri="{BB962C8B-B14F-4D97-AF65-F5344CB8AC3E}">
        <p14:creationId xmlns:p14="http://schemas.microsoft.com/office/powerpoint/2010/main" val="425875958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06884">
                                            <p:txEl>
                                              <p:pRg st="0" end="0"/>
                                            </p:txEl>
                                          </p:spTgt>
                                        </p:tgtEl>
                                        <p:attrNameLst>
                                          <p:attrName>style.visibility</p:attrName>
                                        </p:attrNameLst>
                                      </p:cBhvr>
                                      <p:to>
                                        <p:strVal val="visible"/>
                                      </p:to>
                                    </p:set>
                                    <p:animEffect transition="in" filter="strips(downRight)">
                                      <p:cBhvr>
                                        <p:cTn id="7" dur="1000"/>
                                        <p:tgtEl>
                                          <p:spTgt spid="5068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06884">
                                            <p:txEl>
                                              <p:pRg st="1" end="1"/>
                                            </p:txEl>
                                          </p:spTgt>
                                        </p:tgtEl>
                                        <p:attrNameLst>
                                          <p:attrName>style.visibility</p:attrName>
                                        </p:attrNameLst>
                                      </p:cBhvr>
                                      <p:to>
                                        <p:strVal val="visible"/>
                                      </p:to>
                                    </p:set>
                                    <p:animEffect transition="in" filter="strips(downRight)">
                                      <p:cBhvr>
                                        <p:cTn id="12" dur="1000"/>
                                        <p:tgtEl>
                                          <p:spTgt spid="506884">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506884">
                                            <p:txEl>
                                              <p:pRg st="2" end="2"/>
                                            </p:txEl>
                                          </p:spTgt>
                                        </p:tgtEl>
                                        <p:attrNameLst>
                                          <p:attrName>style.visibility</p:attrName>
                                        </p:attrNameLst>
                                      </p:cBhvr>
                                      <p:to>
                                        <p:strVal val="visible"/>
                                      </p:to>
                                    </p:set>
                                    <p:animEffect transition="in" filter="strips(downRight)">
                                      <p:cBhvr>
                                        <p:cTn id="15" dur="1000"/>
                                        <p:tgtEl>
                                          <p:spTgt spid="506884">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506884">
                                            <p:txEl>
                                              <p:pRg st="3" end="3"/>
                                            </p:txEl>
                                          </p:spTgt>
                                        </p:tgtEl>
                                        <p:attrNameLst>
                                          <p:attrName>style.visibility</p:attrName>
                                        </p:attrNameLst>
                                      </p:cBhvr>
                                      <p:to>
                                        <p:strVal val="visible"/>
                                      </p:to>
                                    </p:set>
                                    <p:animEffect transition="in" filter="strips(downRight)">
                                      <p:cBhvr>
                                        <p:cTn id="18" dur="1000"/>
                                        <p:tgtEl>
                                          <p:spTgt spid="506884">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506884">
                                            <p:txEl>
                                              <p:pRg st="4" end="4"/>
                                            </p:txEl>
                                          </p:spTgt>
                                        </p:tgtEl>
                                        <p:attrNameLst>
                                          <p:attrName>style.visibility</p:attrName>
                                        </p:attrNameLst>
                                      </p:cBhvr>
                                      <p:to>
                                        <p:strVal val="visible"/>
                                      </p:to>
                                    </p:set>
                                    <p:animEffect transition="in" filter="strips(downRight)">
                                      <p:cBhvr>
                                        <p:cTn id="21" dur="1000"/>
                                        <p:tgtEl>
                                          <p:spTgt spid="50688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506884">
                                            <p:txEl>
                                              <p:pRg st="5" end="5"/>
                                            </p:txEl>
                                          </p:spTgt>
                                        </p:tgtEl>
                                        <p:attrNameLst>
                                          <p:attrName>style.visibility</p:attrName>
                                        </p:attrNameLst>
                                      </p:cBhvr>
                                      <p:to>
                                        <p:strVal val="visible"/>
                                      </p:to>
                                    </p:set>
                                    <p:animEffect transition="in" filter="strips(downRight)">
                                      <p:cBhvr>
                                        <p:cTn id="26" dur="1000"/>
                                        <p:tgtEl>
                                          <p:spTgt spid="506884">
                                            <p:txEl>
                                              <p:pRg st="5" end="5"/>
                                            </p:txEl>
                                          </p:spTgt>
                                        </p:tgtEl>
                                      </p:cBhvr>
                                    </p:animEffect>
                                  </p:childTnLst>
                                </p:cTn>
                              </p:par>
                            </p:childTnLst>
                          </p:cTn>
                        </p:par>
                        <p:par>
                          <p:cTn id="27" fill="hold">
                            <p:stCondLst>
                              <p:cond delay="1000"/>
                            </p:stCondLst>
                            <p:childTnLst>
                              <p:par>
                                <p:cTn id="28" presetID="18" presetClass="entr" presetSubtype="6" fill="hold" grpId="0" nodeType="afterEffect">
                                  <p:stCondLst>
                                    <p:cond delay="1000"/>
                                  </p:stCondLst>
                                  <p:childTnLst>
                                    <p:set>
                                      <p:cBhvr>
                                        <p:cTn id="29" dur="1" fill="hold">
                                          <p:stCondLst>
                                            <p:cond delay="0"/>
                                          </p:stCondLst>
                                        </p:cTn>
                                        <p:tgtEl>
                                          <p:spTgt spid="506885"/>
                                        </p:tgtEl>
                                        <p:attrNameLst>
                                          <p:attrName>style.visibility</p:attrName>
                                        </p:attrNameLst>
                                      </p:cBhvr>
                                      <p:to>
                                        <p:strVal val="visible"/>
                                      </p:to>
                                    </p:set>
                                    <p:animEffect transition="in" filter="strips(downRight)">
                                      <p:cBhvr>
                                        <p:cTn id="30" dur="1000"/>
                                        <p:tgtEl>
                                          <p:spTgt spid="506885"/>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506887"/>
                                        </p:tgtEl>
                                        <p:attrNameLst>
                                          <p:attrName>style.visibility</p:attrName>
                                        </p:attrNameLst>
                                      </p:cBhvr>
                                      <p:to>
                                        <p:strVal val="visible"/>
                                      </p:to>
                                    </p:set>
                                    <p:animEffect transition="in" filter="strips(downRight)">
                                      <p:cBhvr>
                                        <p:cTn id="35" dur="1000"/>
                                        <p:tgtEl>
                                          <p:spTgt spid="506887"/>
                                        </p:tgtEl>
                                      </p:cBhvr>
                                    </p:animEffect>
                                  </p:childTnLst>
                                </p:cTn>
                              </p:par>
                            </p:childTnLst>
                          </p:cTn>
                        </p:par>
                        <p:par>
                          <p:cTn id="36" fill="hold">
                            <p:stCondLst>
                              <p:cond delay="1000"/>
                            </p:stCondLst>
                            <p:childTnLst>
                              <p:par>
                                <p:cTn id="37" presetID="18" presetClass="entr" presetSubtype="6" fill="hold" grpId="0" nodeType="afterEffect">
                                  <p:stCondLst>
                                    <p:cond delay="1000"/>
                                  </p:stCondLst>
                                  <p:childTnLst>
                                    <p:set>
                                      <p:cBhvr>
                                        <p:cTn id="38" dur="1" fill="hold">
                                          <p:stCondLst>
                                            <p:cond delay="0"/>
                                          </p:stCondLst>
                                        </p:cTn>
                                        <p:tgtEl>
                                          <p:spTgt spid="506886"/>
                                        </p:tgtEl>
                                        <p:attrNameLst>
                                          <p:attrName>style.visibility</p:attrName>
                                        </p:attrNameLst>
                                      </p:cBhvr>
                                      <p:to>
                                        <p:strVal val="visible"/>
                                      </p:to>
                                    </p:set>
                                    <p:animEffect transition="in" filter="strips(downRight)">
                                      <p:cBhvr>
                                        <p:cTn id="39" dur="1000"/>
                                        <p:tgtEl>
                                          <p:spTgt spid="506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4" grpId="0" build="p"/>
      <p:bldP spid="506885" grpId="0"/>
      <p:bldP spid="506886" grpId="0"/>
      <p:bldP spid="50688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4835" name="Rectangle 3"/>
          <p:cNvSpPr>
            <a:spLocks noGrp="1" noChangeArrowheads="1"/>
          </p:cNvSpPr>
          <p:nvPr>
            <p:ph type="title"/>
          </p:nvPr>
        </p:nvSpPr>
        <p:spPr/>
        <p:txBody>
          <a:bodyPr/>
          <a:lstStyle/>
          <a:p>
            <a:pPr eaLnBrk="1" hangingPunct="1">
              <a:defRPr/>
            </a:pPr>
            <a:r>
              <a:rPr lang="en-US" sz="4000" dirty="0"/>
              <a:t>Exponential Smoothing</a:t>
            </a:r>
          </a:p>
        </p:txBody>
      </p:sp>
      <p:sp>
        <p:nvSpPr>
          <p:cNvPr id="504836" name="Rectangle 4"/>
          <p:cNvSpPr>
            <a:spLocks noGrp="1" noChangeArrowheads="1"/>
          </p:cNvSpPr>
          <p:nvPr>
            <p:ph type="body" idx="1"/>
          </p:nvPr>
        </p:nvSpPr>
        <p:spPr>
          <a:xfrm>
            <a:off x="774700" y="1371600"/>
            <a:ext cx="7912100" cy="5008563"/>
          </a:xfrm>
        </p:spPr>
        <p:txBody>
          <a:bodyPr/>
          <a:lstStyle/>
          <a:p>
            <a:pPr eaLnBrk="1" hangingPunct="1"/>
            <a:r>
              <a:rPr lang="en-US" sz="2400"/>
              <a:t>The emphasis given to the most recent demand levels can be adjusted by changing the smoothing parameter</a:t>
            </a:r>
          </a:p>
          <a:p>
            <a:pPr eaLnBrk="1" hangingPunct="1"/>
            <a:r>
              <a:rPr lang="en-US" sz="2400"/>
              <a:t>Larger </a:t>
            </a:r>
            <a:r>
              <a:rPr lang="el-GR" sz="2400" i="1">
                <a:cs typeface="Arial" charset="0"/>
              </a:rPr>
              <a:t>α</a:t>
            </a:r>
            <a:r>
              <a:rPr lang="en-US" sz="2400"/>
              <a:t> values emphasize recent levels of demand and result in forecasts more responsive to changes in the underlying average</a:t>
            </a:r>
          </a:p>
          <a:p>
            <a:pPr eaLnBrk="1" hangingPunct="1"/>
            <a:r>
              <a:rPr lang="en-US" sz="2400"/>
              <a:t>Smaller </a:t>
            </a:r>
            <a:r>
              <a:rPr lang="el-GR" sz="2400" i="1">
                <a:cs typeface="Arial" charset="0"/>
              </a:rPr>
              <a:t>α</a:t>
            </a:r>
            <a:r>
              <a:rPr lang="en-US" sz="2400"/>
              <a:t> values treat past demand more uniformly and result in more stable forecasts</a:t>
            </a:r>
          </a:p>
          <a:p>
            <a:pPr eaLnBrk="1" hangingPunct="1"/>
            <a:r>
              <a:rPr lang="en-US" sz="2400"/>
              <a:t>Exponential smoothing is simple and requires minimal data</a:t>
            </a:r>
          </a:p>
          <a:p>
            <a:pPr eaLnBrk="1" hangingPunct="1"/>
            <a:r>
              <a:rPr lang="en-US" sz="2400"/>
              <a:t>When the underlying average is changing, results will lag actual changes</a:t>
            </a:r>
          </a:p>
        </p:txBody>
      </p:sp>
    </p:spTree>
    <p:extLst>
      <p:ext uri="{BB962C8B-B14F-4D97-AF65-F5344CB8AC3E}">
        <p14:creationId xmlns:p14="http://schemas.microsoft.com/office/powerpoint/2010/main" val="3724558040"/>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04836">
                                            <p:txEl>
                                              <p:pRg st="0" end="0"/>
                                            </p:txEl>
                                          </p:spTgt>
                                        </p:tgtEl>
                                        <p:attrNameLst>
                                          <p:attrName>style.visibility</p:attrName>
                                        </p:attrNameLst>
                                      </p:cBhvr>
                                      <p:to>
                                        <p:strVal val="visible"/>
                                      </p:to>
                                    </p:set>
                                    <p:animEffect transition="in" filter="strips(downRight)">
                                      <p:cBhvr>
                                        <p:cTn id="7" dur="1000"/>
                                        <p:tgtEl>
                                          <p:spTgt spid="5048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04836">
                                            <p:txEl>
                                              <p:pRg st="1" end="1"/>
                                            </p:txEl>
                                          </p:spTgt>
                                        </p:tgtEl>
                                        <p:attrNameLst>
                                          <p:attrName>style.visibility</p:attrName>
                                        </p:attrNameLst>
                                      </p:cBhvr>
                                      <p:to>
                                        <p:strVal val="visible"/>
                                      </p:to>
                                    </p:set>
                                    <p:animEffect transition="in" filter="strips(downRight)">
                                      <p:cBhvr>
                                        <p:cTn id="12" dur="1000"/>
                                        <p:tgtEl>
                                          <p:spTgt spid="5048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04836">
                                            <p:txEl>
                                              <p:pRg st="2" end="2"/>
                                            </p:txEl>
                                          </p:spTgt>
                                        </p:tgtEl>
                                        <p:attrNameLst>
                                          <p:attrName>style.visibility</p:attrName>
                                        </p:attrNameLst>
                                      </p:cBhvr>
                                      <p:to>
                                        <p:strVal val="visible"/>
                                      </p:to>
                                    </p:set>
                                    <p:animEffect transition="in" filter="strips(downRight)">
                                      <p:cBhvr>
                                        <p:cTn id="17" dur="1000"/>
                                        <p:tgtEl>
                                          <p:spTgt spid="5048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04836">
                                            <p:txEl>
                                              <p:pRg st="3" end="3"/>
                                            </p:txEl>
                                          </p:spTgt>
                                        </p:tgtEl>
                                        <p:attrNameLst>
                                          <p:attrName>style.visibility</p:attrName>
                                        </p:attrNameLst>
                                      </p:cBhvr>
                                      <p:to>
                                        <p:strVal val="visible"/>
                                      </p:to>
                                    </p:set>
                                    <p:animEffect transition="in" filter="strips(downRight)">
                                      <p:cBhvr>
                                        <p:cTn id="22" dur="1000"/>
                                        <p:tgtEl>
                                          <p:spTgt spid="5048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04836">
                                            <p:txEl>
                                              <p:pRg st="4" end="4"/>
                                            </p:txEl>
                                          </p:spTgt>
                                        </p:tgtEl>
                                        <p:attrNameLst>
                                          <p:attrName>style.visibility</p:attrName>
                                        </p:attrNameLst>
                                      </p:cBhvr>
                                      <p:to>
                                        <p:strVal val="visible"/>
                                      </p:to>
                                    </p:set>
                                    <p:animEffect transition="in" filter="strips(downRight)">
                                      <p:cBhvr>
                                        <p:cTn id="27" dur="1000"/>
                                        <p:tgtEl>
                                          <p:spTgt spid="5048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3" name="Freeform 53"/>
          <p:cNvSpPr>
            <a:spLocks/>
          </p:cNvSpPr>
          <p:nvPr/>
        </p:nvSpPr>
        <p:spPr bwMode="auto">
          <a:xfrm>
            <a:off x="1800225" y="2771775"/>
            <a:ext cx="5838825" cy="1755775"/>
          </a:xfrm>
          <a:custGeom>
            <a:avLst/>
            <a:gdLst>
              <a:gd name="T0" fmla="*/ 0 w 3678"/>
              <a:gd name="T1" fmla="*/ 998537 h 1106"/>
              <a:gd name="T2" fmla="*/ 214313 w 3678"/>
              <a:gd name="T3" fmla="*/ 1568450 h 1106"/>
              <a:gd name="T4" fmla="*/ 433388 w 3678"/>
              <a:gd name="T5" fmla="*/ 717550 h 1106"/>
              <a:gd name="T6" fmla="*/ 652463 w 3678"/>
              <a:gd name="T7" fmla="*/ 552450 h 1106"/>
              <a:gd name="T8" fmla="*/ 862013 w 3678"/>
              <a:gd name="T9" fmla="*/ 1236662 h 1106"/>
              <a:gd name="T10" fmla="*/ 1077913 w 3678"/>
              <a:gd name="T11" fmla="*/ 1754188 h 1106"/>
              <a:gd name="T12" fmla="*/ 1296988 w 3678"/>
              <a:gd name="T13" fmla="*/ 703262 h 1106"/>
              <a:gd name="T14" fmla="*/ 1516062 w 3678"/>
              <a:gd name="T15" fmla="*/ 1150937 h 1106"/>
              <a:gd name="T16" fmla="*/ 1730375 w 3678"/>
              <a:gd name="T17" fmla="*/ 790575 h 1106"/>
              <a:gd name="T18" fmla="*/ 1939925 w 3678"/>
              <a:gd name="T19" fmla="*/ 309562 h 1106"/>
              <a:gd name="T20" fmla="*/ 2162175 w 3678"/>
              <a:gd name="T21" fmla="*/ 12700 h 1106"/>
              <a:gd name="T22" fmla="*/ 2371725 w 3678"/>
              <a:gd name="T23" fmla="*/ 1298575 h 1106"/>
              <a:gd name="T24" fmla="*/ 2600325 w 3678"/>
              <a:gd name="T25" fmla="*/ 1141412 h 1106"/>
              <a:gd name="T26" fmla="*/ 2809875 w 3678"/>
              <a:gd name="T27" fmla="*/ 523875 h 1106"/>
              <a:gd name="T28" fmla="*/ 3032125 w 3678"/>
              <a:gd name="T29" fmla="*/ 1535112 h 1106"/>
              <a:gd name="T30" fmla="*/ 3241675 w 3678"/>
              <a:gd name="T31" fmla="*/ 985837 h 1106"/>
              <a:gd name="T32" fmla="*/ 3429001 w 3678"/>
              <a:gd name="T33" fmla="*/ 1427162 h 1106"/>
              <a:gd name="T34" fmla="*/ 3675063 w 3678"/>
              <a:gd name="T35" fmla="*/ 774700 h 1106"/>
              <a:gd name="T36" fmla="*/ 3886201 w 3678"/>
              <a:gd name="T37" fmla="*/ 1128712 h 1106"/>
              <a:gd name="T38" fmla="*/ 4105275 w 3678"/>
              <a:gd name="T39" fmla="*/ 150812 h 1106"/>
              <a:gd name="T40" fmla="*/ 4313238 w 3678"/>
              <a:gd name="T41" fmla="*/ 579437 h 1106"/>
              <a:gd name="T42" fmla="*/ 4537075 w 3678"/>
              <a:gd name="T43" fmla="*/ 1616075 h 1106"/>
              <a:gd name="T44" fmla="*/ 4748213 w 3678"/>
              <a:gd name="T45" fmla="*/ 1304925 h 1106"/>
              <a:gd name="T46" fmla="*/ 4975225 w 3678"/>
              <a:gd name="T47" fmla="*/ 757237 h 1106"/>
              <a:gd name="T48" fmla="*/ 5181600 w 3678"/>
              <a:gd name="T49" fmla="*/ 0 h 1106"/>
              <a:gd name="T50" fmla="*/ 5414963 w 3678"/>
              <a:gd name="T51" fmla="*/ 723900 h 1106"/>
              <a:gd name="T52" fmla="*/ 5613400 w 3678"/>
              <a:gd name="T53" fmla="*/ 1176337 h 1106"/>
              <a:gd name="T54" fmla="*/ 5837238 w 3678"/>
              <a:gd name="T55" fmla="*/ 690562 h 11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78"/>
              <a:gd name="T85" fmla="*/ 0 h 1106"/>
              <a:gd name="T86" fmla="*/ 3678 w 3678"/>
              <a:gd name="T87" fmla="*/ 1106 h 11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78" h="1106">
                <a:moveTo>
                  <a:pt x="0" y="629"/>
                </a:moveTo>
                <a:lnTo>
                  <a:pt x="135" y="988"/>
                </a:lnTo>
                <a:lnTo>
                  <a:pt x="273" y="452"/>
                </a:lnTo>
                <a:lnTo>
                  <a:pt x="411" y="348"/>
                </a:lnTo>
                <a:lnTo>
                  <a:pt x="543" y="779"/>
                </a:lnTo>
                <a:lnTo>
                  <a:pt x="679" y="1105"/>
                </a:lnTo>
                <a:lnTo>
                  <a:pt x="817" y="443"/>
                </a:lnTo>
                <a:lnTo>
                  <a:pt x="955" y="725"/>
                </a:lnTo>
                <a:lnTo>
                  <a:pt x="1090" y="498"/>
                </a:lnTo>
                <a:lnTo>
                  <a:pt x="1222" y="195"/>
                </a:lnTo>
                <a:lnTo>
                  <a:pt x="1362" y="8"/>
                </a:lnTo>
                <a:lnTo>
                  <a:pt x="1494" y="818"/>
                </a:lnTo>
                <a:lnTo>
                  <a:pt x="1638" y="719"/>
                </a:lnTo>
                <a:lnTo>
                  <a:pt x="1770" y="330"/>
                </a:lnTo>
                <a:lnTo>
                  <a:pt x="1910" y="967"/>
                </a:lnTo>
                <a:lnTo>
                  <a:pt x="2042" y="621"/>
                </a:lnTo>
                <a:lnTo>
                  <a:pt x="2160" y="899"/>
                </a:lnTo>
                <a:lnTo>
                  <a:pt x="2315" y="488"/>
                </a:lnTo>
                <a:lnTo>
                  <a:pt x="2448" y="711"/>
                </a:lnTo>
                <a:lnTo>
                  <a:pt x="2586" y="95"/>
                </a:lnTo>
                <a:lnTo>
                  <a:pt x="2717" y="365"/>
                </a:lnTo>
                <a:lnTo>
                  <a:pt x="2858" y="1018"/>
                </a:lnTo>
                <a:lnTo>
                  <a:pt x="2991" y="822"/>
                </a:lnTo>
                <a:lnTo>
                  <a:pt x="3134" y="477"/>
                </a:lnTo>
                <a:lnTo>
                  <a:pt x="3264" y="0"/>
                </a:lnTo>
                <a:lnTo>
                  <a:pt x="3411" y="456"/>
                </a:lnTo>
                <a:lnTo>
                  <a:pt x="3536" y="741"/>
                </a:lnTo>
                <a:lnTo>
                  <a:pt x="3677" y="435"/>
                </a:lnTo>
              </a:path>
            </a:pathLst>
          </a:custGeom>
          <a:noFill/>
          <a:ln w="57150" cap="rnd">
            <a:solidFill>
              <a:srgbClr val="B20019"/>
            </a:solidFill>
            <a:round/>
            <a:headEnd/>
            <a:tailEnd/>
          </a:ln>
        </p:spPr>
        <p:txBody>
          <a:bodyPr/>
          <a:lstStyle/>
          <a:p>
            <a:endParaRPr lang="en-NZ"/>
          </a:p>
        </p:txBody>
      </p:sp>
      <p:grpSp>
        <p:nvGrpSpPr>
          <p:cNvPr id="2" name="Group 73"/>
          <p:cNvGrpSpPr>
            <a:grpSpLocks/>
          </p:cNvGrpSpPr>
          <p:nvPr/>
        </p:nvGrpSpPr>
        <p:grpSpPr bwMode="auto">
          <a:xfrm>
            <a:off x="754063" y="1765300"/>
            <a:ext cx="7808912" cy="4364038"/>
            <a:chOff x="475" y="1112"/>
            <a:chExt cx="4919" cy="2749"/>
          </a:xfrm>
        </p:grpSpPr>
        <p:sp>
          <p:nvSpPr>
            <p:cNvPr id="32783" name="Line 54"/>
            <p:cNvSpPr>
              <a:spLocks noChangeShapeType="1"/>
            </p:cNvSpPr>
            <p:nvPr/>
          </p:nvSpPr>
          <p:spPr bwMode="auto">
            <a:xfrm>
              <a:off x="998" y="1117"/>
              <a:ext cx="0" cy="1996"/>
            </a:xfrm>
            <a:prstGeom prst="line">
              <a:avLst/>
            </a:prstGeom>
            <a:noFill/>
            <a:ln w="38100">
              <a:solidFill>
                <a:schemeClr val="tx1"/>
              </a:solidFill>
              <a:round/>
              <a:headEnd/>
              <a:tailEnd/>
            </a:ln>
          </p:spPr>
          <p:txBody>
            <a:bodyPr wrap="none" anchor="ctr"/>
            <a:lstStyle/>
            <a:p>
              <a:endParaRPr lang="en-US"/>
            </a:p>
          </p:txBody>
        </p:sp>
        <p:sp>
          <p:nvSpPr>
            <p:cNvPr id="32784" name="Line 55"/>
            <p:cNvSpPr>
              <a:spLocks noChangeShapeType="1"/>
            </p:cNvSpPr>
            <p:nvPr/>
          </p:nvSpPr>
          <p:spPr bwMode="auto">
            <a:xfrm flipV="1">
              <a:off x="963" y="3086"/>
              <a:ext cx="67" cy="79"/>
            </a:xfrm>
            <a:prstGeom prst="line">
              <a:avLst/>
            </a:prstGeom>
            <a:noFill/>
            <a:ln w="38100">
              <a:solidFill>
                <a:schemeClr val="tx1"/>
              </a:solidFill>
              <a:round/>
              <a:headEnd/>
              <a:tailEnd/>
            </a:ln>
          </p:spPr>
          <p:txBody>
            <a:bodyPr wrap="none" anchor="ctr"/>
            <a:lstStyle/>
            <a:p>
              <a:endParaRPr lang="en-US"/>
            </a:p>
          </p:txBody>
        </p:sp>
        <p:sp>
          <p:nvSpPr>
            <p:cNvPr id="32785" name="Rectangle 56"/>
            <p:cNvSpPr>
              <a:spLocks noChangeArrowheads="1"/>
            </p:cNvSpPr>
            <p:nvPr/>
          </p:nvSpPr>
          <p:spPr bwMode="auto">
            <a:xfrm>
              <a:off x="694" y="1112"/>
              <a:ext cx="434" cy="1751"/>
            </a:xfrm>
            <a:prstGeom prst="rect">
              <a:avLst/>
            </a:prstGeom>
            <a:noFill/>
            <a:ln w="12700">
              <a:noFill/>
              <a:miter lim="800000"/>
              <a:headEnd/>
              <a:tailEnd/>
            </a:ln>
          </p:spPr>
          <p:txBody>
            <a:bodyPr wrap="none" lIns="90487" tIns="44450" rIns="90487" bIns="44450">
              <a:spAutoFit/>
            </a:bodyPr>
            <a:lstStyle/>
            <a:p>
              <a:pPr defTabSz="762000" eaLnBrk="0" hangingPunct="0">
                <a:lnSpc>
                  <a:spcPct val="220000"/>
                </a:lnSpc>
              </a:pPr>
              <a:r>
                <a:rPr lang="en-US" sz="1600" b="1"/>
                <a:t>450 </a:t>
              </a:r>
              <a:r>
                <a:rPr lang="en-US" sz="1600" b="1">
                  <a:cs typeface="Arial" charset="0"/>
                </a:rPr>
                <a:t>–</a:t>
              </a:r>
            </a:p>
            <a:p>
              <a:pPr defTabSz="762000" eaLnBrk="0" hangingPunct="0">
                <a:lnSpc>
                  <a:spcPct val="220000"/>
                </a:lnSpc>
              </a:pPr>
              <a:r>
                <a:rPr lang="en-US" sz="1600" b="1"/>
                <a:t>430 </a:t>
              </a:r>
              <a:r>
                <a:rPr lang="en-US" sz="1600" b="1">
                  <a:cs typeface="Arial" charset="0"/>
                </a:rPr>
                <a:t>–</a:t>
              </a:r>
            </a:p>
            <a:p>
              <a:pPr defTabSz="762000" eaLnBrk="0" hangingPunct="0">
                <a:lnSpc>
                  <a:spcPct val="220000"/>
                </a:lnSpc>
              </a:pPr>
              <a:r>
                <a:rPr lang="en-US" sz="1600" b="1"/>
                <a:t>410 </a:t>
              </a:r>
              <a:r>
                <a:rPr lang="en-US" sz="1600" b="1">
                  <a:cs typeface="Arial" charset="0"/>
                </a:rPr>
                <a:t>–</a:t>
              </a:r>
            </a:p>
            <a:p>
              <a:pPr defTabSz="762000" eaLnBrk="0" hangingPunct="0">
                <a:lnSpc>
                  <a:spcPct val="220000"/>
                </a:lnSpc>
              </a:pPr>
              <a:r>
                <a:rPr lang="en-US" sz="1600" b="1"/>
                <a:t>390 </a:t>
              </a:r>
              <a:r>
                <a:rPr lang="en-US" sz="1600" b="1">
                  <a:cs typeface="Arial" charset="0"/>
                </a:rPr>
                <a:t>–</a:t>
              </a:r>
            </a:p>
            <a:p>
              <a:pPr defTabSz="762000" eaLnBrk="0" hangingPunct="0">
                <a:lnSpc>
                  <a:spcPct val="220000"/>
                </a:lnSpc>
              </a:pPr>
              <a:r>
                <a:rPr lang="en-US" sz="1600" b="1"/>
                <a:t>370 </a:t>
              </a:r>
              <a:r>
                <a:rPr lang="en-US" sz="1600" b="1">
                  <a:cs typeface="Arial" charset="0"/>
                </a:rPr>
                <a:t>–</a:t>
              </a:r>
            </a:p>
          </p:txBody>
        </p:sp>
        <p:sp>
          <p:nvSpPr>
            <p:cNvPr id="32786" name="Rectangle 57"/>
            <p:cNvSpPr>
              <a:spLocks noChangeArrowheads="1"/>
            </p:cNvSpPr>
            <p:nvPr/>
          </p:nvSpPr>
          <p:spPr bwMode="auto">
            <a:xfrm rot="-5400000">
              <a:off x="63" y="2442"/>
              <a:ext cx="1033" cy="210"/>
            </a:xfrm>
            <a:prstGeom prst="rect">
              <a:avLst/>
            </a:prstGeom>
            <a:noFill/>
            <a:ln w="12700">
              <a:noFill/>
              <a:miter lim="800000"/>
              <a:headEnd/>
              <a:tailEnd/>
            </a:ln>
          </p:spPr>
          <p:txBody>
            <a:bodyPr wrap="none" lIns="90487" tIns="44450" rIns="90487" bIns="44450">
              <a:spAutoFit/>
            </a:bodyPr>
            <a:lstStyle/>
            <a:p>
              <a:pPr defTabSz="762000" eaLnBrk="0" hangingPunct="0"/>
              <a:r>
                <a:rPr lang="en-US" sz="1600" b="1"/>
                <a:t>Patient arrivals</a:t>
              </a:r>
            </a:p>
          </p:txBody>
        </p:sp>
        <p:sp>
          <p:nvSpPr>
            <p:cNvPr id="32787" name="Freeform 58"/>
            <p:cNvSpPr>
              <a:spLocks/>
            </p:cNvSpPr>
            <p:nvPr/>
          </p:nvSpPr>
          <p:spPr bwMode="auto">
            <a:xfrm>
              <a:off x="999" y="3209"/>
              <a:ext cx="4326" cy="262"/>
            </a:xfrm>
            <a:custGeom>
              <a:avLst/>
              <a:gdLst>
                <a:gd name="T0" fmla="*/ 0 w 4326"/>
                <a:gd name="T1" fmla="*/ 0 h 262"/>
                <a:gd name="T2" fmla="*/ 0 w 4326"/>
                <a:gd name="T3" fmla="*/ 261 h 262"/>
                <a:gd name="T4" fmla="*/ 4325 w 4326"/>
                <a:gd name="T5" fmla="*/ 261 h 262"/>
                <a:gd name="T6" fmla="*/ 0 60000 65536"/>
                <a:gd name="T7" fmla="*/ 0 60000 65536"/>
                <a:gd name="T8" fmla="*/ 0 60000 65536"/>
                <a:gd name="T9" fmla="*/ 0 w 4326"/>
                <a:gd name="T10" fmla="*/ 0 h 262"/>
                <a:gd name="T11" fmla="*/ 4326 w 4326"/>
                <a:gd name="T12" fmla="*/ 262 h 262"/>
              </a:gdLst>
              <a:ahLst/>
              <a:cxnLst>
                <a:cxn ang="T6">
                  <a:pos x="T0" y="T1"/>
                </a:cxn>
                <a:cxn ang="T7">
                  <a:pos x="T2" y="T3"/>
                </a:cxn>
                <a:cxn ang="T8">
                  <a:pos x="T4" y="T5"/>
                </a:cxn>
              </a:cxnLst>
              <a:rect l="T9" t="T10" r="T11" b="T12"/>
              <a:pathLst>
                <a:path w="4326" h="262">
                  <a:moveTo>
                    <a:pt x="0" y="0"/>
                  </a:moveTo>
                  <a:lnTo>
                    <a:pt x="0" y="261"/>
                  </a:lnTo>
                  <a:lnTo>
                    <a:pt x="4325" y="261"/>
                  </a:lnTo>
                </a:path>
              </a:pathLst>
            </a:custGeom>
            <a:noFill/>
            <a:ln w="38100" cap="rnd">
              <a:solidFill>
                <a:schemeClr val="tx1"/>
              </a:solidFill>
              <a:round/>
              <a:headEnd/>
              <a:tailEnd/>
            </a:ln>
          </p:spPr>
          <p:txBody>
            <a:bodyPr/>
            <a:lstStyle/>
            <a:p>
              <a:endParaRPr lang="en-NZ"/>
            </a:p>
          </p:txBody>
        </p:sp>
        <p:sp>
          <p:nvSpPr>
            <p:cNvPr id="32788" name="Line 59"/>
            <p:cNvSpPr>
              <a:spLocks noChangeShapeType="1"/>
            </p:cNvSpPr>
            <p:nvPr/>
          </p:nvSpPr>
          <p:spPr bwMode="auto">
            <a:xfrm flipV="1">
              <a:off x="972" y="3146"/>
              <a:ext cx="67" cy="79"/>
            </a:xfrm>
            <a:prstGeom prst="line">
              <a:avLst/>
            </a:prstGeom>
            <a:noFill/>
            <a:ln w="38100">
              <a:solidFill>
                <a:schemeClr val="tx1"/>
              </a:solidFill>
              <a:round/>
              <a:headEnd/>
              <a:tailEnd/>
            </a:ln>
          </p:spPr>
          <p:txBody>
            <a:bodyPr wrap="none" anchor="ctr"/>
            <a:lstStyle/>
            <a:p>
              <a:endParaRPr lang="en-US"/>
            </a:p>
          </p:txBody>
        </p:sp>
        <p:sp>
          <p:nvSpPr>
            <p:cNvPr id="32789" name="Rectangle 60"/>
            <p:cNvSpPr>
              <a:spLocks noChangeArrowheads="1"/>
            </p:cNvSpPr>
            <p:nvPr/>
          </p:nvSpPr>
          <p:spPr bwMode="auto">
            <a:xfrm>
              <a:off x="2840" y="3651"/>
              <a:ext cx="448" cy="210"/>
            </a:xfrm>
            <a:prstGeom prst="rect">
              <a:avLst/>
            </a:prstGeom>
            <a:noFill/>
            <a:ln w="12700">
              <a:noFill/>
              <a:miter lim="800000"/>
              <a:headEnd/>
              <a:tailEnd/>
            </a:ln>
          </p:spPr>
          <p:txBody>
            <a:bodyPr wrap="none" lIns="90487" tIns="44450" rIns="90487" bIns="44450">
              <a:spAutoFit/>
            </a:bodyPr>
            <a:lstStyle/>
            <a:p>
              <a:pPr defTabSz="762000" eaLnBrk="0" hangingPunct="0"/>
              <a:r>
                <a:rPr lang="en-US" sz="1600" b="1"/>
                <a:t>Week</a:t>
              </a:r>
            </a:p>
          </p:txBody>
        </p:sp>
        <p:sp>
          <p:nvSpPr>
            <p:cNvPr id="32790" name="Rectangle 61"/>
            <p:cNvSpPr>
              <a:spLocks noChangeArrowheads="1"/>
            </p:cNvSpPr>
            <p:nvPr/>
          </p:nvSpPr>
          <p:spPr bwMode="auto">
            <a:xfrm>
              <a:off x="911" y="3339"/>
              <a:ext cx="4483" cy="325"/>
            </a:xfrm>
            <a:prstGeom prst="rect">
              <a:avLst/>
            </a:prstGeom>
            <a:noFill/>
            <a:ln w="12700">
              <a:noFill/>
              <a:miter lim="800000"/>
              <a:headEnd/>
              <a:tailEnd/>
            </a:ln>
          </p:spPr>
          <p:txBody>
            <a:bodyPr lIns="90487" tIns="44450" rIns="90487" bIns="44450">
              <a:spAutoFit/>
            </a:bodyPr>
            <a:lstStyle/>
            <a:p>
              <a:pPr defTabSz="762000" eaLnBrk="0" hangingPunct="0">
                <a:tabLst>
                  <a:tab pos="1143000" algn="ctr"/>
                  <a:tab pos="2230438" algn="ctr"/>
                  <a:tab pos="3316288" algn="ctr"/>
                  <a:tab pos="4348163" algn="ctr"/>
                  <a:tab pos="5435600" algn="ctr"/>
                  <a:tab pos="6510338" algn="ctr"/>
                </a:tabLst>
              </a:pPr>
              <a:r>
                <a:rPr lang="en-US" sz="1200" b="1"/>
                <a:t>	|	|	|	|	|	|</a:t>
              </a:r>
            </a:p>
            <a:p>
              <a:pPr defTabSz="762000" eaLnBrk="0" hangingPunct="0">
                <a:tabLst>
                  <a:tab pos="1143000" algn="ctr"/>
                  <a:tab pos="2230438" algn="ctr"/>
                  <a:tab pos="3316288" algn="ctr"/>
                  <a:tab pos="4348163" algn="ctr"/>
                  <a:tab pos="5435600" algn="ctr"/>
                  <a:tab pos="6510338" algn="ctr"/>
                </a:tabLst>
              </a:pPr>
              <a:r>
                <a:rPr lang="en-US" sz="1600" b="1"/>
                <a:t>0	5	10	15	20	25	30</a:t>
              </a:r>
            </a:p>
          </p:txBody>
        </p:sp>
      </p:grpSp>
      <p:sp>
        <p:nvSpPr>
          <p:cNvPr id="553022" name="Freeform 62"/>
          <p:cNvSpPr>
            <a:spLocks/>
          </p:cNvSpPr>
          <p:nvPr/>
        </p:nvSpPr>
        <p:spPr bwMode="auto">
          <a:xfrm>
            <a:off x="2513013" y="3614738"/>
            <a:ext cx="5289550" cy="371475"/>
          </a:xfrm>
          <a:custGeom>
            <a:avLst/>
            <a:gdLst>
              <a:gd name="T0" fmla="*/ 0 w 3332"/>
              <a:gd name="T1" fmla="*/ 354013 h 234"/>
              <a:gd name="T2" fmla="*/ 220663 w 3332"/>
              <a:gd name="T3" fmla="*/ 304800 h 234"/>
              <a:gd name="T4" fmla="*/ 441325 w 3332"/>
              <a:gd name="T5" fmla="*/ 319088 h 234"/>
              <a:gd name="T6" fmla="*/ 661987 w 3332"/>
              <a:gd name="T7" fmla="*/ 369888 h 234"/>
              <a:gd name="T8" fmla="*/ 881063 w 3332"/>
              <a:gd name="T9" fmla="*/ 330200 h 234"/>
              <a:gd name="T10" fmla="*/ 1101725 w 3332"/>
              <a:gd name="T11" fmla="*/ 331788 h 234"/>
              <a:gd name="T12" fmla="*/ 1322388 w 3332"/>
              <a:gd name="T13" fmla="*/ 287338 h 234"/>
              <a:gd name="T14" fmla="*/ 1541462 w 3332"/>
              <a:gd name="T15" fmla="*/ 211138 h 234"/>
              <a:gd name="T16" fmla="*/ 1762125 w 3332"/>
              <a:gd name="T17" fmla="*/ 125413 h 234"/>
              <a:gd name="T18" fmla="*/ 1982788 w 3332"/>
              <a:gd name="T19" fmla="*/ 155575 h 234"/>
              <a:gd name="T20" fmla="*/ 2203450 w 3332"/>
              <a:gd name="T21" fmla="*/ 166688 h 234"/>
              <a:gd name="T22" fmla="*/ 2424113 w 3332"/>
              <a:gd name="T23" fmla="*/ 128588 h 234"/>
              <a:gd name="T24" fmla="*/ 2644775 w 3332"/>
              <a:gd name="T25" fmla="*/ 177800 h 234"/>
              <a:gd name="T26" fmla="*/ 2863850 w 3332"/>
              <a:gd name="T27" fmla="*/ 176213 h 234"/>
              <a:gd name="T28" fmla="*/ 3084512 w 3332"/>
              <a:gd name="T29" fmla="*/ 211138 h 234"/>
              <a:gd name="T30" fmla="*/ 3305176 w 3332"/>
              <a:gd name="T31" fmla="*/ 187325 h 234"/>
              <a:gd name="T32" fmla="*/ 3525838 w 3332"/>
              <a:gd name="T33" fmla="*/ 185738 h 234"/>
              <a:gd name="T34" fmla="*/ 3746500 w 3332"/>
              <a:gd name="T35" fmla="*/ 120650 h 234"/>
              <a:gd name="T36" fmla="*/ 3967163 w 3332"/>
              <a:gd name="T37" fmla="*/ 87313 h 234"/>
              <a:gd name="T38" fmla="*/ 4187825 w 3332"/>
              <a:gd name="T39" fmla="*/ 144463 h 234"/>
              <a:gd name="T40" fmla="*/ 4406900 w 3332"/>
              <a:gd name="T41" fmla="*/ 163513 h 234"/>
              <a:gd name="T42" fmla="*/ 4627563 w 3332"/>
              <a:gd name="T43" fmla="*/ 122238 h 234"/>
              <a:gd name="T44" fmla="*/ 4848225 w 3332"/>
              <a:gd name="T45" fmla="*/ 30163 h 234"/>
              <a:gd name="T46" fmla="*/ 5067300 w 3332"/>
              <a:gd name="T47" fmla="*/ 0 h 234"/>
              <a:gd name="T48" fmla="*/ 5287963 w 3332"/>
              <a:gd name="T49" fmla="*/ 34925 h 2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32"/>
              <a:gd name="T76" fmla="*/ 0 h 234"/>
              <a:gd name="T77" fmla="*/ 3332 w 3332"/>
              <a:gd name="T78" fmla="*/ 234 h 2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32" h="234">
                <a:moveTo>
                  <a:pt x="0" y="223"/>
                </a:moveTo>
                <a:lnTo>
                  <a:pt x="139" y="192"/>
                </a:lnTo>
                <a:lnTo>
                  <a:pt x="278" y="201"/>
                </a:lnTo>
                <a:lnTo>
                  <a:pt x="417" y="233"/>
                </a:lnTo>
                <a:lnTo>
                  <a:pt x="555" y="208"/>
                </a:lnTo>
                <a:lnTo>
                  <a:pt x="694" y="209"/>
                </a:lnTo>
                <a:lnTo>
                  <a:pt x="833" y="181"/>
                </a:lnTo>
                <a:lnTo>
                  <a:pt x="971" y="133"/>
                </a:lnTo>
                <a:lnTo>
                  <a:pt x="1110" y="79"/>
                </a:lnTo>
                <a:lnTo>
                  <a:pt x="1249" y="98"/>
                </a:lnTo>
                <a:lnTo>
                  <a:pt x="1388" y="105"/>
                </a:lnTo>
                <a:lnTo>
                  <a:pt x="1527" y="81"/>
                </a:lnTo>
                <a:lnTo>
                  <a:pt x="1666" y="112"/>
                </a:lnTo>
                <a:lnTo>
                  <a:pt x="1804" y="111"/>
                </a:lnTo>
                <a:lnTo>
                  <a:pt x="1943" y="133"/>
                </a:lnTo>
                <a:lnTo>
                  <a:pt x="2082" y="118"/>
                </a:lnTo>
                <a:lnTo>
                  <a:pt x="2221" y="117"/>
                </a:lnTo>
                <a:lnTo>
                  <a:pt x="2360" y="76"/>
                </a:lnTo>
                <a:lnTo>
                  <a:pt x="2499" y="55"/>
                </a:lnTo>
                <a:lnTo>
                  <a:pt x="2638" y="91"/>
                </a:lnTo>
                <a:lnTo>
                  <a:pt x="2776" y="103"/>
                </a:lnTo>
                <a:lnTo>
                  <a:pt x="2915" y="77"/>
                </a:lnTo>
                <a:lnTo>
                  <a:pt x="3054" y="19"/>
                </a:lnTo>
                <a:lnTo>
                  <a:pt x="3192" y="0"/>
                </a:lnTo>
                <a:lnTo>
                  <a:pt x="3331" y="22"/>
                </a:lnTo>
              </a:path>
            </a:pathLst>
          </a:custGeom>
          <a:noFill/>
          <a:ln w="57150" cap="rnd">
            <a:solidFill>
              <a:srgbClr val="7E9E6A"/>
            </a:solidFill>
            <a:round/>
            <a:headEnd/>
            <a:tailEnd/>
          </a:ln>
        </p:spPr>
        <p:txBody>
          <a:bodyPr/>
          <a:lstStyle/>
          <a:p>
            <a:endParaRPr lang="en-NZ"/>
          </a:p>
        </p:txBody>
      </p:sp>
      <p:sp>
        <p:nvSpPr>
          <p:cNvPr id="553023" name="Freeform 63"/>
          <p:cNvSpPr>
            <a:spLocks/>
          </p:cNvSpPr>
          <p:nvPr/>
        </p:nvSpPr>
        <p:spPr bwMode="auto">
          <a:xfrm>
            <a:off x="2449513" y="3138488"/>
            <a:ext cx="5186362" cy="942975"/>
          </a:xfrm>
          <a:custGeom>
            <a:avLst/>
            <a:gdLst>
              <a:gd name="T0" fmla="*/ 0 w 3267"/>
              <a:gd name="T1" fmla="*/ 695325 h 594"/>
              <a:gd name="T2" fmla="*/ 209550 w 3267"/>
              <a:gd name="T3" fmla="*/ 566737 h 594"/>
              <a:gd name="T4" fmla="*/ 433388 w 3267"/>
              <a:gd name="T5" fmla="*/ 431800 h 594"/>
              <a:gd name="T6" fmla="*/ 646112 w 3267"/>
              <a:gd name="T7" fmla="*/ 779462 h 594"/>
              <a:gd name="T8" fmla="*/ 866775 w 3267"/>
              <a:gd name="T9" fmla="*/ 931863 h 594"/>
              <a:gd name="T10" fmla="*/ 1081087 w 3267"/>
              <a:gd name="T11" fmla="*/ 790575 h 594"/>
              <a:gd name="T12" fmla="*/ 1295400 w 3267"/>
              <a:gd name="T13" fmla="*/ 576262 h 594"/>
              <a:gd name="T14" fmla="*/ 1514475 w 3267"/>
              <a:gd name="T15" fmla="*/ 323850 h 594"/>
              <a:gd name="T16" fmla="*/ 1727200 w 3267"/>
              <a:gd name="T17" fmla="*/ 9525 h 594"/>
              <a:gd name="T18" fmla="*/ 1941513 w 3267"/>
              <a:gd name="T19" fmla="*/ 185737 h 594"/>
              <a:gd name="T20" fmla="*/ 2157412 w 3267"/>
              <a:gd name="T21" fmla="*/ 533400 h 594"/>
              <a:gd name="T22" fmla="*/ 2378075 w 3267"/>
              <a:gd name="T23" fmla="*/ 642937 h 594"/>
              <a:gd name="T24" fmla="*/ 2592387 w 3267"/>
              <a:gd name="T25" fmla="*/ 669925 h 594"/>
              <a:gd name="T26" fmla="*/ 2808287 w 3267"/>
              <a:gd name="T27" fmla="*/ 681037 h 594"/>
              <a:gd name="T28" fmla="*/ 3021012 w 3267"/>
              <a:gd name="T29" fmla="*/ 941388 h 594"/>
              <a:gd name="T30" fmla="*/ 3241674 w 3267"/>
              <a:gd name="T31" fmla="*/ 717550 h 594"/>
              <a:gd name="T32" fmla="*/ 3459163 w 3267"/>
              <a:gd name="T33" fmla="*/ 546100 h 594"/>
              <a:gd name="T34" fmla="*/ 3670300 w 3267"/>
              <a:gd name="T35" fmla="*/ 280987 h 594"/>
              <a:gd name="T36" fmla="*/ 3889375 w 3267"/>
              <a:gd name="T37" fmla="*/ 169862 h 594"/>
              <a:gd name="T38" fmla="*/ 4103687 w 3267"/>
              <a:gd name="T39" fmla="*/ 412750 h 594"/>
              <a:gd name="T40" fmla="*/ 4318000 w 3267"/>
              <a:gd name="T41" fmla="*/ 742950 h 594"/>
              <a:gd name="T42" fmla="*/ 4540250 w 3267"/>
              <a:gd name="T43" fmla="*/ 788987 h 594"/>
              <a:gd name="T44" fmla="*/ 4749800 w 3267"/>
              <a:gd name="T45" fmla="*/ 227013 h 594"/>
              <a:gd name="T46" fmla="*/ 4960937 w 3267"/>
              <a:gd name="T47" fmla="*/ 0 h 594"/>
              <a:gd name="T48" fmla="*/ 5184775 w 3267"/>
              <a:gd name="T49" fmla="*/ 207963 h 5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67"/>
              <a:gd name="T76" fmla="*/ 0 h 594"/>
              <a:gd name="T77" fmla="*/ 3267 w 3267"/>
              <a:gd name="T78" fmla="*/ 594 h 5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67" h="594">
                <a:moveTo>
                  <a:pt x="0" y="438"/>
                </a:moveTo>
                <a:lnTo>
                  <a:pt x="132" y="357"/>
                </a:lnTo>
                <a:lnTo>
                  <a:pt x="273" y="272"/>
                </a:lnTo>
                <a:lnTo>
                  <a:pt x="407" y="491"/>
                </a:lnTo>
                <a:lnTo>
                  <a:pt x="546" y="587"/>
                </a:lnTo>
                <a:lnTo>
                  <a:pt x="681" y="498"/>
                </a:lnTo>
                <a:lnTo>
                  <a:pt x="816" y="363"/>
                </a:lnTo>
                <a:lnTo>
                  <a:pt x="954" y="204"/>
                </a:lnTo>
                <a:lnTo>
                  <a:pt x="1088" y="6"/>
                </a:lnTo>
                <a:lnTo>
                  <a:pt x="1223" y="117"/>
                </a:lnTo>
                <a:lnTo>
                  <a:pt x="1359" y="336"/>
                </a:lnTo>
                <a:lnTo>
                  <a:pt x="1498" y="405"/>
                </a:lnTo>
                <a:lnTo>
                  <a:pt x="1633" y="422"/>
                </a:lnTo>
                <a:lnTo>
                  <a:pt x="1769" y="429"/>
                </a:lnTo>
                <a:lnTo>
                  <a:pt x="1903" y="593"/>
                </a:lnTo>
                <a:lnTo>
                  <a:pt x="2042" y="452"/>
                </a:lnTo>
                <a:lnTo>
                  <a:pt x="2179" y="344"/>
                </a:lnTo>
                <a:lnTo>
                  <a:pt x="2312" y="177"/>
                </a:lnTo>
                <a:lnTo>
                  <a:pt x="2450" y="107"/>
                </a:lnTo>
                <a:lnTo>
                  <a:pt x="2585" y="260"/>
                </a:lnTo>
                <a:lnTo>
                  <a:pt x="2720" y="468"/>
                </a:lnTo>
                <a:lnTo>
                  <a:pt x="2860" y="497"/>
                </a:lnTo>
                <a:lnTo>
                  <a:pt x="2992" y="143"/>
                </a:lnTo>
                <a:lnTo>
                  <a:pt x="3125" y="0"/>
                </a:lnTo>
                <a:lnTo>
                  <a:pt x="3266" y="131"/>
                </a:lnTo>
              </a:path>
            </a:pathLst>
          </a:custGeom>
          <a:noFill/>
          <a:ln w="57150" cap="rnd">
            <a:solidFill>
              <a:schemeClr val="tx2"/>
            </a:solidFill>
            <a:round/>
            <a:headEnd/>
            <a:tailEnd/>
          </a:ln>
        </p:spPr>
        <p:txBody>
          <a:bodyPr/>
          <a:lstStyle/>
          <a:p>
            <a:endParaRPr lang="en-NZ"/>
          </a:p>
        </p:txBody>
      </p:sp>
      <p:sp>
        <p:nvSpPr>
          <p:cNvPr id="553024" name="Freeform 64"/>
          <p:cNvSpPr>
            <a:spLocks/>
          </p:cNvSpPr>
          <p:nvPr/>
        </p:nvSpPr>
        <p:spPr bwMode="auto">
          <a:xfrm>
            <a:off x="3095625" y="3460750"/>
            <a:ext cx="4540250" cy="419100"/>
          </a:xfrm>
          <a:custGeom>
            <a:avLst/>
            <a:gdLst>
              <a:gd name="T0" fmla="*/ 0 w 2860"/>
              <a:gd name="T1" fmla="*/ 417513 h 264"/>
              <a:gd name="T2" fmla="*/ 215900 w 2860"/>
              <a:gd name="T3" fmla="*/ 371475 h 264"/>
              <a:gd name="T4" fmla="*/ 433388 w 2860"/>
              <a:gd name="T5" fmla="*/ 325437 h 264"/>
              <a:gd name="T6" fmla="*/ 654050 w 2860"/>
              <a:gd name="T7" fmla="*/ 292100 h 264"/>
              <a:gd name="T8" fmla="*/ 866775 w 2860"/>
              <a:gd name="T9" fmla="*/ 306387 h 264"/>
              <a:gd name="T10" fmla="*/ 1081088 w 2860"/>
              <a:gd name="T11" fmla="*/ 101600 h 264"/>
              <a:gd name="T12" fmla="*/ 1296987 w 2860"/>
              <a:gd name="T13" fmla="*/ 38100 h 264"/>
              <a:gd name="T14" fmla="*/ 1514475 w 2860"/>
              <a:gd name="T15" fmla="*/ 180975 h 264"/>
              <a:gd name="T16" fmla="*/ 1728788 w 2860"/>
              <a:gd name="T17" fmla="*/ 0 h 264"/>
              <a:gd name="T18" fmla="*/ 1947863 w 2860"/>
              <a:gd name="T19" fmla="*/ 85725 h 264"/>
              <a:gd name="T20" fmla="*/ 2162175 w 2860"/>
              <a:gd name="T21" fmla="*/ 220662 h 264"/>
              <a:gd name="T22" fmla="*/ 2376487 w 2860"/>
              <a:gd name="T23" fmla="*/ 396875 h 264"/>
              <a:gd name="T24" fmla="*/ 2595562 w 2860"/>
              <a:gd name="T25" fmla="*/ 395287 h 264"/>
              <a:gd name="T26" fmla="*/ 2809875 w 2860"/>
              <a:gd name="T27" fmla="*/ 366712 h 264"/>
              <a:gd name="T28" fmla="*/ 3024187 w 2860"/>
              <a:gd name="T29" fmla="*/ 287337 h 264"/>
              <a:gd name="T30" fmla="*/ 3241675 w 2860"/>
              <a:gd name="T31" fmla="*/ 134937 h 264"/>
              <a:gd name="T32" fmla="*/ 3455988 w 2860"/>
              <a:gd name="T33" fmla="*/ 220662 h 264"/>
              <a:gd name="T34" fmla="*/ 3679825 w 2860"/>
              <a:gd name="T35" fmla="*/ 187325 h 264"/>
              <a:gd name="T36" fmla="*/ 3894138 w 2860"/>
              <a:gd name="T37" fmla="*/ 185737 h 264"/>
              <a:gd name="T38" fmla="*/ 4098925 w 2860"/>
              <a:gd name="T39" fmla="*/ 44450 h 264"/>
              <a:gd name="T40" fmla="*/ 4322763 w 2860"/>
              <a:gd name="T41" fmla="*/ 47625 h 264"/>
              <a:gd name="T42" fmla="*/ 4538663 w 2860"/>
              <a:gd name="T43" fmla="*/ 144462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60"/>
              <a:gd name="T67" fmla="*/ 0 h 264"/>
              <a:gd name="T68" fmla="*/ 2860 w 2860"/>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60" h="264">
                <a:moveTo>
                  <a:pt x="0" y="263"/>
                </a:moveTo>
                <a:lnTo>
                  <a:pt x="136" y="234"/>
                </a:lnTo>
                <a:lnTo>
                  <a:pt x="273" y="205"/>
                </a:lnTo>
                <a:lnTo>
                  <a:pt x="412" y="184"/>
                </a:lnTo>
                <a:lnTo>
                  <a:pt x="546" y="193"/>
                </a:lnTo>
                <a:lnTo>
                  <a:pt x="681" y="64"/>
                </a:lnTo>
                <a:lnTo>
                  <a:pt x="817" y="24"/>
                </a:lnTo>
                <a:lnTo>
                  <a:pt x="954" y="114"/>
                </a:lnTo>
                <a:lnTo>
                  <a:pt x="1089" y="0"/>
                </a:lnTo>
                <a:lnTo>
                  <a:pt x="1227" y="54"/>
                </a:lnTo>
                <a:lnTo>
                  <a:pt x="1362" y="139"/>
                </a:lnTo>
                <a:lnTo>
                  <a:pt x="1497" y="250"/>
                </a:lnTo>
                <a:lnTo>
                  <a:pt x="1635" y="249"/>
                </a:lnTo>
                <a:lnTo>
                  <a:pt x="1770" y="231"/>
                </a:lnTo>
                <a:lnTo>
                  <a:pt x="1905" y="181"/>
                </a:lnTo>
                <a:lnTo>
                  <a:pt x="2042" y="85"/>
                </a:lnTo>
                <a:lnTo>
                  <a:pt x="2177" y="139"/>
                </a:lnTo>
                <a:lnTo>
                  <a:pt x="2318" y="118"/>
                </a:lnTo>
                <a:lnTo>
                  <a:pt x="2453" y="117"/>
                </a:lnTo>
                <a:lnTo>
                  <a:pt x="2582" y="28"/>
                </a:lnTo>
                <a:lnTo>
                  <a:pt x="2723" y="30"/>
                </a:lnTo>
                <a:lnTo>
                  <a:pt x="2859" y="91"/>
                </a:lnTo>
              </a:path>
            </a:pathLst>
          </a:custGeom>
          <a:noFill/>
          <a:ln w="57150" cap="rnd">
            <a:solidFill>
              <a:srgbClr val="7A3C8E"/>
            </a:solidFill>
            <a:round/>
            <a:headEnd/>
            <a:tailEnd/>
          </a:ln>
        </p:spPr>
        <p:txBody>
          <a:bodyPr/>
          <a:lstStyle/>
          <a:p>
            <a:endParaRPr lang="en-NZ"/>
          </a:p>
        </p:txBody>
      </p:sp>
      <p:sp>
        <p:nvSpPr>
          <p:cNvPr id="553026" name="Rectangle 66"/>
          <p:cNvSpPr>
            <a:spLocks noChangeArrowheads="1"/>
          </p:cNvSpPr>
          <p:nvPr/>
        </p:nvSpPr>
        <p:spPr bwMode="auto">
          <a:xfrm>
            <a:off x="2566988" y="2009775"/>
            <a:ext cx="1231900" cy="530225"/>
          </a:xfrm>
          <a:prstGeom prst="rect">
            <a:avLst/>
          </a:prstGeom>
          <a:noFill/>
          <a:ln w="12700">
            <a:noFill/>
            <a:miter lim="800000"/>
            <a:headEnd/>
            <a:tailEnd/>
          </a:ln>
        </p:spPr>
        <p:txBody>
          <a:bodyPr wrap="none" lIns="90487" tIns="44450" rIns="90487" bIns="44450">
            <a:spAutoFit/>
          </a:bodyPr>
          <a:lstStyle/>
          <a:p>
            <a:pPr algn="ctr" defTabSz="762000" eaLnBrk="0" hangingPunct="0">
              <a:lnSpc>
                <a:spcPct val="90000"/>
              </a:lnSpc>
            </a:pPr>
            <a:r>
              <a:rPr lang="en-US" sz="1600" b="1"/>
              <a:t>3-week MA</a:t>
            </a:r>
          </a:p>
          <a:p>
            <a:pPr algn="ctr" defTabSz="762000" eaLnBrk="0" hangingPunct="0">
              <a:lnSpc>
                <a:spcPct val="90000"/>
              </a:lnSpc>
            </a:pPr>
            <a:r>
              <a:rPr lang="en-US" sz="1600" b="1"/>
              <a:t>forecast</a:t>
            </a:r>
          </a:p>
        </p:txBody>
      </p:sp>
      <p:sp>
        <p:nvSpPr>
          <p:cNvPr id="553027" name="Line 67"/>
          <p:cNvSpPr>
            <a:spLocks noChangeShapeType="1"/>
          </p:cNvSpPr>
          <p:nvPr/>
        </p:nvSpPr>
        <p:spPr bwMode="auto">
          <a:xfrm>
            <a:off x="3219450" y="2584450"/>
            <a:ext cx="636588" cy="904875"/>
          </a:xfrm>
          <a:prstGeom prst="line">
            <a:avLst/>
          </a:prstGeom>
          <a:noFill/>
          <a:ln w="38100">
            <a:solidFill>
              <a:schemeClr val="tx1"/>
            </a:solidFill>
            <a:round/>
            <a:headEnd/>
            <a:tailEnd/>
          </a:ln>
        </p:spPr>
        <p:txBody>
          <a:bodyPr wrap="none" anchor="ctr"/>
          <a:lstStyle/>
          <a:p>
            <a:endParaRPr lang="en-US"/>
          </a:p>
        </p:txBody>
      </p:sp>
      <p:sp>
        <p:nvSpPr>
          <p:cNvPr id="553028" name="Rectangle 68"/>
          <p:cNvSpPr>
            <a:spLocks noChangeArrowheads="1"/>
          </p:cNvSpPr>
          <p:nvPr/>
        </p:nvSpPr>
        <p:spPr bwMode="auto">
          <a:xfrm>
            <a:off x="5026025" y="1938338"/>
            <a:ext cx="1231900" cy="530225"/>
          </a:xfrm>
          <a:prstGeom prst="rect">
            <a:avLst/>
          </a:prstGeom>
          <a:noFill/>
          <a:ln w="12700">
            <a:noFill/>
            <a:miter lim="800000"/>
            <a:headEnd/>
            <a:tailEnd/>
          </a:ln>
        </p:spPr>
        <p:txBody>
          <a:bodyPr wrap="none" lIns="90487" tIns="44450" rIns="90487" bIns="44450">
            <a:spAutoFit/>
          </a:bodyPr>
          <a:lstStyle/>
          <a:p>
            <a:pPr algn="ctr" defTabSz="762000" eaLnBrk="0" hangingPunct="0">
              <a:lnSpc>
                <a:spcPct val="90000"/>
              </a:lnSpc>
            </a:pPr>
            <a:r>
              <a:rPr lang="en-US" sz="1600" b="1"/>
              <a:t>6-week MA</a:t>
            </a:r>
          </a:p>
          <a:p>
            <a:pPr algn="ctr" defTabSz="762000" eaLnBrk="0" hangingPunct="0">
              <a:lnSpc>
                <a:spcPct val="90000"/>
              </a:lnSpc>
            </a:pPr>
            <a:r>
              <a:rPr lang="en-US" sz="1600" b="1"/>
              <a:t>forecast</a:t>
            </a:r>
          </a:p>
        </p:txBody>
      </p:sp>
      <p:sp>
        <p:nvSpPr>
          <p:cNvPr id="553029" name="Line 69"/>
          <p:cNvSpPr>
            <a:spLocks noChangeShapeType="1"/>
          </p:cNvSpPr>
          <p:nvPr/>
        </p:nvSpPr>
        <p:spPr bwMode="auto">
          <a:xfrm flipH="1">
            <a:off x="5045075" y="2506663"/>
            <a:ext cx="582613" cy="971550"/>
          </a:xfrm>
          <a:prstGeom prst="line">
            <a:avLst/>
          </a:prstGeom>
          <a:noFill/>
          <a:ln w="38100">
            <a:solidFill>
              <a:schemeClr val="tx1"/>
            </a:solidFill>
            <a:round/>
            <a:headEnd/>
            <a:tailEnd/>
          </a:ln>
        </p:spPr>
        <p:txBody>
          <a:bodyPr wrap="none" anchor="ctr"/>
          <a:lstStyle/>
          <a:p>
            <a:endParaRPr lang="en-US"/>
          </a:p>
        </p:txBody>
      </p:sp>
      <p:sp>
        <p:nvSpPr>
          <p:cNvPr id="553030" name="Rectangle 70"/>
          <p:cNvSpPr>
            <a:spLocks noChangeArrowheads="1"/>
          </p:cNvSpPr>
          <p:nvPr/>
        </p:nvSpPr>
        <p:spPr bwMode="auto">
          <a:xfrm>
            <a:off x="4781550" y="4410075"/>
            <a:ext cx="1639888" cy="754063"/>
          </a:xfrm>
          <a:prstGeom prst="rect">
            <a:avLst/>
          </a:prstGeom>
          <a:noFill/>
          <a:ln w="12700">
            <a:noFill/>
            <a:miter lim="800000"/>
            <a:headEnd/>
            <a:tailEnd/>
          </a:ln>
        </p:spPr>
        <p:txBody>
          <a:bodyPr>
            <a:spAutoFit/>
          </a:bodyPr>
          <a:lstStyle/>
          <a:p>
            <a:pPr algn="ctr" defTabSz="762000" eaLnBrk="0" hangingPunct="0">
              <a:lnSpc>
                <a:spcPct val="90000"/>
              </a:lnSpc>
            </a:pPr>
            <a:r>
              <a:rPr lang="en-AU" sz="1600" b="1"/>
              <a:t>Exponential smoothing</a:t>
            </a:r>
          </a:p>
          <a:p>
            <a:pPr algn="ctr" defTabSz="762000" eaLnBrk="0" hangingPunct="0">
              <a:lnSpc>
                <a:spcPct val="90000"/>
              </a:lnSpc>
            </a:pPr>
            <a:r>
              <a:rPr lang="en-AU" sz="1600" b="1" i="1">
                <a:sym typeface="Symbol" pitchFamily="18" charset="2"/>
              </a:rPr>
              <a:t></a:t>
            </a:r>
            <a:r>
              <a:rPr lang="en-AU" sz="1600" b="1"/>
              <a:t> = 0.10</a:t>
            </a:r>
          </a:p>
        </p:txBody>
      </p:sp>
      <p:sp>
        <p:nvSpPr>
          <p:cNvPr id="553031" name="Line 71"/>
          <p:cNvSpPr>
            <a:spLocks noChangeShapeType="1"/>
          </p:cNvSpPr>
          <p:nvPr/>
        </p:nvSpPr>
        <p:spPr bwMode="auto">
          <a:xfrm>
            <a:off x="3802063" y="4006850"/>
            <a:ext cx="1009650" cy="627063"/>
          </a:xfrm>
          <a:prstGeom prst="line">
            <a:avLst/>
          </a:prstGeom>
          <a:noFill/>
          <a:ln w="38100">
            <a:solidFill>
              <a:schemeClr val="tx1"/>
            </a:solidFill>
            <a:round/>
            <a:headEnd/>
            <a:tailEnd/>
          </a:ln>
        </p:spPr>
        <p:txBody>
          <a:bodyPr wrap="none" anchor="ctr"/>
          <a:lstStyle/>
          <a:p>
            <a:endParaRPr lang="en-US"/>
          </a:p>
        </p:txBody>
      </p:sp>
      <p:sp>
        <p:nvSpPr>
          <p:cNvPr id="553032" name="Rectangle 72"/>
          <p:cNvSpPr>
            <a:spLocks noGrp="1" noChangeArrowheads="1"/>
          </p:cNvSpPr>
          <p:nvPr>
            <p:ph type="title"/>
          </p:nvPr>
        </p:nvSpPr>
        <p:spPr>
          <a:xfrm>
            <a:off x="482600" y="115888"/>
            <a:ext cx="7970838" cy="922337"/>
          </a:xfrm>
        </p:spPr>
        <p:txBody>
          <a:bodyPr/>
          <a:lstStyle/>
          <a:p>
            <a:pPr algn="ctr" eaLnBrk="1" hangingPunct="1">
              <a:defRPr/>
            </a:pPr>
            <a:r>
              <a:rPr lang="en-US" sz="4000" dirty="0"/>
              <a:t>Exponential Smoothing vs. Moving Average</a:t>
            </a:r>
          </a:p>
        </p:txBody>
      </p:sp>
    </p:spTree>
    <p:extLst>
      <p:ext uri="{BB962C8B-B14F-4D97-AF65-F5344CB8AC3E}">
        <p14:creationId xmlns:p14="http://schemas.microsoft.com/office/powerpoint/2010/main" val="2194684879"/>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553013"/>
                                        </p:tgtEl>
                                        <p:attrNameLst>
                                          <p:attrName>style.visibility</p:attrName>
                                        </p:attrNameLst>
                                      </p:cBhvr>
                                      <p:to>
                                        <p:strVal val="visible"/>
                                      </p:to>
                                    </p:set>
                                    <p:animEffect transition="in" filter="wipe(left)">
                                      <p:cBhvr>
                                        <p:cTn id="11" dur="1000"/>
                                        <p:tgtEl>
                                          <p:spTgt spid="553013"/>
                                        </p:tgtEl>
                                      </p:cBhvr>
                                    </p:animEffect>
                                  </p:childTnLst>
                                </p:cTn>
                              </p:par>
                            </p:childTnLst>
                          </p:cTn>
                        </p:par>
                        <p:par>
                          <p:cTn id="12" fill="hold">
                            <p:stCondLst>
                              <p:cond delay="4000"/>
                            </p:stCondLst>
                            <p:childTnLst>
                              <p:par>
                                <p:cTn id="13" presetID="22" presetClass="entr" presetSubtype="8" fill="hold" grpId="0" nodeType="afterEffect">
                                  <p:stCondLst>
                                    <p:cond delay="1000"/>
                                  </p:stCondLst>
                                  <p:childTnLst>
                                    <p:set>
                                      <p:cBhvr>
                                        <p:cTn id="14" dur="1" fill="hold">
                                          <p:stCondLst>
                                            <p:cond delay="0"/>
                                          </p:stCondLst>
                                        </p:cTn>
                                        <p:tgtEl>
                                          <p:spTgt spid="553023"/>
                                        </p:tgtEl>
                                        <p:attrNameLst>
                                          <p:attrName>style.visibility</p:attrName>
                                        </p:attrNameLst>
                                      </p:cBhvr>
                                      <p:to>
                                        <p:strVal val="visible"/>
                                      </p:to>
                                    </p:set>
                                    <p:animEffect transition="in" filter="wipe(left)">
                                      <p:cBhvr>
                                        <p:cTn id="15" dur="1000"/>
                                        <p:tgtEl>
                                          <p:spTgt spid="553023"/>
                                        </p:tgtEl>
                                      </p:cBhvr>
                                    </p:animEffect>
                                  </p:childTnLst>
                                </p:cTn>
                              </p:par>
                            </p:childTnLst>
                          </p:cTn>
                        </p:par>
                        <p:par>
                          <p:cTn id="16" fill="hold">
                            <p:stCondLst>
                              <p:cond delay="6000"/>
                            </p:stCondLst>
                            <p:childTnLst>
                              <p:par>
                                <p:cTn id="17" presetID="18" presetClass="entr" presetSubtype="6" fill="hold" grpId="0" nodeType="afterEffect">
                                  <p:stCondLst>
                                    <p:cond delay="1000"/>
                                  </p:stCondLst>
                                  <p:childTnLst>
                                    <p:set>
                                      <p:cBhvr>
                                        <p:cTn id="18" dur="1" fill="hold">
                                          <p:stCondLst>
                                            <p:cond delay="0"/>
                                          </p:stCondLst>
                                        </p:cTn>
                                        <p:tgtEl>
                                          <p:spTgt spid="553026"/>
                                        </p:tgtEl>
                                        <p:attrNameLst>
                                          <p:attrName>style.visibility</p:attrName>
                                        </p:attrNameLst>
                                      </p:cBhvr>
                                      <p:to>
                                        <p:strVal val="visible"/>
                                      </p:to>
                                    </p:set>
                                    <p:animEffect transition="in" filter="strips(downRight)">
                                      <p:cBhvr>
                                        <p:cTn id="19" dur="1000"/>
                                        <p:tgtEl>
                                          <p:spTgt spid="553026"/>
                                        </p:tgtEl>
                                      </p:cBhvr>
                                    </p:animEffect>
                                  </p:childTnLst>
                                </p:cTn>
                              </p:par>
                              <p:par>
                                <p:cTn id="20" presetID="18" presetClass="entr" presetSubtype="6" fill="hold" grpId="0" nodeType="withEffect">
                                  <p:stCondLst>
                                    <p:cond delay="1000"/>
                                  </p:stCondLst>
                                  <p:childTnLst>
                                    <p:set>
                                      <p:cBhvr>
                                        <p:cTn id="21" dur="1" fill="hold">
                                          <p:stCondLst>
                                            <p:cond delay="0"/>
                                          </p:stCondLst>
                                        </p:cTn>
                                        <p:tgtEl>
                                          <p:spTgt spid="553027"/>
                                        </p:tgtEl>
                                        <p:attrNameLst>
                                          <p:attrName>style.visibility</p:attrName>
                                        </p:attrNameLst>
                                      </p:cBhvr>
                                      <p:to>
                                        <p:strVal val="visible"/>
                                      </p:to>
                                    </p:set>
                                    <p:animEffect transition="in" filter="strips(downRight)">
                                      <p:cBhvr>
                                        <p:cTn id="22" dur="1000"/>
                                        <p:tgtEl>
                                          <p:spTgt spid="5530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53024"/>
                                        </p:tgtEl>
                                        <p:attrNameLst>
                                          <p:attrName>style.visibility</p:attrName>
                                        </p:attrNameLst>
                                      </p:cBhvr>
                                      <p:to>
                                        <p:strVal val="visible"/>
                                      </p:to>
                                    </p:set>
                                    <p:animEffect transition="in" filter="wipe(left)">
                                      <p:cBhvr>
                                        <p:cTn id="27" dur="1000"/>
                                        <p:tgtEl>
                                          <p:spTgt spid="553024"/>
                                        </p:tgtEl>
                                      </p:cBhvr>
                                    </p:animEffect>
                                  </p:childTnLst>
                                </p:cTn>
                              </p:par>
                            </p:childTnLst>
                          </p:cTn>
                        </p:par>
                        <p:par>
                          <p:cTn id="28" fill="hold">
                            <p:stCondLst>
                              <p:cond delay="1000"/>
                            </p:stCondLst>
                            <p:childTnLst>
                              <p:par>
                                <p:cTn id="29" presetID="18" presetClass="entr" presetSubtype="6" fill="hold" grpId="0" nodeType="afterEffect">
                                  <p:stCondLst>
                                    <p:cond delay="1000"/>
                                  </p:stCondLst>
                                  <p:childTnLst>
                                    <p:set>
                                      <p:cBhvr>
                                        <p:cTn id="30" dur="1" fill="hold">
                                          <p:stCondLst>
                                            <p:cond delay="0"/>
                                          </p:stCondLst>
                                        </p:cTn>
                                        <p:tgtEl>
                                          <p:spTgt spid="553028"/>
                                        </p:tgtEl>
                                        <p:attrNameLst>
                                          <p:attrName>style.visibility</p:attrName>
                                        </p:attrNameLst>
                                      </p:cBhvr>
                                      <p:to>
                                        <p:strVal val="visible"/>
                                      </p:to>
                                    </p:set>
                                    <p:animEffect transition="in" filter="strips(downRight)">
                                      <p:cBhvr>
                                        <p:cTn id="31" dur="1000"/>
                                        <p:tgtEl>
                                          <p:spTgt spid="553028"/>
                                        </p:tgtEl>
                                      </p:cBhvr>
                                    </p:animEffect>
                                  </p:childTnLst>
                                </p:cTn>
                              </p:par>
                              <p:par>
                                <p:cTn id="32" presetID="18" presetClass="entr" presetSubtype="12" fill="hold" grpId="0" nodeType="withEffect">
                                  <p:stCondLst>
                                    <p:cond delay="1000"/>
                                  </p:stCondLst>
                                  <p:childTnLst>
                                    <p:set>
                                      <p:cBhvr>
                                        <p:cTn id="33" dur="1" fill="hold">
                                          <p:stCondLst>
                                            <p:cond delay="0"/>
                                          </p:stCondLst>
                                        </p:cTn>
                                        <p:tgtEl>
                                          <p:spTgt spid="553029"/>
                                        </p:tgtEl>
                                        <p:attrNameLst>
                                          <p:attrName>style.visibility</p:attrName>
                                        </p:attrNameLst>
                                      </p:cBhvr>
                                      <p:to>
                                        <p:strVal val="visible"/>
                                      </p:to>
                                    </p:set>
                                    <p:animEffect transition="in" filter="strips(downLeft)">
                                      <p:cBhvr>
                                        <p:cTn id="34" dur="1000"/>
                                        <p:tgtEl>
                                          <p:spTgt spid="5530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53022"/>
                                        </p:tgtEl>
                                        <p:attrNameLst>
                                          <p:attrName>style.visibility</p:attrName>
                                        </p:attrNameLst>
                                      </p:cBhvr>
                                      <p:to>
                                        <p:strVal val="visible"/>
                                      </p:to>
                                    </p:set>
                                    <p:animEffect transition="in" filter="wipe(left)">
                                      <p:cBhvr>
                                        <p:cTn id="39" dur="1000"/>
                                        <p:tgtEl>
                                          <p:spTgt spid="553022"/>
                                        </p:tgtEl>
                                      </p:cBhvr>
                                    </p:animEffect>
                                  </p:childTnLst>
                                </p:cTn>
                              </p:par>
                            </p:childTnLst>
                          </p:cTn>
                        </p:par>
                        <p:par>
                          <p:cTn id="40" fill="hold">
                            <p:stCondLst>
                              <p:cond delay="1000"/>
                            </p:stCondLst>
                            <p:childTnLst>
                              <p:par>
                                <p:cTn id="41" presetID="18" presetClass="entr" presetSubtype="6" fill="hold" grpId="0" nodeType="afterEffect">
                                  <p:stCondLst>
                                    <p:cond delay="1000"/>
                                  </p:stCondLst>
                                  <p:childTnLst>
                                    <p:set>
                                      <p:cBhvr>
                                        <p:cTn id="42" dur="1" fill="hold">
                                          <p:stCondLst>
                                            <p:cond delay="0"/>
                                          </p:stCondLst>
                                        </p:cTn>
                                        <p:tgtEl>
                                          <p:spTgt spid="553030"/>
                                        </p:tgtEl>
                                        <p:attrNameLst>
                                          <p:attrName>style.visibility</p:attrName>
                                        </p:attrNameLst>
                                      </p:cBhvr>
                                      <p:to>
                                        <p:strVal val="visible"/>
                                      </p:to>
                                    </p:set>
                                    <p:animEffect transition="in" filter="strips(downRight)">
                                      <p:cBhvr>
                                        <p:cTn id="43" dur="1000"/>
                                        <p:tgtEl>
                                          <p:spTgt spid="553030"/>
                                        </p:tgtEl>
                                      </p:cBhvr>
                                    </p:animEffect>
                                  </p:childTnLst>
                                </p:cTn>
                              </p:par>
                              <p:par>
                                <p:cTn id="44" presetID="18" presetClass="entr" presetSubtype="9" fill="hold" grpId="0" nodeType="withEffect">
                                  <p:stCondLst>
                                    <p:cond delay="1000"/>
                                  </p:stCondLst>
                                  <p:childTnLst>
                                    <p:set>
                                      <p:cBhvr>
                                        <p:cTn id="45" dur="1" fill="hold">
                                          <p:stCondLst>
                                            <p:cond delay="0"/>
                                          </p:stCondLst>
                                        </p:cTn>
                                        <p:tgtEl>
                                          <p:spTgt spid="553031"/>
                                        </p:tgtEl>
                                        <p:attrNameLst>
                                          <p:attrName>style.visibility</p:attrName>
                                        </p:attrNameLst>
                                      </p:cBhvr>
                                      <p:to>
                                        <p:strVal val="visible"/>
                                      </p:to>
                                    </p:set>
                                    <p:animEffect transition="in" filter="strips(upLeft)">
                                      <p:cBhvr>
                                        <p:cTn id="46" dur="1000"/>
                                        <p:tgtEl>
                                          <p:spTgt spid="553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3" grpId="0" animBg="1"/>
      <p:bldP spid="553022" grpId="0" animBg="1"/>
      <p:bldP spid="553023" grpId="0" animBg="1"/>
      <p:bldP spid="553024" grpId="0" animBg="1"/>
      <p:bldP spid="553026" grpId="0"/>
      <p:bldP spid="553027" grpId="0" animBg="1"/>
      <p:bldP spid="553028" grpId="0"/>
      <p:bldP spid="553029" grpId="0" animBg="1"/>
      <p:bldP spid="553030" grpId="0"/>
      <p:bldP spid="5530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5888"/>
            <a:ext cx="8928992" cy="922337"/>
          </a:xfrm>
        </p:spPr>
        <p:txBody>
          <a:bodyPr/>
          <a:lstStyle/>
          <a:p>
            <a:pPr algn="ctr"/>
            <a:r>
              <a:rPr lang="en-US" sz="4000" dirty="0"/>
              <a:t>Exponential Smoothing Models</a:t>
            </a:r>
            <a:br>
              <a:rPr lang="en-US" sz="4000" dirty="0"/>
            </a:br>
            <a:r>
              <a:rPr lang="en-US" sz="3600" dirty="0"/>
              <a:t>Illustration</a:t>
            </a:r>
          </a:p>
        </p:txBody>
      </p:sp>
      <p:sp>
        <p:nvSpPr>
          <p:cNvPr id="3" name="Content Placeholder 2"/>
          <p:cNvSpPr>
            <a:spLocks noGrp="1"/>
          </p:cNvSpPr>
          <p:nvPr>
            <p:ph idx="1"/>
          </p:nvPr>
        </p:nvSpPr>
        <p:spPr>
          <a:xfrm>
            <a:off x="774700" y="2204864"/>
            <a:ext cx="7912100" cy="3768899"/>
          </a:xfrm>
        </p:spPr>
        <p:txBody>
          <a:bodyPr/>
          <a:lstStyle/>
          <a:p>
            <a:r>
              <a:rPr lang="en-US" dirty="0"/>
              <a:t>Using “1 Forecasting.xls” file.</a:t>
            </a:r>
          </a:p>
        </p:txBody>
      </p:sp>
    </p:spTree>
    <p:extLst>
      <p:ext uri="{BB962C8B-B14F-4D97-AF65-F5344CB8AC3E}">
        <p14:creationId xmlns:p14="http://schemas.microsoft.com/office/powerpoint/2010/main" val="3061919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5" name="Rectangle 5"/>
          <p:cNvSpPr>
            <a:spLocks noGrp="1" noChangeArrowheads="1"/>
          </p:cNvSpPr>
          <p:nvPr>
            <p:ph type="title"/>
          </p:nvPr>
        </p:nvSpPr>
        <p:spPr/>
        <p:txBody>
          <a:bodyPr/>
          <a:lstStyle/>
          <a:p>
            <a:pPr eaLnBrk="1" hangingPunct="1">
              <a:defRPr/>
            </a:pPr>
            <a:r>
              <a:rPr lang="en-US" sz="4000" dirty="0"/>
              <a:t>Including a Trend</a:t>
            </a:r>
          </a:p>
        </p:txBody>
      </p:sp>
      <p:sp>
        <p:nvSpPr>
          <p:cNvPr id="225286" name="Rectangle 6"/>
          <p:cNvSpPr>
            <a:spLocks noGrp="1" noChangeArrowheads="1"/>
          </p:cNvSpPr>
          <p:nvPr>
            <p:ph type="body" idx="1"/>
          </p:nvPr>
        </p:nvSpPr>
        <p:spPr>
          <a:xfrm>
            <a:off x="774700" y="1268760"/>
            <a:ext cx="7912100" cy="4354513"/>
          </a:xfrm>
        </p:spPr>
        <p:txBody>
          <a:bodyPr/>
          <a:lstStyle/>
          <a:p>
            <a:pPr eaLnBrk="1" hangingPunct="1"/>
            <a:r>
              <a:rPr lang="en-US" dirty="0"/>
              <a:t>A trend in a time series is a systematic increase or decrease in the average of the series over time</a:t>
            </a:r>
          </a:p>
          <a:p>
            <a:pPr eaLnBrk="1" hangingPunct="1"/>
            <a:endParaRPr lang="en-US" dirty="0"/>
          </a:p>
          <a:p>
            <a:pPr eaLnBrk="1" hangingPunct="1"/>
            <a:r>
              <a:rPr lang="en-US" dirty="0"/>
              <a:t>The forecast can be improved by calculating an estimate of the trend</a:t>
            </a:r>
          </a:p>
          <a:p>
            <a:pPr eaLnBrk="1" hangingPunct="1"/>
            <a:endParaRPr lang="en-US" dirty="0"/>
          </a:p>
          <a:p>
            <a:pPr eaLnBrk="1" hangingPunct="1"/>
            <a:r>
              <a:rPr lang="en-US" dirty="0"/>
              <a:t>Trend-adjusted exponential smoothing requires two smoothing constants</a:t>
            </a:r>
          </a:p>
        </p:txBody>
      </p:sp>
    </p:spTree>
    <p:extLst>
      <p:ext uri="{BB962C8B-B14F-4D97-AF65-F5344CB8AC3E}">
        <p14:creationId xmlns:p14="http://schemas.microsoft.com/office/powerpoint/2010/main" val="173161176"/>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25286">
                                            <p:txEl>
                                              <p:pRg st="0" end="0"/>
                                            </p:txEl>
                                          </p:spTgt>
                                        </p:tgtEl>
                                        <p:attrNameLst>
                                          <p:attrName>style.visibility</p:attrName>
                                        </p:attrNameLst>
                                      </p:cBhvr>
                                      <p:to>
                                        <p:strVal val="visible"/>
                                      </p:to>
                                    </p:set>
                                    <p:animEffect transition="in" filter="strips(downRight)">
                                      <p:cBhvr>
                                        <p:cTn id="7" dur="1000"/>
                                        <p:tgtEl>
                                          <p:spTgt spid="2252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25286">
                                            <p:txEl>
                                              <p:pRg st="2" end="2"/>
                                            </p:txEl>
                                          </p:spTgt>
                                        </p:tgtEl>
                                        <p:attrNameLst>
                                          <p:attrName>style.visibility</p:attrName>
                                        </p:attrNameLst>
                                      </p:cBhvr>
                                      <p:to>
                                        <p:strVal val="visible"/>
                                      </p:to>
                                    </p:set>
                                    <p:animEffect transition="in" filter="strips(downRight)">
                                      <p:cBhvr>
                                        <p:cTn id="12" dur="1000"/>
                                        <p:tgtEl>
                                          <p:spTgt spid="2252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25286">
                                            <p:txEl>
                                              <p:pRg st="4" end="4"/>
                                            </p:txEl>
                                          </p:spTgt>
                                        </p:tgtEl>
                                        <p:attrNameLst>
                                          <p:attrName>style.visibility</p:attrName>
                                        </p:attrNameLst>
                                      </p:cBhvr>
                                      <p:to>
                                        <p:strVal val="visible"/>
                                      </p:to>
                                    </p:set>
                                    <p:animEffect transition="in" filter="strips(downRight)">
                                      <p:cBhvr>
                                        <p:cTn id="17" dur="1000"/>
                                        <p:tgtEl>
                                          <p:spTgt spid="2252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1"/>
          </p:nvPr>
        </p:nvSpPr>
        <p:spPr/>
        <p:txBody>
          <a:bodyPr/>
          <a:lstStyle/>
          <a:p>
            <a:pPr marL="285750" indent="-285750">
              <a:buFont typeface="Arial" panose="020B0604020202020204" pitchFamily="34" charset="0"/>
              <a:buChar char="•"/>
            </a:pPr>
            <a:r>
              <a:rPr lang="en-US" sz="2400" dirty="0"/>
              <a:t>Forecasts are critical inputs to business plans, annual plans, and budgets</a:t>
            </a:r>
          </a:p>
          <a:p>
            <a:pPr marL="285750" indent="-285750">
              <a:buFont typeface="Arial" panose="020B0604020202020204" pitchFamily="34" charset="0"/>
              <a:buChar char="•"/>
            </a:pPr>
            <a:r>
              <a:rPr lang="en-US" sz="2400" dirty="0"/>
              <a:t>Finance, human resources, marketing, operations, and supply chain managers need forecasts to plan: output levels, purchases of services and materials, workforce and output schedules, inventories, and long-term capacities</a:t>
            </a:r>
          </a:p>
          <a:p>
            <a:pPr marL="285750" indent="-285750">
              <a:buFont typeface="Arial" panose="020B0604020202020204" pitchFamily="34" charset="0"/>
              <a:buChar char="•"/>
            </a:pPr>
            <a:r>
              <a:rPr lang="en-US" sz="2400" dirty="0"/>
              <a:t>Forecasts are made on many different variables </a:t>
            </a:r>
          </a:p>
          <a:p>
            <a:pPr marL="285750" indent="-285750">
              <a:buFont typeface="Arial" panose="020B0604020202020204" pitchFamily="34" charset="0"/>
              <a:buChar char="•"/>
            </a:pPr>
            <a:r>
              <a:rPr lang="en-US" sz="2400" dirty="0"/>
              <a:t>Forecasts are important to managing both processes and managing supply chains</a:t>
            </a:r>
          </a:p>
          <a:p>
            <a:pPr marL="285750" indent="-285750">
              <a:buFont typeface="Arial" panose="020B0604020202020204" pitchFamily="34" charset="0"/>
              <a:buChar char="•"/>
            </a:pPr>
            <a:endParaRPr lang="it-IT" sz="2400" dirty="0"/>
          </a:p>
        </p:txBody>
      </p:sp>
      <p:sp>
        <p:nvSpPr>
          <p:cNvPr id="3" name="Segnaposto testo 2"/>
          <p:cNvSpPr>
            <a:spLocks noGrp="1"/>
          </p:cNvSpPr>
          <p:nvPr>
            <p:ph type="body" sz="quarter" idx="12"/>
          </p:nvPr>
        </p:nvSpPr>
        <p:spPr/>
        <p:txBody>
          <a:bodyPr/>
          <a:lstStyle/>
          <a:p>
            <a:r>
              <a:rPr lang="it-IT" sz="3200" dirty="0"/>
              <a:t>Forecasting</a:t>
            </a:r>
          </a:p>
        </p:txBody>
      </p:sp>
    </p:spTree>
    <p:extLst>
      <p:ext uri="{BB962C8B-B14F-4D97-AF65-F5344CB8AC3E}">
        <p14:creationId xmlns:p14="http://schemas.microsoft.com/office/powerpoint/2010/main" val="3598594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pPr eaLnBrk="1" hangingPunct="1">
              <a:defRPr/>
            </a:pPr>
            <a:r>
              <a:rPr lang="en-US" sz="4000" dirty="0"/>
              <a:t>Including a Trend</a:t>
            </a:r>
          </a:p>
        </p:txBody>
      </p:sp>
      <p:sp>
        <p:nvSpPr>
          <p:cNvPr id="515075" name="Rectangle 3"/>
          <p:cNvSpPr>
            <a:spLocks noGrp="1" noChangeArrowheads="1"/>
          </p:cNvSpPr>
          <p:nvPr>
            <p:ph type="body" idx="1"/>
          </p:nvPr>
        </p:nvSpPr>
        <p:spPr>
          <a:xfrm>
            <a:off x="774700" y="1196752"/>
            <a:ext cx="7912100" cy="792163"/>
          </a:xfrm>
        </p:spPr>
        <p:txBody>
          <a:bodyPr/>
          <a:lstStyle/>
          <a:p>
            <a:pPr eaLnBrk="1" hangingPunct="1"/>
            <a:r>
              <a:rPr lang="en-US" sz="2400"/>
              <a:t>For each period, we calculate the average and the trend:</a:t>
            </a:r>
          </a:p>
        </p:txBody>
      </p:sp>
      <p:sp>
        <p:nvSpPr>
          <p:cNvPr id="515076" name="Text Box 4"/>
          <p:cNvSpPr txBox="1">
            <a:spLocks noChangeArrowheads="1"/>
          </p:cNvSpPr>
          <p:nvPr/>
        </p:nvSpPr>
        <p:spPr bwMode="auto">
          <a:xfrm>
            <a:off x="2028825" y="1966690"/>
            <a:ext cx="6244402" cy="769441"/>
          </a:xfrm>
          <a:prstGeom prst="rect">
            <a:avLst/>
          </a:prstGeom>
          <a:noFill/>
          <a:ln w="9525">
            <a:noFill/>
            <a:miter lim="800000"/>
            <a:headEnd/>
            <a:tailEnd/>
          </a:ln>
        </p:spPr>
        <p:txBody>
          <a:bodyPr wrap="none">
            <a:spAutoFit/>
          </a:bodyPr>
          <a:lstStyle/>
          <a:p>
            <a:pPr marL="444500" indent="-444500">
              <a:lnSpc>
                <a:spcPct val="90000"/>
              </a:lnSpc>
              <a:spcBef>
                <a:spcPct val="40000"/>
              </a:spcBef>
            </a:pPr>
            <a:r>
              <a:rPr lang="en-US" sz="2000" b="1" i="1" dirty="0">
                <a:latin typeface="Times New Roman" pitchFamily="18" charset="0"/>
              </a:rPr>
              <a:t>A</a:t>
            </a:r>
            <a:r>
              <a:rPr lang="en-US" sz="2000" b="1" i="1" baseline="-25000" dirty="0">
                <a:latin typeface="Times New Roman" pitchFamily="18" charset="0"/>
              </a:rPr>
              <a:t>t</a:t>
            </a:r>
            <a:r>
              <a:rPr lang="en-US" sz="2000" b="1" i="1" dirty="0"/>
              <a:t> </a:t>
            </a:r>
            <a:r>
              <a:rPr lang="en-US" sz="2000" b="1" dirty="0"/>
              <a:t>=	</a:t>
            </a:r>
            <a:r>
              <a:rPr lang="el-GR" sz="2000" b="1" i="1" dirty="0">
                <a:cs typeface="Arial" charset="0"/>
              </a:rPr>
              <a:t>α</a:t>
            </a:r>
            <a:r>
              <a:rPr lang="en-US" sz="2000" b="1" dirty="0"/>
              <a:t>(Demand this period) </a:t>
            </a:r>
          </a:p>
          <a:p>
            <a:pPr marL="444500" indent="-444500">
              <a:lnSpc>
                <a:spcPct val="90000"/>
              </a:lnSpc>
              <a:spcBef>
                <a:spcPct val="40000"/>
              </a:spcBef>
            </a:pPr>
            <a:r>
              <a:rPr lang="en-US" sz="2000" b="1" dirty="0"/>
              <a:t>	+ (1 – </a:t>
            </a:r>
            <a:r>
              <a:rPr lang="el-GR" sz="2000" b="1" dirty="0">
                <a:cs typeface="Arial" charset="0"/>
              </a:rPr>
              <a:t>α</a:t>
            </a:r>
            <a:r>
              <a:rPr lang="en-US" sz="2000" b="1" dirty="0"/>
              <a:t>)(Average + Trend estimate last period)</a:t>
            </a:r>
          </a:p>
        </p:txBody>
      </p:sp>
      <p:sp>
        <p:nvSpPr>
          <p:cNvPr id="515077" name="Text Box 5"/>
          <p:cNvSpPr txBox="1">
            <a:spLocks noChangeArrowheads="1"/>
          </p:cNvSpPr>
          <p:nvPr/>
        </p:nvSpPr>
        <p:spPr bwMode="auto">
          <a:xfrm>
            <a:off x="2282825" y="2690590"/>
            <a:ext cx="3098925" cy="369332"/>
          </a:xfrm>
          <a:prstGeom prst="rect">
            <a:avLst/>
          </a:prstGeom>
          <a:noFill/>
          <a:ln w="9525">
            <a:noFill/>
            <a:miter lim="800000"/>
            <a:headEnd/>
            <a:tailEnd/>
          </a:ln>
        </p:spPr>
        <p:txBody>
          <a:bodyPr wrap="none">
            <a:spAutoFit/>
          </a:bodyPr>
          <a:lstStyle/>
          <a:p>
            <a:pPr>
              <a:lnSpc>
                <a:spcPct val="90000"/>
              </a:lnSpc>
              <a:spcBef>
                <a:spcPct val="40000"/>
              </a:spcBef>
            </a:pPr>
            <a:r>
              <a:rPr lang="en-US" sz="2000" b="1"/>
              <a:t>= </a:t>
            </a:r>
            <a:r>
              <a:rPr lang="el-GR" sz="2000" b="1" i="1">
                <a:cs typeface="Arial" charset="0"/>
              </a:rPr>
              <a:t>α</a:t>
            </a:r>
            <a:r>
              <a:rPr lang="en-US" sz="2000" b="1" i="1">
                <a:latin typeface="Times New Roman" pitchFamily="18" charset="0"/>
              </a:rPr>
              <a:t>D</a:t>
            </a:r>
            <a:r>
              <a:rPr lang="en-US" sz="2000" b="1" i="1" baseline="-25000">
                <a:latin typeface="Times New Roman" pitchFamily="18" charset="0"/>
              </a:rPr>
              <a:t>t</a:t>
            </a:r>
            <a:r>
              <a:rPr lang="en-US" sz="2000" b="1" i="1">
                <a:latin typeface="Times New Roman" pitchFamily="18" charset="0"/>
              </a:rPr>
              <a:t> </a:t>
            </a:r>
            <a:r>
              <a:rPr lang="en-US" sz="2000" b="1"/>
              <a:t>+ (1 – </a:t>
            </a:r>
            <a:r>
              <a:rPr lang="el-GR" sz="2000" b="1" i="1">
                <a:cs typeface="Arial" charset="0"/>
              </a:rPr>
              <a:t>α</a:t>
            </a:r>
            <a:r>
              <a:rPr lang="en-US" sz="2000" b="1"/>
              <a:t>)(</a:t>
            </a:r>
            <a:r>
              <a:rPr lang="en-US" sz="2000" b="1" i="1">
                <a:latin typeface="Times New Roman" pitchFamily="18" charset="0"/>
              </a:rPr>
              <a:t>A</a:t>
            </a:r>
            <a:r>
              <a:rPr lang="en-US" sz="2000" b="1" i="1" baseline="-25000">
                <a:latin typeface="Times New Roman" pitchFamily="18" charset="0"/>
              </a:rPr>
              <a:t>t</a:t>
            </a:r>
            <a:r>
              <a:rPr lang="en-US" sz="2000" b="1" baseline="-25000"/>
              <a:t>–1</a:t>
            </a:r>
            <a:r>
              <a:rPr lang="en-US" sz="2000" b="1"/>
              <a:t> + </a:t>
            </a:r>
            <a:r>
              <a:rPr lang="en-US" sz="2000" b="1" i="1">
                <a:latin typeface="Times New Roman" pitchFamily="18" charset="0"/>
              </a:rPr>
              <a:t>T</a:t>
            </a:r>
            <a:r>
              <a:rPr lang="en-US" sz="2000" b="1" i="1" baseline="-25000">
                <a:latin typeface="Times New Roman" pitchFamily="18" charset="0"/>
              </a:rPr>
              <a:t>t</a:t>
            </a:r>
            <a:r>
              <a:rPr lang="en-US" sz="2000" b="1" baseline="-25000"/>
              <a:t>–1</a:t>
            </a:r>
            <a:r>
              <a:rPr lang="en-US" sz="2000" b="1"/>
              <a:t>)</a:t>
            </a:r>
          </a:p>
        </p:txBody>
      </p:sp>
      <p:sp>
        <p:nvSpPr>
          <p:cNvPr id="515078" name="Text Box 6"/>
          <p:cNvSpPr txBox="1">
            <a:spLocks noChangeArrowheads="1"/>
          </p:cNvSpPr>
          <p:nvPr/>
        </p:nvSpPr>
        <p:spPr bwMode="auto">
          <a:xfrm>
            <a:off x="2041525" y="3096990"/>
            <a:ext cx="5989525" cy="769441"/>
          </a:xfrm>
          <a:prstGeom prst="rect">
            <a:avLst/>
          </a:prstGeom>
          <a:noFill/>
          <a:ln w="9525">
            <a:noFill/>
            <a:miter lim="800000"/>
            <a:headEnd/>
            <a:tailEnd/>
          </a:ln>
        </p:spPr>
        <p:txBody>
          <a:bodyPr wrap="none">
            <a:spAutoFit/>
          </a:bodyPr>
          <a:lstStyle/>
          <a:p>
            <a:pPr marL="444500" indent="-444500">
              <a:lnSpc>
                <a:spcPct val="90000"/>
              </a:lnSpc>
              <a:spcBef>
                <a:spcPct val="40000"/>
              </a:spcBef>
            </a:pPr>
            <a:r>
              <a:rPr lang="en-US" sz="2000" b="1" i="1">
                <a:latin typeface="Times New Roman" pitchFamily="18" charset="0"/>
              </a:rPr>
              <a:t>T</a:t>
            </a:r>
            <a:r>
              <a:rPr lang="en-US" sz="2000" b="1" i="1" baseline="-25000">
                <a:latin typeface="Times New Roman" pitchFamily="18" charset="0"/>
              </a:rPr>
              <a:t>t</a:t>
            </a:r>
            <a:r>
              <a:rPr lang="en-US" sz="2000" b="1" i="1"/>
              <a:t> </a:t>
            </a:r>
            <a:r>
              <a:rPr lang="en-US" sz="2000" b="1"/>
              <a:t>=	</a:t>
            </a:r>
            <a:r>
              <a:rPr lang="el-GR" sz="2000" b="1" i="1">
                <a:cs typeface="Arial" charset="0"/>
              </a:rPr>
              <a:t>β</a:t>
            </a:r>
            <a:r>
              <a:rPr lang="en-US" sz="2000" b="1"/>
              <a:t>(Average this period – Average last period)</a:t>
            </a:r>
          </a:p>
          <a:p>
            <a:pPr marL="444500" indent="-444500">
              <a:lnSpc>
                <a:spcPct val="90000"/>
              </a:lnSpc>
              <a:spcBef>
                <a:spcPct val="40000"/>
              </a:spcBef>
            </a:pPr>
            <a:r>
              <a:rPr lang="en-US" sz="2000" b="1"/>
              <a:t>	+ (1 – </a:t>
            </a:r>
            <a:r>
              <a:rPr lang="el-GR" sz="2000" b="1" i="1">
                <a:cs typeface="Arial" charset="0"/>
              </a:rPr>
              <a:t>β</a:t>
            </a:r>
            <a:r>
              <a:rPr lang="en-US" sz="2000" b="1"/>
              <a:t>)(Trend estimate last period)  </a:t>
            </a:r>
          </a:p>
        </p:txBody>
      </p:sp>
      <p:sp>
        <p:nvSpPr>
          <p:cNvPr id="515080" name="Text Box 8"/>
          <p:cNvSpPr txBox="1">
            <a:spLocks noChangeArrowheads="1"/>
          </p:cNvSpPr>
          <p:nvPr/>
        </p:nvSpPr>
        <p:spPr bwMode="auto">
          <a:xfrm>
            <a:off x="2282825" y="3833590"/>
            <a:ext cx="3084499" cy="369332"/>
          </a:xfrm>
          <a:prstGeom prst="rect">
            <a:avLst/>
          </a:prstGeom>
          <a:noFill/>
          <a:ln w="9525">
            <a:noFill/>
            <a:miter lim="800000"/>
            <a:headEnd/>
            <a:tailEnd/>
          </a:ln>
        </p:spPr>
        <p:txBody>
          <a:bodyPr wrap="none">
            <a:spAutoFit/>
          </a:bodyPr>
          <a:lstStyle/>
          <a:p>
            <a:pPr>
              <a:lnSpc>
                <a:spcPct val="90000"/>
              </a:lnSpc>
              <a:spcBef>
                <a:spcPct val="40000"/>
              </a:spcBef>
            </a:pPr>
            <a:r>
              <a:rPr lang="en-US" sz="2000" b="1"/>
              <a:t>= </a:t>
            </a:r>
            <a:r>
              <a:rPr lang="el-GR" sz="2000" b="1" i="1">
                <a:cs typeface="Arial" charset="0"/>
              </a:rPr>
              <a:t>β</a:t>
            </a:r>
            <a:r>
              <a:rPr lang="en-US" sz="2000" b="1"/>
              <a:t>(</a:t>
            </a:r>
            <a:r>
              <a:rPr lang="en-US" sz="2000" b="1" i="1">
                <a:latin typeface="Times New Roman" pitchFamily="18" charset="0"/>
              </a:rPr>
              <a:t>A</a:t>
            </a:r>
            <a:r>
              <a:rPr lang="en-US" sz="2000" b="1" i="1" baseline="-25000">
                <a:latin typeface="Times New Roman" pitchFamily="18" charset="0"/>
              </a:rPr>
              <a:t>t</a:t>
            </a:r>
            <a:r>
              <a:rPr lang="en-US" sz="2000" b="1" i="1"/>
              <a:t> </a:t>
            </a:r>
            <a:r>
              <a:rPr lang="en-US" sz="2000" b="1"/>
              <a:t>– </a:t>
            </a:r>
            <a:r>
              <a:rPr lang="en-US" sz="2000" b="1" i="1">
                <a:latin typeface="Times New Roman" pitchFamily="18" charset="0"/>
              </a:rPr>
              <a:t>A</a:t>
            </a:r>
            <a:r>
              <a:rPr lang="en-US" sz="2000" b="1" i="1" baseline="-25000">
                <a:latin typeface="Times New Roman" pitchFamily="18" charset="0"/>
              </a:rPr>
              <a:t>t</a:t>
            </a:r>
            <a:r>
              <a:rPr lang="en-US" sz="2000" b="1" baseline="-25000"/>
              <a:t>–1</a:t>
            </a:r>
            <a:r>
              <a:rPr lang="en-US" sz="2000" b="1"/>
              <a:t>) + (1 – </a:t>
            </a:r>
            <a:r>
              <a:rPr lang="el-GR" sz="2000" b="1" i="1">
                <a:cs typeface="Arial" charset="0"/>
              </a:rPr>
              <a:t>β</a:t>
            </a:r>
            <a:r>
              <a:rPr lang="en-US" sz="2000" b="1"/>
              <a:t>)</a:t>
            </a:r>
            <a:r>
              <a:rPr lang="en-US" sz="2000" b="1" i="1">
                <a:latin typeface="Times New Roman" pitchFamily="18" charset="0"/>
              </a:rPr>
              <a:t>T</a:t>
            </a:r>
            <a:r>
              <a:rPr lang="en-US" sz="2000" b="1" i="1" baseline="-25000">
                <a:latin typeface="Times New Roman" pitchFamily="18" charset="0"/>
              </a:rPr>
              <a:t>t</a:t>
            </a:r>
            <a:r>
              <a:rPr lang="en-US" sz="2000" b="1" baseline="-25000"/>
              <a:t>–1</a:t>
            </a:r>
          </a:p>
        </p:txBody>
      </p:sp>
      <p:sp>
        <p:nvSpPr>
          <p:cNvPr id="515081" name="Text Box 9"/>
          <p:cNvSpPr txBox="1">
            <a:spLocks noChangeArrowheads="1"/>
          </p:cNvSpPr>
          <p:nvPr/>
        </p:nvSpPr>
        <p:spPr bwMode="auto">
          <a:xfrm>
            <a:off x="1851025" y="4265390"/>
            <a:ext cx="1603324" cy="369332"/>
          </a:xfrm>
          <a:prstGeom prst="rect">
            <a:avLst/>
          </a:prstGeom>
          <a:noFill/>
          <a:ln w="9525">
            <a:noFill/>
            <a:miter lim="800000"/>
            <a:headEnd/>
            <a:tailEnd/>
          </a:ln>
        </p:spPr>
        <p:txBody>
          <a:bodyPr wrap="none">
            <a:spAutoFit/>
          </a:bodyPr>
          <a:lstStyle/>
          <a:p>
            <a:pPr>
              <a:lnSpc>
                <a:spcPct val="90000"/>
              </a:lnSpc>
              <a:spcBef>
                <a:spcPct val="40000"/>
              </a:spcBef>
            </a:pPr>
            <a:r>
              <a:rPr lang="en-US" sz="2000" b="1" i="1">
                <a:latin typeface="Times New Roman" pitchFamily="18" charset="0"/>
              </a:rPr>
              <a:t>F</a:t>
            </a:r>
            <a:r>
              <a:rPr lang="en-US" sz="2000" b="1" i="1" baseline="-25000">
                <a:latin typeface="Times New Roman" pitchFamily="18" charset="0"/>
              </a:rPr>
              <a:t>t</a:t>
            </a:r>
            <a:r>
              <a:rPr lang="en-US" sz="2000" b="1" baseline="-25000"/>
              <a:t>+1</a:t>
            </a:r>
            <a:r>
              <a:rPr lang="en-US" sz="2000" b="1"/>
              <a:t> = </a:t>
            </a:r>
            <a:r>
              <a:rPr lang="en-US" sz="2000" b="1" i="1">
                <a:latin typeface="Times New Roman" pitchFamily="18" charset="0"/>
              </a:rPr>
              <a:t>A</a:t>
            </a:r>
            <a:r>
              <a:rPr lang="en-US" sz="2000" b="1" i="1" baseline="-25000">
                <a:latin typeface="Times New Roman" pitchFamily="18" charset="0"/>
              </a:rPr>
              <a:t>t</a:t>
            </a:r>
            <a:r>
              <a:rPr lang="en-US" sz="2000" b="1" i="1"/>
              <a:t> </a:t>
            </a:r>
            <a:r>
              <a:rPr lang="en-US" sz="2000" b="1"/>
              <a:t>+ </a:t>
            </a:r>
            <a:r>
              <a:rPr lang="en-US" sz="2000" b="1" i="1">
                <a:latin typeface="Times New Roman" pitchFamily="18" charset="0"/>
              </a:rPr>
              <a:t>T</a:t>
            </a:r>
            <a:r>
              <a:rPr lang="en-US" sz="2000" b="1" i="1" baseline="-25000">
                <a:latin typeface="Times New Roman" pitchFamily="18" charset="0"/>
              </a:rPr>
              <a:t>t</a:t>
            </a:r>
            <a:endParaRPr lang="en-US" sz="2000" b="1" baseline="-25000">
              <a:latin typeface="Times New Roman" pitchFamily="18" charset="0"/>
            </a:endParaRPr>
          </a:p>
        </p:txBody>
      </p:sp>
      <p:sp>
        <p:nvSpPr>
          <p:cNvPr id="515085" name="Text Box 13"/>
          <p:cNvSpPr txBox="1">
            <a:spLocks noChangeArrowheads="1"/>
          </p:cNvSpPr>
          <p:nvPr/>
        </p:nvSpPr>
        <p:spPr bwMode="auto">
          <a:xfrm>
            <a:off x="885825" y="4736877"/>
            <a:ext cx="7813675" cy="1416050"/>
          </a:xfrm>
          <a:prstGeom prst="rect">
            <a:avLst/>
          </a:prstGeom>
          <a:noFill/>
          <a:ln w="9525">
            <a:noFill/>
            <a:miter lim="800000"/>
            <a:headEnd/>
            <a:tailEnd/>
          </a:ln>
        </p:spPr>
        <p:txBody>
          <a:bodyPr>
            <a:spAutoFit/>
          </a:bodyPr>
          <a:lstStyle/>
          <a:p>
            <a:pPr marL="990600" indent="-990600">
              <a:lnSpc>
                <a:spcPct val="90000"/>
              </a:lnSpc>
              <a:tabLst>
                <a:tab pos="901700" algn="r"/>
              </a:tabLst>
            </a:pPr>
            <a:r>
              <a:rPr lang="en-US" sz="1600" b="1"/>
              <a:t>where</a:t>
            </a:r>
          </a:p>
          <a:p>
            <a:pPr marL="990600" indent="-990600">
              <a:lnSpc>
                <a:spcPct val="90000"/>
              </a:lnSpc>
              <a:tabLst>
                <a:tab pos="901700" algn="r"/>
              </a:tabLst>
            </a:pPr>
            <a:r>
              <a:rPr lang="en-US" sz="1600" b="1" i="1"/>
              <a:t>	</a:t>
            </a:r>
            <a:r>
              <a:rPr lang="en-US" sz="1600" b="1" i="1">
                <a:latin typeface="Times New Roman" pitchFamily="18" charset="0"/>
              </a:rPr>
              <a:t>A</a:t>
            </a:r>
            <a:r>
              <a:rPr lang="en-US" sz="1600" b="1" i="1" baseline="-25000">
                <a:latin typeface="Times New Roman" pitchFamily="18" charset="0"/>
              </a:rPr>
              <a:t>t</a:t>
            </a:r>
            <a:r>
              <a:rPr lang="en-US" sz="1600" b="1" i="1"/>
              <a:t> </a:t>
            </a:r>
            <a:r>
              <a:rPr lang="en-US" sz="1600" b="1"/>
              <a:t>=	exponentially smoothed average of the series in period</a:t>
            </a:r>
            <a:r>
              <a:rPr lang="en-US" sz="1600" b="1">
                <a:latin typeface="Times New Roman" pitchFamily="18" charset="0"/>
              </a:rPr>
              <a:t> </a:t>
            </a:r>
            <a:r>
              <a:rPr lang="en-US" sz="1600" b="1" i="1">
                <a:latin typeface="Times New Roman" pitchFamily="18" charset="0"/>
              </a:rPr>
              <a:t>t</a:t>
            </a:r>
          </a:p>
          <a:p>
            <a:pPr marL="990600" indent="-990600">
              <a:lnSpc>
                <a:spcPct val="90000"/>
              </a:lnSpc>
              <a:tabLst>
                <a:tab pos="901700" algn="r"/>
              </a:tabLst>
            </a:pPr>
            <a:r>
              <a:rPr lang="en-US" sz="1600" b="1" i="1"/>
              <a:t>	</a:t>
            </a:r>
            <a:r>
              <a:rPr lang="en-US" sz="1600" b="1" i="1">
                <a:latin typeface="Times New Roman" pitchFamily="18" charset="0"/>
              </a:rPr>
              <a:t>T</a:t>
            </a:r>
            <a:r>
              <a:rPr lang="en-US" sz="1600" b="1" i="1" baseline="-25000">
                <a:latin typeface="Times New Roman" pitchFamily="18" charset="0"/>
              </a:rPr>
              <a:t>t</a:t>
            </a:r>
            <a:r>
              <a:rPr lang="en-US" sz="1600" b="1" i="1"/>
              <a:t> </a:t>
            </a:r>
            <a:r>
              <a:rPr lang="en-US" sz="1600" b="1"/>
              <a:t>=	exponentially smoothed average of the trend in period </a:t>
            </a:r>
            <a:r>
              <a:rPr lang="en-US" sz="1600" b="1" i="1">
                <a:latin typeface="Times New Roman" pitchFamily="18" charset="0"/>
              </a:rPr>
              <a:t>t</a:t>
            </a:r>
            <a:endParaRPr lang="en-US" sz="1600" b="1">
              <a:latin typeface="Times New Roman" pitchFamily="18" charset="0"/>
            </a:endParaRPr>
          </a:p>
          <a:p>
            <a:pPr marL="990600" indent="-990600">
              <a:lnSpc>
                <a:spcPct val="90000"/>
              </a:lnSpc>
              <a:tabLst>
                <a:tab pos="901700" algn="r"/>
              </a:tabLst>
            </a:pPr>
            <a:r>
              <a:rPr lang="en-US" sz="1600" b="1"/>
              <a:t>	=	smoothing parameter for the average, with a value between 0 and 1</a:t>
            </a:r>
          </a:p>
          <a:p>
            <a:pPr marL="990600" indent="-990600">
              <a:lnSpc>
                <a:spcPct val="90000"/>
              </a:lnSpc>
              <a:tabLst>
                <a:tab pos="901700" algn="r"/>
              </a:tabLst>
            </a:pPr>
            <a:r>
              <a:rPr lang="en-US" sz="1600" b="1"/>
              <a:t>	=	smoothing parameter for the trend, with a value between 0 and 1</a:t>
            </a:r>
          </a:p>
          <a:p>
            <a:pPr marL="990600" indent="-990600">
              <a:lnSpc>
                <a:spcPct val="90000"/>
              </a:lnSpc>
              <a:tabLst>
                <a:tab pos="901700" algn="r"/>
              </a:tabLst>
            </a:pPr>
            <a:r>
              <a:rPr lang="en-US" sz="1600" b="1" i="1"/>
              <a:t>	</a:t>
            </a:r>
            <a:r>
              <a:rPr lang="en-US" sz="1600" b="1" i="1">
                <a:latin typeface="Times New Roman" pitchFamily="18" charset="0"/>
              </a:rPr>
              <a:t>F</a:t>
            </a:r>
            <a:r>
              <a:rPr lang="en-US" sz="1600" b="1" i="1" baseline="-25000">
                <a:latin typeface="Times New Roman" pitchFamily="18" charset="0"/>
              </a:rPr>
              <a:t>t</a:t>
            </a:r>
            <a:r>
              <a:rPr lang="en-US" sz="1600" b="1" baseline="-25000"/>
              <a:t>+1</a:t>
            </a:r>
            <a:r>
              <a:rPr lang="en-US" sz="1600" b="1"/>
              <a:t> =	forecast for period </a:t>
            </a:r>
            <a:r>
              <a:rPr lang="en-US" sz="1600" b="1" i="1">
                <a:latin typeface="Times New Roman" pitchFamily="18" charset="0"/>
              </a:rPr>
              <a:t>t</a:t>
            </a:r>
            <a:r>
              <a:rPr lang="en-US" sz="1600" b="1" i="1"/>
              <a:t> </a:t>
            </a:r>
            <a:r>
              <a:rPr lang="en-US" sz="1600" b="1"/>
              <a:t>+ 1</a:t>
            </a:r>
          </a:p>
        </p:txBody>
      </p:sp>
    </p:spTree>
    <p:extLst>
      <p:ext uri="{BB962C8B-B14F-4D97-AF65-F5344CB8AC3E}">
        <p14:creationId xmlns:p14="http://schemas.microsoft.com/office/powerpoint/2010/main" val="2281197758"/>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15075"/>
                                        </p:tgtEl>
                                        <p:attrNameLst>
                                          <p:attrName>style.visibility</p:attrName>
                                        </p:attrNameLst>
                                      </p:cBhvr>
                                      <p:to>
                                        <p:strVal val="visible"/>
                                      </p:to>
                                    </p:set>
                                    <p:animEffect transition="in" filter="strips(downRight)">
                                      <p:cBhvr>
                                        <p:cTn id="7" dur="1000"/>
                                        <p:tgtEl>
                                          <p:spTgt spid="515075"/>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515076"/>
                                        </p:tgtEl>
                                        <p:attrNameLst>
                                          <p:attrName>style.visibility</p:attrName>
                                        </p:attrNameLst>
                                      </p:cBhvr>
                                      <p:to>
                                        <p:strVal val="visible"/>
                                      </p:to>
                                    </p:set>
                                    <p:animEffect transition="in" filter="strips(downRight)">
                                      <p:cBhvr>
                                        <p:cTn id="11" dur="1000"/>
                                        <p:tgtEl>
                                          <p:spTgt spid="515076"/>
                                        </p:tgtEl>
                                      </p:cBhvr>
                                    </p:animEffect>
                                  </p:childTnLst>
                                </p:cTn>
                              </p:par>
                            </p:childTnLst>
                          </p:cTn>
                        </p:par>
                        <p:par>
                          <p:cTn id="12" fill="hold">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515077"/>
                                        </p:tgtEl>
                                        <p:attrNameLst>
                                          <p:attrName>style.visibility</p:attrName>
                                        </p:attrNameLst>
                                      </p:cBhvr>
                                      <p:to>
                                        <p:strVal val="visible"/>
                                      </p:to>
                                    </p:set>
                                    <p:animEffect transition="in" filter="strips(downRight)">
                                      <p:cBhvr>
                                        <p:cTn id="15" dur="1000"/>
                                        <p:tgtEl>
                                          <p:spTgt spid="51507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515078"/>
                                        </p:tgtEl>
                                        <p:attrNameLst>
                                          <p:attrName>style.visibility</p:attrName>
                                        </p:attrNameLst>
                                      </p:cBhvr>
                                      <p:to>
                                        <p:strVal val="visible"/>
                                      </p:to>
                                    </p:set>
                                    <p:animEffect transition="in" filter="strips(downRight)">
                                      <p:cBhvr>
                                        <p:cTn id="20" dur="1000"/>
                                        <p:tgtEl>
                                          <p:spTgt spid="515078"/>
                                        </p:tgtEl>
                                      </p:cBhvr>
                                    </p:animEffect>
                                  </p:childTnLst>
                                </p:cTn>
                              </p:par>
                            </p:childTnLst>
                          </p:cTn>
                        </p:par>
                        <p:par>
                          <p:cTn id="21" fill="hold">
                            <p:stCondLst>
                              <p:cond delay="1000"/>
                            </p:stCondLst>
                            <p:childTnLst>
                              <p:par>
                                <p:cTn id="22" presetID="18" presetClass="entr" presetSubtype="6" fill="hold" grpId="0" nodeType="afterEffect">
                                  <p:stCondLst>
                                    <p:cond delay="1000"/>
                                  </p:stCondLst>
                                  <p:childTnLst>
                                    <p:set>
                                      <p:cBhvr>
                                        <p:cTn id="23" dur="1" fill="hold">
                                          <p:stCondLst>
                                            <p:cond delay="0"/>
                                          </p:stCondLst>
                                        </p:cTn>
                                        <p:tgtEl>
                                          <p:spTgt spid="515080"/>
                                        </p:tgtEl>
                                        <p:attrNameLst>
                                          <p:attrName>style.visibility</p:attrName>
                                        </p:attrNameLst>
                                      </p:cBhvr>
                                      <p:to>
                                        <p:strVal val="visible"/>
                                      </p:to>
                                    </p:set>
                                    <p:animEffect transition="in" filter="strips(downRight)">
                                      <p:cBhvr>
                                        <p:cTn id="24" dur="1000"/>
                                        <p:tgtEl>
                                          <p:spTgt spid="515080"/>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515081"/>
                                        </p:tgtEl>
                                        <p:attrNameLst>
                                          <p:attrName>style.visibility</p:attrName>
                                        </p:attrNameLst>
                                      </p:cBhvr>
                                      <p:to>
                                        <p:strVal val="visible"/>
                                      </p:to>
                                    </p:set>
                                    <p:animEffect transition="in" filter="strips(downRight)">
                                      <p:cBhvr>
                                        <p:cTn id="29" dur="1000"/>
                                        <p:tgtEl>
                                          <p:spTgt spid="515081"/>
                                        </p:tgtEl>
                                      </p:cBhvr>
                                    </p:animEffect>
                                  </p:childTnLst>
                                </p:cTn>
                              </p:par>
                            </p:childTnLst>
                          </p:cTn>
                        </p:par>
                        <p:par>
                          <p:cTn id="30" fill="hold">
                            <p:stCondLst>
                              <p:cond delay="1000"/>
                            </p:stCondLst>
                            <p:childTnLst>
                              <p:par>
                                <p:cTn id="31" presetID="18" presetClass="entr" presetSubtype="6" fill="hold" grpId="0" nodeType="afterEffect">
                                  <p:stCondLst>
                                    <p:cond delay="1000"/>
                                  </p:stCondLst>
                                  <p:childTnLst>
                                    <p:set>
                                      <p:cBhvr>
                                        <p:cTn id="32" dur="1" fill="hold">
                                          <p:stCondLst>
                                            <p:cond delay="0"/>
                                          </p:stCondLst>
                                        </p:cTn>
                                        <p:tgtEl>
                                          <p:spTgt spid="515085"/>
                                        </p:tgtEl>
                                        <p:attrNameLst>
                                          <p:attrName>style.visibility</p:attrName>
                                        </p:attrNameLst>
                                      </p:cBhvr>
                                      <p:to>
                                        <p:strVal val="visible"/>
                                      </p:to>
                                    </p:set>
                                    <p:animEffect transition="in" filter="strips(downRight)">
                                      <p:cBhvr>
                                        <p:cTn id="33" dur="1000"/>
                                        <p:tgtEl>
                                          <p:spTgt spid="515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5" grpId="0"/>
      <p:bldP spid="515076" grpId="0"/>
      <p:bldP spid="515077" grpId="0"/>
      <p:bldP spid="515078" grpId="0"/>
      <p:bldP spid="515080" grpId="0"/>
      <p:bldP spid="515081" grpId="0"/>
      <p:bldP spid="51508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
          <p:cNvGrpSpPr>
            <a:grpSpLocks/>
          </p:cNvGrpSpPr>
          <p:nvPr/>
        </p:nvGrpSpPr>
        <p:grpSpPr bwMode="auto">
          <a:xfrm>
            <a:off x="1154113" y="1219200"/>
            <a:ext cx="6534150" cy="4887913"/>
            <a:chOff x="727" y="904"/>
            <a:chExt cx="4116" cy="3079"/>
          </a:xfrm>
        </p:grpSpPr>
        <p:sp>
          <p:nvSpPr>
            <p:cNvPr id="45100" name="Rectangle 3"/>
            <p:cNvSpPr>
              <a:spLocks noChangeArrowheads="1"/>
            </p:cNvSpPr>
            <p:nvPr/>
          </p:nvSpPr>
          <p:spPr bwMode="auto">
            <a:xfrm>
              <a:off x="868" y="3403"/>
              <a:ext cx="3871" cy="325"/>
            </a:xfrm>
            <a:prstGeom prst="rect">
              <a:avLst/>
            </a:prstGeom>
            <a:noFill/>
            <a:ln w="12700">
              <a:noFill/>
              <a:miter lim="800000"/>
              <a:headEnd/>
              <a:tailEnd/>
            </a:ln>
          </p:spPr>
          <p:txBody>
            <a:bodyPr lIns="90487" tIns="44450" rIns="90487" bIns="44450">
              <a:spAutoFit/>
            </a:bodyPr>
            <a:lstStyle/>
            <a:p>
              <a:pPr defTabSz="762000" eaLnBrk="0" hangingPunct="0">
                <a:tabLst>
                  <a:tab pos="458788" algn="ctr"/>
                  <a:tab pos="806450" algn="ctr"/>
                  <a:tab pos="1168400" algn="ctr"/>
                  <a:tab pos="1524000" algn="ctr"/>
                  <a:tab pos="1885950" algn="ctr"/>
                  <a:tab pos="2241550" algn="ctr"/>
                  <a:tab pos="2603500" algn="ctr"/>
                  <a:tab pos="2959100" algn="ctr"/>
                  <a:tab pos="3321050" algn="ctr"/>
                  <a:tab pos="3676650" algn="ctr"/>
                  <a:tab pos="4038600" algn="ctr"/>
                  <a:tab pos="4394200" algn="ctr"/>
                  <a:tab pos="4756150" algn="ctr"/>
                  <a:tab pos="5111750" algn="ctr"/>
                  <a:tab pos="5473700" algn="ctr"/>
                  <a:tab pos="5829300" algn="ctr"/>
                </a:tabLst>
              </a:pPr>
              <a:r>
                <a:rPr lang="en-US" sz="1200" b="1"/>
                <a:t>	|	|	|	|	|	|	|	|	|	|	|	|	|	|	|	|</a:t>
              </a:r>
            </a:p>
            <a:p>
              <a:pPr defTabSz="762000" eaLnBrk="0" hangingPunct="0">
                <a:tabLst>
                  <a:tab pos="458788" algn="ctr"/>
                  <a:tab pos="806450" algn="ctr"/>
                  <a:tab pos="1168400" algn="ctr"/>
                  <a:tab pos="1524000" algn="ctr"/>
                  <a:tab pos="1885950" algn="ctr"/>
                  <a:tab pos="2241550" algn="ctr"/>
                  <a:tab pos="2603500" algn="ctr"/>
                  <a:tab pos="2959100" algn="ctr"/>
                  <a:tab pos="3321050" algn="ctr"/>
                  <a:tab pos="3676650" algn="ctr"/>
                  <a:tab pos="4038600" algn="ctr"/>
                  <a:tab pos="4394200" algn="ctr"/>
                  <a:tab pos="4756150" algn="ctr"/>
                  <a:tab pos="5111750" algn="ctr"/>
                  <a:tab pos="5473700" algn="ctr"/>
                  <a:tab pos="5829300" algn="ctr"/>
                </a:tabLst>
              </a:pPr>
              <a:r>
                <a:rPr lang="en-US" sz="1600" b="1"/>
                <a:t>	0	1	2	3	4	5	6	7	8	9	10	11	12	13	14	15</a:t>
              </a:r>
            </a:p>
          </p:txBody>
        </p:sp>
        <p:sp>
          <p:nvSpPr>
            <p:cNvPr id="45101" name="Line 4"/>
            <p:cNvSpPr>
              <a:spLocks noChangeShapeType="1"/>
            </p:cNvSpPr>
            <p:nvPr/>
          </p:nvSpPr>
          <p:spPr bwMode="auto">
            <a:xfrm>
              <a:off x="1213" y="990"/>
              <a:ext cx="0" cy="2284"/>
            </a:xfrm>
            <a:prstGeom prst="line">
              <a:avLst/>
            </a:prstGeom>
            <a:noFill/>
            <a:ln w="38100">
              <a:solidFill>
                <a:schemeClr val="tx1"/>
              </a:solidFill>
              <a:round/>
              <a:headEnd/>
              <a:tailEnd/>
            </a:ln>
          </p:spPr>
          <p:txBody>
            <a:bodyPr wrap="none" anchor="ctr"/>
            <a:lstStyle/>
            <a:p>
              <a:endParaRPr lang="en-US"/>
            </a:p>
          </p:txBody>
        </p:sp>
        <p:sp>
          <p:nvSpPr>
            <p:cNvPr id="45102" name="Line 5"/>
            <p:cNvSpPr>
              <a:spLocks noChangeShapeType="1"/>
            </p:cNvSpPr>
            <p:nvPr/>
          </p:nvSpPr>
          <p:spPr bwMode="auto">
            <a:xfrm flipV="1">
              <a:off x="1172" y="3246"/>
              <a:ext cx="67" cy="79"/>
            </a:xfrm>
            <a:prstGeom prst="line">
              <a:avLst/>
            </a:prstGeom>
            <a:noFill/>
            <a:ln w="38100">
              <a:solidFill>
                <a:schemeClr val="tx1"/>
              </a:solidFill>
              <a:round/>
              <a:headEnd/>
              <a:tailEnd/>
            </a:ln>
          </p:spPr>
          <p:txBody>
            <a:bodyPr wrap="none" anchor="ctr"/>
            <a:lstStyle/>
            <a:p>
              <a:endParaRPr lang="en-US"/>
            </a:p>
          </p:txBody>
        </p:sp>
        <p:sp>
          <p:nvSpPr>
            <p:cNvPr id="45103" name="Rectangle 6"/>
            <p:cNvSpPr>
              <a:spLocks noChangeArrowheads="1"/>
            </p:cNvSpPr>
            <p:nvPr/>
          </p:nvSpPr>
          <p:spPr bwMode="auto">
            <a:xfrm>
              <a:off x="976" y="904"/>
              <a:ext cx="363" cy="2318"/>
            </a:xfrm>
            <a:prstGeom prst="rect">
              <a:avLst/>
            </a:prstGeom>
            <a:noFill/>
            <a:ln w="12700">
              <a:noFill/>
              <a:miter lim="800000"/>
              <a:headEnd/>
              <a:tailEnd/>
            </a:ln>
          </p:spPr>
          <p:txBody>
            <a:bodyPr wrap="none" lIns="90487" tIns="44450" rIns="90487" bIns="44450">
              <a:spAutoFit/>
            </a:bodyPr>
            <a:lstStyle/>
            <a:p>
              <a:pPr defTabSz="762000" eaLnBrk="0" hangingPunct="0">
                <a:lnSpc>
                  <a:spcPct val="245000"/>
                </a:lnSpc>
              </a:pPr>
              <a:r>
                <a:rPr lang="en-US" sz="1600" b="1"/>
                <a:t>80 </a:t>
              </a:r>
              <a:r>
                <a:rPr lang="en-US" sz="1600" b="1">
                  <a:cs typeface="Arial" charset="0"/>
                </a:rPr>
                <a:t>–</a:t>
              </a:r>
            </a:p>
            <a:p>
              <a:pPr defTabSz="762000" eaLnBrk="0" hangingPunct="0">
                <a:lnSpc>
                  <a:spcPct val="245000"/>
                </a:lnSpc>
              </a:pPr>
              <a:r>
                <a:rPr lang="en-US" sz="1600" b="1"/>
                <a:t>70 </a:t>
              </a:r>
              <a:r>
                <a:rPr lang="en-US" sz="1600" b="1">
                  <a:cs typeface="Arial" charset="0"/>
                </a:rPr>
                <a:t>–</a:t>
              </a:r>
            </a:p>
            <a:p>
              <a:pPr defTabSz="762000" eaLnBrk="0" hangingPunct="0">
                <a:lnSpc>
                  <a:spcPct val="245000"/>
                </a:lnSpc>
              </a:pPr>
              <a:r>
                <a:rPr lang="en-US" sz="1600" b="1"/>
                <a:t>60 </a:t>
              </a:r>
              <a:r>
                <a:rPr lang="en-US" sz="1600" b="1">
                  <a:cs typeface="Arial" charset="0"/>
                </a:rPr>
                <a:t>–</a:t>
              </a:r>
            </a:p>
            <a:p>
              <a:pPr defTabSz="762000" eaLnBrk="0" hangingPunct="0">
                <a:lnSpc>
                  <a:spcPct val="245000"/>
                </a:lnSpc>
              </a:pPr>
              <a:r>
                <a:rPr lang="en-US" sz="1600" b="1"/>
                <a:t>50 </a:t>
              </a:r>
              <a:r>
                <a:rPr lang="en-US" sz="1600" b="1">
                  <a:cs typeface="Arial" charset="0"/>
                </a:rPr>
                <a:t>–</a:t>
              </a:r>
            </a:p>
            <a:p>
              <a:pPr defTabSz="762000" eaLnBrk="0" hangingPunct="0">
                <a:lnSpc>
                  <a:spcPct val="245000"/>
                </a:lnSpc>
              </a:pPr>
              <a:r>
                <a:rPr lang="en-US" sz="1600" b="1"/>
                <a:t>40 </a:t>
              </a:r>
              <a:r>
                <a:rPr lang="en-US" sz="1600" b="1">
                  <a:cs typeface="Arial" charset="0"/>
                </a:rPr>
                <a:t>–</a:t>
              </a:r>
            </a:p>
            <a:p>
              <a:pPr defTabSz="762000" eaLnBrk="0" hangingPunct="0">
                <a:lnSpc>
                  <a:spcPct val="245000"/>
                </a:lnSpc>
              </a:pPr>
              <a:r>
                <a:rPr lang="en-US" sz="1600" b="1"/>
                <a:t>30 </a:t>
              </a:r>
              <a:r>
                <a:rPr lang="en-US" sz="1600" b="1">
                  <a:cs typeface="Arial" charset="0"/>
                </a:rPr>
                <a:t>–</a:t>
              </a:r>
            </a:p>
          </p:txBody>
        </p:sp>
        <p:sp>
          <p:nvSpPr>
            <p:cNvPr id="45104" name="Rectangle 7"/>
            <p:cNvSpPr>
              <a:spLocks noChangeArrowheads="1"/>
            </p:cNvSpPr>
            <p:nvPr/>
          </p:nvSpPr>
          <p:spPr bwMode="auto">
            <a:xfrm rot="-5400000">
              <a:off x="315" y="2169"/>
              <a:ext cx="1033" cy="210"/>
            </a:xfrm>
            <a:prstGeom prst="rect">
              <a:avLst/>
            </a:prstGeom>
            <a:noFill/>
            <a:ln w="12700">
              <a:noFill/>
              <a:miter lim="800000"/>
              <a:headEnd/>
              <a:tailEnd/>
            </a:ln>
          </p:spPr>
          <p:txBody>
            <a:bodyPr wrap="none" lIns="90487" tIns="44450" rIns="90487" bIns="44450">
              <a:spAutoFit/>
            </a:bodyPr>
            <a:lstStyle/>
            <a:p>
              <a:pPr defTabSz="762000" eaLnBrk="0" hangingPunct="0"/>
              <a:r>
                <a:rPr lang="en-US" sz="1600" b="1"/>
                <a:t>Patient arrivals</a:t>
              </a:r>
            </a:p>
          </p:txBody>
        </p:sp>
        <p:sp>
          <p:nvSpPr>
            <p:cNvPr id="45105" name="Freeform 8"/>
            <p:cNvSpPr>
              <a:spLocks/>
            </p:cNvSpPr>
            <p:nvPr/>
          </p:nvSpPr>
          <p:spPr bwMode="auto">
            <a:xfrm>
              <a:off x="1213" y="3358"/>
              <a:ext cx="3630" cy="178"/>
            </a:xfrm>
            <a:custGeom>
              <a:avLst/>
              <a:gdLst>
                <a:gd name="T0" fmla="*/ 0 w 4465"/>
                <a:gd name="T1" fmla="*/ 0 h 262"/>
                <a:gd name="T2" fmla="*/ 0 w 4465"/>
                <a:gd name="T3" fmla="*/ 177 h 262"/>
                <a:gd name="T4" fmla="*/ 3629 w 4465"/>
                <a:gd name="T5" fmla="*/ 177 h 262"/>
                <a:gd name="T6" fmla="*/ 0 60000 65536"/>
                <a:gd name="T7" fmla="*/ 0 60000 65536"/>
                <a:gd name="T8" fmla="*/ 0 60000 65536"/>
                <a:gd name="T9" fmla="*/ 0 w 4465"/>
                <a:gd name="T10" fmla="*/ 0 h 262"/>
                <a:gd name="T11" fmla="*/ 4465 w 4465"/>
                <a:gd name="T12" fmla="*/ 262 h 262"/>
              </a:gdLst>
              <a:ahLst/>
              <a:cxnLst>
                <a:cxn ang="T6">
                  <a:pos x="T0" y="T1"/>
                </a:cxn>
                <a:cxn ang="T7">
                  <a:pos x="T2" y="T3"/>
                </a:cxn>
                <a:cxn ang="T8">
                  <a:pos x="T4" y="T5"/>
                </a:cxn>
              </a:cxnLst>
              <a:rect l="T9" t="T10" r="T11" b="T12"/>
              <a:pathLst>
                <a:path w="4465" h="262">
                  <a:moveTo>
                    <a:pt x="0" y="0"/>
                  </a:moveTo>
                  <a:lnTo>
                    <a:pt x="0" y="261"/>
                  </a:lnTo>
                  <a:lnTo>
                    <a:pt x="4464" y="261"/>
                  </a:lnTo>
                </a:path>
              </a:pathLst>
            </a:custGeom>
            <a:noFill/>
            <a:ln w="38100" cap="rnd">
              <a:solidFill>
                <a:schemeClr val="tx1"/>
              </a:solidFill>
              <a:round/>
              <a:headEnd/>
              <a:tailEnd/>
            </a:ln>
          </p:spPr>
          <p:txBody>
            <a:bodyPr/>
            <a:lstStyle/>
            <a:p>
              <a:endParaRPr lang="en-NZ"/>
            </a:p>
          </p:txBody>
        </p:sp>
        <p:sp>
          <p:nvSpPr>
            <p:cNvPr id="45106" name="Line 9"/>
            <p:cNvSpPr>
              <a:spLocks noChangeShapeType="1"/>
            </p:cNvSpPr>
            <p:nvPr/>
          </p:nvSpPr>
          <p:spPr bwMode="auto">
            <a:xfrm flipV="1">
              <a:off x="1181" y="3306"/>
              <a:ext cx="67" cy="79"/>
            </a:xfrm>
            <a:prstGeom prst="line">
              <a:avLst/>
            </a:prstGeom>
            <a:noFill/>
            <a:ln w="38100">
              <a:solidFill>
                <a:schemeClr val="tx1"/>
              </a:solidFill>
              <a:round/>
              <a:headEnd/>
              <a:tailEnd/>
            </a:ln>
          </p:spPr>
          <p:txBody>
            <a:bodyPr wrap="none" anchor="ctr"/>
            <a:lstStyle/>
            <a:p>
              <a:endParaRPr lang="en-US"/>
            </a:p>
          </p:txBody>
        </p:sp>
        <p:sp>
          <p:nvSpPr>
            <p:cNvPr id="45107" name="Rectangle 10"/>
            <p:cNvSpPr>
              <a:spLocks noChangeArrowheads="1"/>
            </p:cNvSpPr>
            <p:nvPr/>
          </p:nvSpPr>
          <p:spPr bwMode="auto">
            <a:xfrm>
              <a:off x="2809" y="3773"/>
              <a:ext cx="448" cy="210"/>
            </a:xfrm>
            <a:prstGeom prst="rect">
              <a:avLst/>
            </a:prstGeom>
            <a:noFill/>
            <a:ln w="12700">
              <a:noFill/>
              <a:miter lim="800000"/>
              <a:headEnd/>
              <a:tailEnd/>
            </a:ln>
          </p:spPr>
          <p:txBody>
            <a:bodyPr wrap="none" lIns="90487" tIns="44450" rIns="90487" bIns="44450">
              <a:spAutoFit/>
            </a:bodyPr>
            <a:lstStyle/>
            <a:p>
              <a:pPr defTabSz="762000" eaLnBrk="0" hangingPunct="0"/>
              <a:r>
                <a:rPr lang="en-US" sz="1600" b="1"/>
                <a:t>Week</a:t>
              </a:r>
            </a:p>
          </p:txBody>
        </p:sp>
      </p:grpSp>
      <p:sp>
        <p:nvSpPr>
          <p:cNvPr id="231436" name="Text Box 12"/>
          <p:cNvSpPr txBox="1">
            <a:spLocks noChangeArrowheads="1"/>
          </p:cNvSpPr>
          <p:nvPr/>
        </p:nvSpPr>
        <p:spPr bwMode="auto">
          <a:xfrm>
            <a:off x="6107113" y="3557588"/>
            <a:ext cx="1636712" cy="587375"/>
          </a:xfrm>
          <a:prstGeom prst="rect">
            <a:avLst/>
          </a:prstGeom>
          <a:noFill/>
          <a:ln w="12700">
            <a:noFill/>
            <a:miter lim="800000"/>
            <a:headEnd/>
            <a:tailEnd/>
          </a:ln>
        </p:spPr>
        <p:txBody>
          <a:bodyPr>
            <a:spAutoFit/>
          </a:bodyPr>
          <a:lstStyle/>
          <a:p>
            <a:pPr algn="ctr" defTabSz="762000" eaLnBrk="0" hangingPunct="0">
              <a:lnSpc>
                <a:spcPct val="90000"/>
              </a:lnSpc>
            </a:pPr>
            <a:r>
              <a:rPr lang="en-US" sz="1800" b="1" dirty="0"/>
              <a:t>Actual blood test requests</a:t>
            </a:r>
          </a:p>
        </p:txBody>
      </p:sp>
      <p:sp>
        <p:nvSpPr>
          <p:cNvPr id="231437" name="Line 13"/>
          <p:cNvSpPr>
            <a:spLocks noChangeShapeType="1"/>
          </p:cNvSpPr>
          <p:nvPr/>
        </p:nvSpPr>
        <p:spPr bwMode="auto">
          <a:xfrm>
            <a:off x="6400800" y="3027363"/>
            <a:ext cx="382588" cy="506412"/>
          </a:xfrm>
          <a:prstGeom prst="line">
            <a:avLst/>
          </a:prstGeom>
          <a:noFill/>
          <a:ln w="38100">
            <a:solidFill>
              <a:schemeClr val="tx1"/>
            </a:solidFill>
            <a:round/>
            <a:headEnd/>
            <a:tailEnd/>
          </a:ln>
        </p:spPr>
        <p:txBody>
          <a:bodyPr wrap="none" anchor="ctr"/>
          <a:lstStyle/>
          <a:p>
            <a:endParaRPr lang="en-US"/>
          </a:p>
        </p:txBody>
      </p:sp>
      <p:sp>
        <p:nvSpPr>
          <p:cNvPr id="231440" name="Text Box 16"/>
          <p:cNvSpPr txBox="1">
            <a:spLocks noChangeArrowheads="1"/>
          </p:cNvSpPr>
          <p:nvPr/>
        </p:nvSpPr>
        <p:spPr bwMode="auto">
          <a:xfrm>
            <a:off x="4337050" y="1854200"/>
            <a:ext cx="1914525" cy="590931"/>
          </a:xfrm>
          <a:prstGeom prst="rect">
            <a:avLst/>
          </a:prstGeom>
          <a:noFill/>
          <a:ln w="12700">
            <a:noFill/>
            <a:miter lim="800000"/>
            <a:headEnd/>
            <a:tailEnd/>
          </a:ln>
        </p:spPr>
        <p:txBody>
          <a:bodyPr>
            <a:spAutoFit/>
          </a:bodyPr>
          <a:lstStyle/>
          <a:p>
            <a:pPr algn="ctr" defTabSz="762000" eaLnBrk="0" hangingPunct="0">
              <a:lnSpc>
                <a:spcPct val="90000"/>
              </a:lnSpc>
            </a:pPr>
            <a:r>
              <a:rPr lang="en-US" sz="1800" b="1" dirty="0"/>
              <a:t>Trend-adjusted forecast</a:t>
            </a:r>
          </a:p>
        </p:txBody>
      </p:sp>
      <p:sp>
        <p:nvSpPr>
          <p:cNvPr id="231441" name="Line 17"/>
          <p:cNvSpPr>
            <a:spLocks noChangeShapeType="1"/>
          </p:cNvSpPr>
          <p:nvPr/>
        </p:nvSpPr>
        <p:spPr bwMode="auto">
          <a:xfrm>
            <a:off x="5416550" y="2481263"/>
            <a:ext cx="268288" cy="403225"/>
          </a:xfrm>
          <a:prstGeom prst="line">
            <a:avLst/>
          </a:prstGeom>
          <a:noFill/>
          <a:ln w="38100">
            <a:solidFill>
              <a:schemeClr val="tx1"/>
            </a:solidFill>
            <a:round/>
            <a:headEnd/>
            <a:tailEnd/>
          </a:ln>
        </p:spPr>
        <p:txBody>
          <a:bodyPr wrap="none" anchor="ctr"/>
          <a:lstStyle/>
          <a:p>
            <a:endParaRPr lang="en-US"/>
          </a:p>
        </p:txBody>
      </p:sp>
      <p:sp>
        <p:nvSpPr>
          <p:cNvPr id="231444" name="Rectangle 20"/>
          <p:cNvSpPr>
            <a:spLocks noGrp="1" noChangeArrowheads="1"/>
          </p:cNvSpPr>
          <p:nvPr>
            <p:ph type="title"/>
          </p:nvPr>
        </p:nvSpPr>
        <p:spPr>
          <a:xfrm>
            <a:off x="251520" y="115888"/>
            <a:ext cx="8784976" cy="922337"/>
          </a:xfrm>
        </p:spPr>
        <p:txBody>
          <a:bodyPr/>
          <a:lstStyle/>
          <a:p>
            <a:pPr eaLnBrk="1" hangingPunct="1">
              <a:defRPr/>
            </a:pPr>
            <a:r>
              <a:rPr lang="en-US" sz="3000" dirty="0"/>
              <a:t>Using Trend-Adjusted Exponential Smoothing</a:t>
            </a:r>
          </a:p>
        </p:txBody>
      </p:sp>
      <p:grpSp>
        <p:nvGrpSpPr>
          <p:cNvPr id="3" name="Group 54"/>
          <p:cNvGrpSpPr>
            <a:grpSpLocks/>
          </p:cNvGrpSpPr>
          <p:nvPr/>
        </p:nvGrpSpPr>
        <p:grpSpPr bwMode="auto">
          <a:xfrm>
            <a:off x="2205038" y="1758950"/>
            <a:ext cx="5176837" cy="3154363"/>
            <a:chOff x="1389" y="1244"/>
            <a:chExt cx="3261" cy="1987"/>
          </a:xfrm>
        </p:grpSpPr>
        <p:sp>
          <p:nvSpPr>
            <p:cNvPr id="45084" name="Freeform 11"/>
            <p:cNvSpPr>
              <a:spLocks/>
            </p:cNvSpPr>
            <p:nvPr/>
          </p:nvSpPr>
          <p:spPr bwMode="auto">
            <a:xfrm>
              <a:off x="1429" y="1287"/>
              <a:ext cx="3181" cy="1911"/>
            </a:xfrm>
            <a:custGeom>
              <a:avLst/>
              <a:gdLst>
                <a:gd name="T0" fmla="*/ 0 w 4045"/>
                <a:gd name="T1" fmla="*/ 1910 h 2055"/>
                <a:gd name="T2" fmla="*/ 226 w 4045"/>
                <a:gd name="T3" fmla="*/ 1269 h 2055"/>
                <a:gd name="T4" fmla="*/ 451 w 4045"/>
                <a:gd name="T5" fmla="*/ 1547 h 2055"/>
                <a:gd name="T6" fmla="*/ 680 w 4045"/>
                <a:gd name="T7" fmla="*/ 1602 h 2055"/>
                <a:gd name="T8" fmla="*/ 906 w 4045"/>
                <a:gd name="T9" fmla="*/ 938 h 2055"/>
                <a:gd name="T10" fmla="*/ 1136 w 4045"/>
                <a:gd name="T11" fmla="*/ 1492 h 2055"/>
                <a:gd name="T12" fmla="*/ 1364 w 4045"/>
                <a:gd name="T13" fmla="*/ 754 h 2055"/>
                <a:gd name="T14" fmla="*/ 1590 w 4045"/>
                <a:gd name="T15" fmla="*/ 553 h 2055"/>
                <a:gd name="T16" fmla="*/ 1818 w 4045"/>
                <a:gd name="T17" fmla="*/ 1474 h 2055"/>
                <a:gd name="T18" fmla="*/ 2044 w 4045"/>
                <a:gd name="T19" fmla="*/ 859 h 2055"/>
                <a:gd name="T20" fmla="*/ 2273 w 4045"/>
                <a:gd name="T21" fmla="*/ 905 h 2055"/>
                <a:gd name="T22" fmla="*/ 2500 w 4045"/>
                <a:gd name="T23" fmla="*/ 964 h 2055"/>
                <a:gd name="T24" fmla="*/ 2728 w 4045"/>
                <a:gd name="T25" fmla="*/ 275 h 2055"/>
                <a:gd name="T26" fmla="*/ 2955 w 4045"/>
                <a:gd name="T27" fmla="*/ 659 h 2055"/>
                <a:gd name="T28" fmla="*/ 3180 w 4045"/>
                <a:gd name="T29" fmla="*/ 0 h 20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45"/>
                <a:gd name="T46" fmla="*/ 0 h 2055"/>
                <a:gd name="T47" fmla="*/ 4045 w 4045"/>
                <a:gd name="T48" fmla="*/ 2055 h 20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45" h="2055">
                  <a:moveTo>
                    <a:pt x="0" y="2054"/>
                  </a:moveTo>
                  <a:lnTo>
                    <a:pt x="288" y="1365"/>
                  </a:lnTo>
                  <a:lnTo>
                    <a:pt x="574" y="1664"/>
                  </a:lnTo>
                  <a:lnTo>
                    <a:pt x="865" y="1723"/>
                  </a:lnTo>
                  <a:lnTo>
                    <a:pt x="1152" y="1009"/>
                  </a:lnTo>
                  <a:lnTo>
                    <a:pt x="1444" y="1604"/>
                  </a:lnTo>
                  <a:lnTo>
                    <a:pt x="1734" y="811"/>
                  </a:lnTo>
                  <a:lnTo>
                    <a:pt x="2022" y="595"/>
                  </a:lnTo>
                  <a:lnTo>
                    <a:pt x="2312" y="1585"/>
                  </a:lnTo>
                  <a:lnTo>
                    <a:pt x="2599" y="924"/>
                  </a:lnTo>
                  <a:lnTo>
                    <a:pt x="2890" y="973"/>
                  </a:lnTo>
                  <a:lnTo>
                    <a:pt x="3179" y="1037"/>
                  </a:lnTo>
                  <a:lnTo>
                    <a:pt x="3469" y="296"/>
                  </a:lnTo>
                  <a:lnTo>
                    <a:pt x="3757" y="709"/>
                  </a:lnTo>
                  <a:lnTo>
                    <a:pt x="4044" y="0"/>
                  </a:lnTo>
                </a:path>
              </a:pathLst>
            </a:custGeom>
            <a:noFill/>
            <a:ln w="76200" cap="rnd">
              <a:solidFill>
                <a:srgbClr val="B20019"/>
              </a:solidFill>
              <a:round/>
              <a:headEnd/>
              <a:tailEnd/>
            </a:ln>
          </p:spPr>
          <p:txBody>
            <a:bodyPr/>
            <a:lstStyle/>
            <a:p>
              <a:endParaRPr lang="en-NZ"/>
            </a:p>
          </p:txBody>
        </p:sp>
        <p:sp>
          <p:nvSpPr>
            <p:cNvPr id="45085" name="Oval 24"/>
            <p:cNvSpPr>
              <a:spLocks noChangeArrowheads="1"/>
            </p:cNvSpPr>
            <p:nvPr/>
          </p:nvSpPr>
          <p:spPr bwMode="auto">
            <a:xfrm>
              <a:off x="1618" y="2525"/>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86" name="Oval 26"/>
            <p:cNvSpPr>
              <a:spLocks noChangeArrowheads="1"/>
            </p:cNvSpPr>
            <p:nvPr/>
          </p:nvSpPr>
          <p:spPr bwMode="auto">
            <a:xfrm>
              <a:off x="1389" y="3151"/>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87" name="Oval 27"/>
            <p:cNvSpPr>
              <a:spLocks noChangeArrowheads="1"/>
            </p:cNvSpPr>
            <p:nvPr/>
          </p:nvSpPr>
          <p:spPr bwMode="auto">
            <a:xfrm>
              <a:off x="1827" y="2795"/>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88" name="Oval 29"/>
            <p:cNvSpPr>
              <a:spLocks noChangeArrowheads="1"/>
            </p:cNvSpPr>
            <p:nvPr/>
          </p:nvSpPr>
          <p:spPr bwMode="auto">
            <a:xfrm>
              <a:off x="2061" y="2842"/>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89" name="Oval 30"/>
            <p:cNvSpPr>
              <a:spLocks noChangeArrowheads="1"/>
            </p:cNvSpPr>
            <p:nvPr/>
          </p:nvSpPr>
          <p:spPr bwMode="auto">
            <a:xfrm>
              <a:off x="2287" y="2192"/>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90" name="Oval 33"/>
            <p:cNvSpPr>
              <a:spLocks noChangeArrowheads="1"/>
            </p:cNvSpPr>
            <p:nvPr/>
          </p:nvSpPr>
          <p:spPr bwMode="auto">
            <a:xfrm>
              <a:off x="2530" y="2741"/>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91" name="Oval 35"/>
            <p:cNvSpPr>
              <a:spLocks noChangeArrowheads="1"/>
            </p:cNvSpPr>
            <p:nvPr/>
          </p:nvSpPr>
          <p:spPr bwMode="auto">
            <a:xfrm>
              <a:off x="2755" y="1997"/>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92" name="Oval 37"/>
            <p:cNvSpPr>
              <a:spLocks noChangeArrowheads="1"/>
            </p:cNvSpPr>
            <p:nvPr/>
          </p:nvSpPr>
          <p:spPr bwMode="auto">
            <a:xfrm>
              <a:off x="2983" y="1798"/>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93" name="Oval 39"/>
            <p:cNvSpPr>
              <a:spLocks noChangeArrowheads="1"/>
            </p:cNvSpPr>
            <p:nvPr/>
          </p:nvSpPr>
          <p:spPr bwMode="auto">
            <a:xfrm>
              <a:off x="3206" y="2718"/>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94" name="Oval 41"/>
            <p:cNvSpPr>
              <a:spLocks noChangeArrowheads="1"/>
            </p:cNvSpPr>
            <p:nvPr/>
          </p:nvSpPr>
          <p:spPr bwMode="auto">
            <a:xfrm>
              <a:off x="3437" y="2114"/>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95" name="Oval 45"/>
            <p:cNvSpPr>
              <a:spLocks noChangeArrowheads="1"/>
            </p:cNvSpPr>
            <p:nvPr/>
          </p:nvSpPr>
          <p:spPr bwMode="auto">
            <a:xfrm>
              <a:off x="3665" y="2145"/>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96" name="Oval 46"/>
            <p:cNvSpPr>
              <a:spLocks noChangeArrowheads="1"/>
            </p:cNvSpPr>
            <p:nvPr/>
          </p:nvSpPr>
          <p:spPr bwMode="auto">
            <a:xfrm>
              <a:off x="3891" y="2206"/>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97" name="Oval 47"/>
            <p:cNvSpPr>
              <a:spLocks noChangeArrowheads="1"/>
            </p:cNvSpPr>
            <p:nvPr/>
          </p:nvSpPr>
          <p:spPr bwMode="auto">
            <a:xfrm>
              <a:off x="4118" y="1526"/>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98" name="Oval 50"/>
            <p:cNvSpPr>
              <a:spLocks noChangeArrowheads="1"/>
            </p:cNvSpPr>
            <p:nvPr/>
          </p:nvSpPr>
          <p:spPr bwMode="auto">
            <a:xfrm>
              <a:off x="4570" y="1244"/>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99" name="Oval 51"/>
            <p:cNvSpPr>
              <a:spLocks noChangeArrowheads="1"/>
            </p:cNvSpPr>
            <p:nvPr/>
          </p:nvSpPr>
          <p:spPr bwMode="auto">
            <a:xfrm>
              <a:off x="4352" y="1911"/>
              <a:ext cx="80" cy="80"/>
            </a:xfrm>
            <a:prstGeom prst="ellipse">
              <a:avLst/>
            </a:prstGeom>
            <a:solidFill>
              <a:schemeClr val="tx1"/>
            </a:solidFill>
            <a:ln w="9525">
              <a:solidFill>
                <a:schemeClr val="tx1"/>
              </a:solidFill>
              <a:round/>
              <a:headEnd/>
              <a:tailEnd/>
            </a:ln>
          </p:spPr>
          <p:txBody>
            <a:bodyPr wrap="none" anchor="ctr"/>
            <a:lstStyle/>
            <a:p>
              <a:endParaRPr lang="en-NZ"/>
            </a:p>
          </p:txBody>
        </p:sp>
      </p:grpSp>
      <p:grpSp>
        <p:nvGrpSpPr>
          <p:cNvPr id="4" name="Group 55"/>
          <p:cNvGrpSpPr>
            <a:grpSpLocks/>
          </p:cNvGrpSpPr>
          <p:nvPr/>
        </p:nvGrpSpPr>
        <p:grpSpPr bwMode="auto">
          <a:xfrm>
            <a:off x="2162175" y="2382838"/>
            <a:ext cx="5262563" cy="2335212"/>
            <a:chOff x="1362" y="1637"/>
            <a:chExt cx="3315" cy="1471"/>
          </a:xfrm>
        </p:grpSpPr>
        <p:sp>
          <p:nvSpPr>
            <p:cNvPr id="45068" name="Freeform 15"/>
            <p:cNvSpPr>
              <a:spLocks/>
            </p:cNvSpPr>
            <p:nvPr/>
          </p:nvSpPr>
          <p:spPr bwMode="auto">
            <a:xfrm>
              <a:off x="1406" y="1680"/>
              <a:ext cx="3225" cy="1393"/>
            </a:xfrm>
            <a:custGeom>
              <a:avLst/>
              <a:gdLst>
                <a:gd name="T0" fmla="*/ 0 w 4081"/>
                <a:gd name="T1" fmla="*/ 1392 h 1505"/>
                <a:gd name="T2" fmla="*/ 228 w 4081"/>
                <a:gd name="T3" fmla="*/ 1332 h 1505"/>
                <a:gd name="T4" fmla="*/ 457 w 4081"/>
                <a:gd name="T5" fmla="*/ 1101 h 1505"/>
                <a:gd name="T6" fmla="*/ 688 w 4081"/>
                <a:gd name="T7" fmla="*/ 984 h 1505"/>
                <a:gd name="T8" fmla="*/ 921 w 4081"/>
                <a:gd name="T9" fmla="*/ 898 h 1505"/>
                <a:gd name="T10" fmla="*/ 1151 w 4081"/>
                <a:gd name="T11" fmla="*/ 741 h 1505"/>
                <a:gd name="T12" fmla="*/ 1382 w 4081"/>
                <a:gd name="T13" fmla="*/ 703 h 1505"/>
                <a:gd name="T14" fmla="*/ 1611 w 4081"/>
                <a:gd name="T15" fmla="*/ 510 h 1505"/>
                <a:gd name="T16" fmla="*/ 1840 w 4081"/>
                <a:gd name="T17" fmla="*/ 317 h 1505"/>
                <a:gd name="T18" fmla="*/ 2072 w 4081"/>
                <a:gd name="T19" fmla="*/ 320 h 1505"/>
                <a:gd name="T20" fmla="*/ 2303 w 4081"/>
                <a:gd name="T21" fmla="*/ 254 h 1505"/>
                <a:gd name="T22" fmla="*/ 2532 w 4081"/>
                <a:gd name="T23" fmla="*/ 217 h 1505"/>
                <a:gd name="T24" fmla="*/ 2760 w 4081"/>
                <a:gd name="T25" fmla="*/ 222 h 1505"/>
                <a:gd name="T26" fmla="*/ 2991 w 4081"/>
                <a:gd name="T27" fmla="*/ 83 h 1505"/>
                <a:gd name="T28" fmla="*/ 3224 w 4081"/>
                <a:gd name="T29" fmla="*/ 0 h 15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81"/>
                <a:gd name="T46" fmla="*/ 0 h 1505"/>
                <a:gd name="T47" fmla="*/ 4081 w 4081"/>
                <a:gd name="T48" fmla="*/ 1505 h 15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81" h="1505">
                  <a:moveTo>
                    <a:pt x="0" y="1504"/>
                  </a:moveTo>
                  <a:lnTo>
                    <a:pt x="289" y="1439"/>
                  </a:lnTo>
                  <a:lnTo>
                    <a:pt x="578" y="1190"/>
                  </a:lnTo>
                  <a:lnTo>
                    <a:pt x="870" y="1063"/>
                  </a:lnTo>
                  <a:lnTo>
                    <a:pt x="1165" y="970"/>
                  </a:lnTo>
                  <a:lnTo>
                    <a:pt x="1457" y="801"/>
                  </a:lnTo>
                  <a:lnTo>
                    <a:pt x="1749" y="759"/>
                  </a:lnTo>
                  <a:lnTo>
                    <a:pt x="2038" y="551"/>
                  </a:lnTo>
                  <a:lnTo>
                    <a:pt x="2328" y="342"/>
                  </a:lnTo>
                  <a:lnTo>
                    <a:pt x="2622" y="346"/>
                  </a:lnTo>
                  <a:lnTo>
                    <a:pt x="2914" y="274"/>
                  </a:lnTo>
                  <a:lnTo>
                    <a:pt x="3204" y="234"/>
                  </a:lnTo>
                  <a:lnTo>
                    <a:pt x="3492" y="240"/>
                  </a:lnTo>
                  <a:lnTo>
                    <a:pt x="3785" y="90"/>
                  </a:lnTo>
                  <a:lnTo>
                    <a:pt x="4080" y="0"/>
                  </a:lnTo>
                </a:path>
              </a:pathLst>
            </a:custGeom>
            <a:noFill/>
            <a:ln w="76200" cap="rnd">
              <a:solidFill>
                <a:schemeClr val="tx2"/>
              </a:solidFill>
              <a:round/>
              <a:headEnd/>
              <a:tailEnd/>
            </a:ln>
          </p:spPr>
          <p:txBody>
            <a:bodyPr/>
            <a:lstStyle/>
            <a:p>
              <a:endParaRPr lang="en-NZ"/>
            </a:p>
          </p:txBody>
        </p:sp>
        <p:sp>
          <p:nvSpPr>
            <p:cNvPr id="45069" name="Oval 23"/>
            <p:cNvSpPr>
              <a:spLocks noChangeArrowheads="1"/>
            </p:cNvSpPr>
            <p:nvPr/>
          </p:nvSpPr>
          <p:spPr bwMode="auto">
            <a:xfrm>
              <a:off x="1362" y="3028"/>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70" name="Oval 25"/>
            <p:cNvSpPr>
              <a:spLocks noChangeArrowheads="1"/>
            </p:cNvSpPr>
            <p:nvPr/>
          </p:nvSpPr>
          <p:spPr bwMode="auto">
            <a:xfrm>
              <a:off x="1595" y="2964"/>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71" name="Oval 28"/>
            <p:cNvSpPr>
              <a:spLocks noChangeArrowheads="1"/>
            </p:cNvSpPr>
            <p:nvPr/>
          </p:nvSpPr>
          <p:spPr bwMode="auto">
            <a:xfrm>
              <a:off x="1827" y="2739"/>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72" name="Oval 31"/>
            <p:cNvSpPr>
              <a:spLocks noChangeArrowheads="1"/>
            </p:cNvSpPr>
            <p:nvPr/>
          </p:nvSpPr>
          <p:spPr bwMode="auto">
            <a:xfrm>
              <a:off x="2291" y="2544"/>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73" name="Oval 32"/>
            <p:cNvSpPr>
              <a:spLocks noChangeArrowheads="1"/>
            </p:cNvSpPr>
            <p:nvPr/>
          </p:nvSpPr>
          <p:spPr bwMode="auto">
            <a:xfrm>
              <a:off x="2061" y="2614"/>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74" name="Oval 34"/>
            <p:cNvSpPr>
              <a:spLocks noChangeArrowheads="1"/>
            </p:cNvSpPr>
            <p:nvPr/>
          </p:nvSpPr>
          <p:spPr bwMode="auto">
            <a:xfrm>
              <a:off x="2522" y="2379"/>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75" name="Oval 36"/>
            <p:cNvSpPr>
              <a:spLocks noChangeArrowheads="1"/>
            </p:cNvSpPr>
            <p:nvPr/>
          </p:nvSpPr>
          <p:spPr bwMode="auto">
            <a:xfrm>
              <a:off x="2983" y="2139"/>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76" name="Oval 38"/>
            <p:cNvSpPr>
              <a:spLocks noChangeArrowheads="1"/>
            </p:cNvSpPr>
            <p:nvPr/>
          </p:nvSpPr>
          <p:spPr bwMode="auto">
            <a:xfrm>
              <a:off x="2749" y="2342"/>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77" name="Oval 40"/>
            <p:cNvSpPr>
              <a:spLocks noChangeArrowheads="1"/>
            </p:cNvSpPr>
            <p:nvPr/>
          </p:nvSpPr>
          <p:spPr bwMode="auto">
            <a:xfrm>
              <a:off x="3207" y="1963"/>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78" name="Oval 42"/>
            <p:cNvSpPr>
              <a:spLocks noChangeArrowheads="1"/>
            </p:cNvSpPr>
            <p:nvPr/>
          </p:nvSpPr>
          <p:spPr bwMode="auto">
            <a:xfrm>
              <a:off x="3884" y="1857"/>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79" name="Oval 43"/>
            <p:cNvSpPr>
              <a:spLocks noChangeArrowheads="1"/>
            </p:cNvSpPr>
            <p:nvPr/>
          </p:nvSpPr>
          <p:spPr bwMode="auto">
            <a:xfrm>
              <a:off x="3657" y="1894"/>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80" name="Oval 44"/>
            <p:cNvSpPr>
              <a:spLocks noChangeArrowheads="1"/>
            </p:cNvSpPr>
            <p:nvPr/>
          </p:nvSpPr>
          <p:spPr bwMode="auto">
            <a:xfrm>
              <a:off x="3438" y="1955"/>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81" name="Oval 48"/>
            <p:cNvSpPr>
              <a:spLocks noChangeArrowheads="1"/>
            </p:cNvSpPr>
            <p:nvPr/>
          </p:nvSpPr>
          <p:spPr bwMode="auto">
            <a:xfrm>
              <a:off x="4127" y="1860"/>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82" name="Oval 52"/>
            <p:cNvSpPr>
              <a:spLocks noChangeArrowheads="1"/>
            </p:cNvSpPr>
            <p:nvPr/>
          </p:nvSpPr>
          <p:spPr bwMode="auto">
            <a:xfrm>
              <a:off x="4359" y="1711"/>
              <a:ext cx="80" cy="80"/>
            </a:xfrm>
            <a:prstGeom prst="ellipse">
              <a:avLst/>
            </a:prstGeom>
            <a:solidFill>
              <a:schemeClr val="tx1"/>
            </a:solidFill>
            <a:ln w="9525">
              <a:solidFill>
                <a:schemeClr val="tx1"/>
              </a:solidFill>
              <a:round/>
              <a:headEnd/>
              <a:tailEnd/>
            </a:ln>
          </p:spPr>
          <p:txBody>
            <a:bodyPr wrap="none" anchor="ctr"/>
            <a:lstStyle/>
            <a:p>
              <a:endParaRPr lang="en-NZ"/>
            </a:p>
          </p:txBody>
        </p:sp>
        <p:sp>
          <p:nvSpPr>
            <p:cNvPr id="45083" name="Oval 53"/>
            <p:cNvSpPr>
              <a:spLocks noChangeArrowheads="1"/>
            </p:cNvSpPr>
            <p:nvPr/>
          </p:nvSpPr>
          <p:spPr bwMode="auto">
            <a:xfrm>
              <a:off x="4597" y="1637"/>
              <a:ext cx="80" cy="80"/>
            </a:xfrm>
            <a:prstGeom prst="ellipse">
              <a:avLst/>
            </a:prstGeom>
            <a:solidFill>
              <a:schemeClr val="tx1"/>
            </a:solidFill>
            <a:ln w="9525">
              <a:solidFill>
                <a:schemeClr val="tx1"/>
              </a:solidFill>
              <a:round/>
              <a:headEnd/>
              <a:tailEnd/>
            </a:ln>
          </p:spPr>
          <p:txBody>
            <a:bodyPr wrap="none" anchor="ctr"/>
            <a:lstStyle/>
            <a:p>
              <a:endParaRPr lang="en-NZ"/>
            </a:p>
          </p:txBody>
        </p:sp>
      </p:grpSp>
    </p:spTree>
    <p:extLst>
      <p:ext uri="{BB962C8B-B14F-4D97-AF65-F5344CB8AC3E}">
        <p14:creationId xmlns:p14="http://schemas.microsoft.com/office/powerpoint/2010/main" val="1577600559"/>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childTnLst>
                          </p:cTn>
                        </p:par>
                        <p:par>
                          <p:cTn id="8" fill="hold">
                            <p:stCondLst>
                              <p:cond delay="2000"/>
                            </p:stCondLst>
                            <p:childTnLst>
                              <p:par>
                                <p:cTn id="9" presetID="18" presetClass="entr" presetSubtype="3"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strips(upRight)">
                                      <p:cBhvr>
                                        <p:cTn id="11" dur="1000"/>
                                        <p:tgtEl>
                                          <p:spTgt spid="3"/>
                                        </p:tgtEl>
                                      </p:cBhvr>
                                    </p:animEffect>
                                  </p:childTnLst>
                                </p:cTn>
                              </p:par>
                            </p:childTnLst>
                          </p:cTn>
                        </p:par>
                        <p:par>
                          <p:cTn id="12" fill="hold">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231436"/>
                                        </p:tgtEl>
                                        <p:attrNameLst>
                                          <p:attrName>style.visibility</p:attrName>
                                        </p:attrNameLst>
                                      </p:cBhvr>
                                      <p:to>
                                        <p:strVal val="visible"/>
                                      </p:to>
                                    </p:set>
                                    <p:animEffect transition="in" filter="strips(downRight)">
                                      <p:cBhvr>
                                        <p:cTn id="15" dur="1000"/>
                                        <p:tgtEl>
                                          <p:spTgt spid="231436"/>
                                        </p:tgtEl>
                                      </p:cBhvr>
                                    </p:animEffect>
                                  </p:childTnLst>
                                </p:cTn>
                              </p:par>
                              <p:par>
                                <p:cTn id="16" presetID="18" presetClass="entr" presetSubtype="9" fill="hold" grpId="0" nodeType="withEffect">
                                  <p:stCondLst>
                                    <p:cond delay="1000"/>
                                  </p:stCondLst>
                                  <p:childTnLst>
                                    <p:set>
                                      <p:cBhvr>
                                        <p:cTn id="17" dur="1" fill="hold">
                                          <p:stCondLst>
                                            <p:cond delay="0"/>
                                          </p:stCondLst>
                                        </p:cTn>
                                        <p:tgtEl>
                                          <p:spTgt spid="231437"/>
                                        </p:tgtEl>
                                        <p:attrNameLst>
                                          <p:attrName>style.visibility</p:attrName>
                                        </p:attrNameLst>
                                      </p:cBhvr>
                                      <p:to>
                                        <p:strVal val="visible"/>
                                      </p:to>
                                    </p:set>
                                    <p:animEffect transition="in" filter="strips(upLeft)">
                                      <p:cBhvr>
                                        <p:cTn id="18" dur="1000"/>
                                        <p:tgtEl>
                                          <p:spTgt spid="23143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1000"/>
                                        <p:tgtEl>
                                          <p:spTgt spid="4"/>
                                        </p:tgtEl>
                                      </p:cBhvr>
                                    </p:animEffect>
                                  </p:childTnLst>
                                </p:cTn>
                              </p:par>
                            </p:childTnLst>
                          </p:cTn>
                        </p:par>
                        <p:par>
                          <p:cTn id="24" fill="hold">
                            <p:stCondLst>
                              <p:cond delay="1000"/>
                            </p:stCondLst>
                            <p:childTnLst>
                              <p:par>
                                <p:cTn id="25" presetID="18" presetClass="entr" presetSubtype="6" fill="hold" grpId="0" nodeType="afterEffect">
                                  <p:stCondLst>
                                    <p:cond delay="1000"/>
                                  </p:stCondLst>
                                  <p:childTnLst>
                                    <p:set>
                                      <p:cBhvr>
                                        <p:cTn id="26" dur="1" fill="hold">
                                          <p:stCondLst>
                                            <p:cond delay="0"/>
                                          </p:stCondLst>
                                        </p:cTn>
                                        <p:tgtEl>
                                          <p:spTgt spid="231440"/>
                                        </p:tgtEl>
                                        <p:attrNameLst>
                                          <p:attrName>style.visibility</p:attrName>
                                        </p:attrNameLst>
                                      </p:cBhvr>
                                      <p:to>
                                        <p:strVal val="visible"/>
                                      </p:to>
                                    </p:set>
                                    <p:animEffect transition="in" filter="strips(downRight)">
                                      <p:cBhvr>
                                        <p:cTn id="27" dur="1000"/>
                                        <p:tgtEl>
                                          <p:spTgt spid="231440"/>
                                        </p:tgtEl>
                                      </p:cBhvr>
                                    </p:animEffect>
                                  </p:childTnLst>
                                </p:cTn>
                              </p:par>
                              <p:par>
                                <p:cTn id="28" presetID="18" presetClass="entr" presetSubtype="6" fill="hold" grpId="0" nodeType="withEffect">
                                  <p:stCondLst>
                                    <p:cond delay="1000"/>
                                  </p:stCondLst>
                                  <p:childTnLst>
                                    <p:set>
                                      <p:cBhvr>
                                        <p:cTn id="29" dur="1" fill="hold">
                                          <p:stCondLst>
                                            <p:cond delay="0"/>
                                          </p:stCondLst>
                                        </p:cTn>
                                        <p:tgtEl>
                                          <p:spTgt spid="231441"/>
                                        </p:tgtEl>
                                        <p:attrNameLst>
                                          <p:attrName>style.visibility</p:attrName>
                                        </p:attrNameLst>
                                      </p:cBhvr>
                                      <p:to>
                                        <p:strVal val="visible"/>
                                      </p:to>
                                    </p:set>
                                    <p:animEffect transition="in" filter="strips(downRight)">
                                      <p:cBhvr>
                                        <p:cTn id="30" dur="1000"/>
                                        <p:tgtEl>
                                          <p:spTgt spid="231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6" grpId="0"/>
      <p:bldP spid="231437" grpId="0" animBg="1"/>
      <p:bldP spid="231440" grpId="0"/>
      <p:bldP spid="23144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7" name="Rectangle 5"/>
          <p:cNvSpPr>
            <a:spLocks noGrp="1" noChangeArrowheads="1"/>
          </p:cNvSpPr>
          <p:nvPr>
            <p:ph type="title"/>
          </p:nvPr>
        </p:nvSpPr>
        <p:spPr/>
        <p:txBody>
          <a:bodyPr/>
          <a:lstStyle/>
          <a:p>
            <a:pPr eaLnBrk="1" hangingPunct="1">
              <a:defRPr/>
            </a:pPr>
            <a:r>
              <a:rPr lang="en-US" sz="4000" dirty="0"/>
              <a:t>Seasonal Patterns</a:t>
            </a:r>
          </a:p>
        </p:txBody>
      </p:sp>
      <p:sp>
        <p:nvSpPr>
          <p:cNvPr id="238598" name="Rectangle 6"/>
          <p:cNvSpPr>
            <a:spLocks noGrp="1" noChangeArrowheads="1"/>
          </p:cNvSpPr>
          <p:nvPr>
            <p:ph type="body" idx="1"/>
          </p:nvPr>
        </p:nvSpPr>
        <p:spPr>
          <a:xfrm>
            <a:off x="774700" y="1124744"/>
            <a:ext cx="7912100" cy="4602163"/>
          </a:xfrm>
        </p:spPr>
        <p:txBody>
          <a:bodyPr/>
          <a:lstStyle/>
          <a:p>
            <a:pPr eaLnBrk="1" hangingPunct="1">
              <a:lnSpc>
                <a:spcPct val="80000"/>
              </a:lnSpc>
            </a:pPr>
            <a:r>
              <a:rPr lang="en-US" sz="3000" dirty="0"/>
              <a:t>Seasonal patterns are regularly repeated upward or downward movements in demand measured in periods of less than one year </a:t>
            </a:r>
          </a:p>
          <a:p>
            <a:pPr eaLnBrk="1" hangingPunct="1">
              <a:lnSpc>
                <a:spcPct val="80000"/>
              </a:lnSpc>
            </a:pPr>
            <a:endParaRPr lang="en-US" sz="3000" dirty="0"/>
          </a:p>
          <a:p>
            <a:pPr eaLnBrk="1" hangingPunct="1">
              <a:lnSpc>
                <a:spcPct val="80000"/>
              </a:lnSpc>
            </a:pPr>
            <a:r>
              <a:rPr lang="en-US" sz="3000" dirty="0"/>
              <a:t>Account for seasonal effects by using one of the techniques already described but to limit the data in the time series to those periods in the same season</a:t>
            </a:r>
          </a:p>
          <a:p>
            <a:pPr eaLnBrk="1" hangingPunct="1">
              <a:lnSpc>
                <a:spcPct val="80000"/>
              </a:lnSpc>
            </a:pPr>
            <a:endParaRPr lang="en-US" sz="3000" dirty="0"/>
          </a:p>
          <a:p>
            <a:pPr eaLnBrk="1" hangingPunct="1">
              <a:lnSpc>
                <a:spcPct val="80000"/>
              </a:lnSpc>
            </a:pPr>
            <a:r>
              <a:rPr lang="en-US" sz="3000" dirty="0"/>
              <a:t>This approach accounts for seasonal effects but discards considerable information on past demand</a:t>
            </a:r>
          </a:p>
        </p:txBody>
      </p:sp>
    </p:spTree>
    <p:extLst>
      <p:ext uri="{BB962C8B-B14F-4D97-AF65-F5344CB8AC3E}">
        <p14:creationId xmlns:p14="http://schemas.microsoft.com/office/powerpoint/2010/main" val="30588027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38598">
                                            <p:txEl>
                                              <p:pRg st="0" end="0"/>
                                            </p:txEl>
                                          </p:spTgt>
                                        </p:tgtEl>
                                        <p:attrNameLst>
                                          <p:attrName>style.visibility</p:attrName>
                                        </p:attrNameLst>
                                      </p:cBhvr>
                                      <p:to>
                                        <p:strVal val="visible"/>
                                      </p:to>
                                    </p:set>
                                    <p:animEffect transition="in" filter="strips(downRight)">
                                      <p:cBhvr>
                                        <p:cTn id="7" dur="1000"/>
                                        <p:tgtEl>
                                          <p:spTgt spid="2385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38598">
                                            <p:txEl>
                                              <p:pRg st="2" end="2"/>
                                            </p:txEl>
                                          </p:spTgt>
                                        </p:tgtEl>
                                        <p:attrNameLst>
                                          <p:attrName>style.visibility</p:attrName>
                                        </p:attrNameLst>
                                      </p:cBhvr>
                                      <p:to>
                                        <p:strVal val="visible"/>
                                      </p:to>
                                    </p:set>
                                    <p:animEffect transition="in" filter="strips(downRight)">
                                      <p:cBhvr>
                                        <p:cTn id="12" dur="1000"/>
                                        <p:tgtEl>
                                          <p:spTgt spid="23859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38598">
                                            <p:txEl>
                                              <p:pRg st="4" end="4"/>
                                            </p:txEl>
                                          </p:spTgt>
                                        </p:tgtEl>
                                        <p:attrNameLst>
                                          <p:attrName>style.visibility</p:attrName>
                                        </p:attrNameLst>
                                      </p:cBhvr>
                                      <p:to>
                                        <p:strVal val="visible"/>
                                      </p:to>
                                    </p:set>
                                    <p:animEffect transition="in" filter="strips(downRight)">
                                      <p:cBhvr>
                                        <p:cTn id="17" dur="1000"/>
                                        <p:tgtEl>
                                          <p:spTgt spid="2385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10" name="Rectangle 10"/>
          <p:cNvSpPr>
            <a:spLocks noChangeArrowheads="1"/>
          </p:cNvSpPr>
          <p:nvPr/>
        </p:nvSpPr>
        <p:spPr bwMode="auto">
          <a:xfrm>
            <a:off x="1905000" y="1935163"/>
            <a:ext cx="2809875" cy="363537"/>
          </a:xfrm>
          <a:prstGeom prst="rect">
            <a:avLst/>
          </a:prstGeom>
          <a:noFill/>
          <a:ln w="12700">
            <a:noFill/>
            <a:miter lim="800000"/>
            <a:headEnd/>
            <a:tailEnd/>
          </a:ln>
        </p:spPr>
        <p:txBody>
          <a:bodyPr wrap="none" lIns="90487" tIns="44450" rIns="90487" bIns="44450">
            <a:spAutoFit/>
          </a:bodyPr>
          <a:lstStyle/>
          <a:p>
            <a:pPr defTabSz="762000" eaLnBrk="0" hangingPunct="0"/>
            <a:r>
              <a:rPr lang="en-US" b="1"/>
              <a:t>(a) Multiplicative pattern</a:t>
            </a:r>
          </a:p>
        </p:txBody>
      </p:sp>
      <p:grpSp>
        <p:nvGrpSpPr>
          <p:cNvPr id="2" name="Group 16"/>
          <p:cNvGrpSpPr>
            <a:grpSpLocks/>
          </p:cNvGrpSpPr>
          <p:nvPr/>
        </p:nvGrpSpPr>
        <p:grpSpPr bwMode="auto">
          <a:xfrm>
            <a:off x="1500188" y="2052638"/>
            <a:ext cx="6218237" cy="3486150"/>
            <a:chOff x="945" y="1293"/>
            <a:chExt cx="3917" cy="2196"/>
          </a:xfrm>
        </p:grpSpPr>
        <p:sp>
          <p:nvSpPr>
            <p:cNvPr id="55307" name="Freeform 12"/>
            <p:cNvSpPr>
              <a:spLocks/>
            </p:cNvSpPr>
            <p:nvPr/>
          </p:nvSpPr>
          <p:spPr bwMode="auto">
            <a:xfrm>
              <a:off x="945" y="1293"/>
              <a:ext cx="3917" cy="2196"/>
            </a:xfrm>
            <a:custGeom>
              <a:avLst/>
              <a:gdLst>
                <a:gd name="T0" fmla="*/ 3916 w 3917"/>
                <a:gd name="T1" fmla="*/ 0 h 2196"/>
                <a:gd name="T2" fmla="*/ 3916 w 3917"/>
                <a:gd name="T3" fmla="*/ 1207 h 2196"/>
                <a:gd name="T4" fmla="*/ 0 w 3917"/>
                <a:gd name="T5" fmla="*/ 2195 h 2196"/>
                <a:gd name="T6" fmla="*/ 0 w 3917"/>
                <a:gd name="T7" fmla="*/ 1805 h 2196"/>
                <a:gd name="T8" fmla="*/ 3916 w 3917"/>
                <a:gd name="T9" fmla="*/ 0 h 2196"/>
                <a:gd name="T10" fmla="*/ 0 60000 65536"/>
                <a:gd name="T11" fmla="*/ 0 60000 65536"/>
                <a:gd name="T12" fmla="*/ 0 60000 65536"/>
                <a:gd name="T13" fmla="*/ 0 60000 65536"/>
                <a:gd name="T14" fmla="*/ 0 60000 65536"/>
                <a:gd name="T15" fmla="*/ 0 w 3917"/>
                <a:gd name="T16" fmla="*/ 0 h 2196"/>
                <a:gd name="T17" fmla="*/ 3917 w 3917"/>
                <a:gd name="T18" fmla="*/ 2196 h 2196"/>
              </a:gdLst>
              <a:ahLst/>
              <a:cxnLst>
                <a:cxn ang="T10">
                  <a:pos x="T0" y="T1"/>
                </a:cxn>
                <a:cxn ang="T11">
                  <a:pos x="T2" y="T3"/>
                </a:cxn>
                <a:cxn ang="T12">
                  <a:pos x="T4" y="T5"/>
                </a:cxn>
                <a:cxn ang="T13">
                  <a:pos x="T6" y="T7"/>
                </a:cxn>
                <a:cxn ang="T14">
                  <a:pos x="T8" y="T9"/>
                </a:cxn>
              </a:cxnLst>
              <a:rect l="T15" t="T16" r="T17" b="T18"/>
              <a:pathLst>
                <a:path w="3917" h="2196">
                  <a:moveTo>
                    <a:pt x="3916" y="0"/>
                  </a:moveTo>
                  <a:lnTo>
                    <a:pt x="3916" y="1207"/>
                  </a:lnTo>
                  <a:lnTo>
                    <a:pt x="0" y="2195"/>
                  </a:lnTo>
                  <a:lnTo>
                    <a:pt x="0" y="1805"/>
                  </a:lnTo>
                  <a:lnTo>
                    <a:pt x="3916" y="0"/>
                  </a:lnTo>
                </a:path>
              </a:pathLst>
            </a:custGeom>
            <a:solidFill>
              <a:schemeClr val="bg2"/>
            </a:solidFill>
            <a:ln w="12700" cap="rnd">
              <a:noFill/>
              <a:round/>
              <a:headEnd/>
              <a:tailEnd/>
            </a:ln>
          </p:spPr>
          <p:txBody>
            <a:bodyPr/>
            <a:lstStyle/>
            <a:p>
              <a:endParaRPr lang="en-NZ"/>
            </a:p>
          </p:txBody>
        </p:sp>
        <p:sp>
          <p:nvSpPr>
            <p:cNvPr id="55308" name="Line 13"/>
            <p:cNvSpPr>
              <a:spLocks noChangeShapeType="1"/>
            </p:cNvSpPr>
            <p:nvPr/>
          </p:nvSpPr>
          <p:spPr bwMode="auto">
            <a:xfrm flipV="1">
              <a:off x="960" y="1885"/>
              <a:ext cx="3891" cy="1396"/>
            </a:xfrm>
            <a:prstGeom prst="line">
              <a:avLst/>
            </a:prstGeom>
            <a:noFill/>
            <a:ln w="38100">
              <a:solidFill>
                <a:srgbClr val="000000"/>
              </a:solidFill>
              <a:round/>
              <a:headEnd/>
              <a:tailEnd/>
            </a:ln>
          </p:spPr>
          <p:txBody>
            <a:bodyPr wrap="none" anchor="ctr"/>
            <a:lstStyle/>
            <a:p>
              <a:endParaRPr lang="en-US"/>
            </a:p>
          </p:txBody>
        </p:sp>
        <p:sp>
          <p:nvSpPr>
            <p:cNvPr id="55309" name="Freeform 14"/>
            <p:cNvSpPr>
              <a:spLocks/>
            </p:cNvSpPr>
            <p:nvPr/>
          </p:nvSpPr>
          <p:spPr bwMode="auto">
            <a:xfrm>
              <a:off x="1188" y="1744"/>
              <a:ext cx="3383" cy="1617"/>
            </a:xfrm>
            <a:custGeom>
              <a:avLst/>
              <a:gdLst>
                <a:gd name="T0" fmla="*/ 0 w 3383"/>
                <a:gd name="T1" fmla="*/ 1513 h 1617"/>
                <a:gd name="T2" fmla="*/ 87 w 3383"/>
                <a:gd name="T3" fmla="*/ 1590 h 1617"/>
                <a:gd name="T4" fmla="*/ 193 w 3383"/>
                <a:gd name="T5" fmla="*/ 1609 h 1617"/>
                <a:gd name="T6" fmla="*/ 270 w 3383"/>
                <a:gd name="T7" fmla="*/ 1542 h 1617"/>
                <a:gd name="T8" fmla="*/ 357 w 3383"/>
                <a:gd name="T9" fmla="*/ 1311 h 1617"/>
                <a:gd name="T10" fmla="*/ 415 w 3383"/>
                <a:gd name="T11" fmla="*/ 1099 h 1617"/>
                <a:gd name="T12" fmla="*/ 492 w 3383"/>
                <a:gd name="T13" fmla="*/ 1031 h 1617"/>
                <a:gd name="T14" fmla="*/ 579 w 3383"/>
                <a:gd name="T15" fmla="*/ 1051 h 1617"/>
                <a:gd name="T16" fmla="*/ 685 w 3383"/>
                <a:gd name="T17" fmla="*/ 1205 h 1617"/>
                <a:gd name="T18" fmla="*/ 817 w 3383"/>
                <a:gd name="T19" fmla="*/ 1369 h 1617"/>
                <a:gd name="T20" fmla="*/ 954 w 3383"/>
                <a:gd name="T21" fmla="*/ 1417 h 1617"/>
                <a:gd name="T22" fmla="*/ 1058 w 3383"/>
                <a:gd name="T23" fmla="*/ 1321 h 1617"/>
                <a:gd name="T24" fmla="*/ 1096 w 3383"/>
                <a:gd name="T25" fmla="*/ 1032 h 1617"/>
                <a:gd name="T26" fmla="*/ 1166 w 3383"/>
                <a:gd name="T27" fmla="*/ 742 h 1617"/>
                <a:gd name="T28" fmla="*/ 1244 w 3383"/>
                <a:gd name="T29" fmla="*/ 684 h 1617"/>
                <a:gd name="T30" fmla="*/ 1330 w 3383"/>
                <a:gd name="T31" fmla="*/ 723 h 1617"/>
                <a:gd name="T32" fmla="*/ 1436 w 3383"/>
                <a:gd name="T33" fmla="*/ 944 h 1617"/>
                <a:gd name="T34" fmla="*/ 1542 w 3383"/>
                <a:gd name="T35" fmla="*/ 1166 h 1617"/>
                <a:gd name="T36" fmla="*/ 1629 w 3383"/>
                <a:gd name="T37" fmla="*/ 1234 h 1617"/>
                <a:gd name="T38" fmla="*/ 1745 w 3383"/>
                <a:gd name="T39" fmla="*/ 1147 h 1617"/>
                <a:gd name="T40" fmla="*/ 1822 w 3383"/>
                <a:gd name="T41" fmla="*/ 800 h 1617"/>
                <a:gd name="T42" fmla="*/ 1851 w 3383"/>
                <a:gd name="T43" fmla="*/ 463 h 1617"/>
                <a:gd name="T44" fmla="*/ 1966 w 3383"/>
                <a:gd name="T45" fmla="*/ 347 h 1617"/>
                <a:gd name="T46" fmla="*/ 2063 w 3383"/>
                <a:gd name="T47" fmla="*/ 395 h 1617"/>
                <a:gd name="T48" fmla="*/ 2150 w 3383"/>
                <a:gd name="T49" fmla="*/ 684 h 1617"/>
                <a:gd name="T50" fmla="*/ 2256 w 3383"/>
                <a:gd name="T51" fmla="*/ 1012 h 1617"/>
                <a:gd name="T52" fmla="*/ 2381 w 3383"/>
                <a:gd name="T53" fmla="*/ 1051 h 1617"/>
                <a:gd name="T54" fmla="*/ 2487 w 3383"/>
                <a:gd name="T55" fmla="*/ 925 h 1617"/>
                <a:gd name="T56" fmla="*/ 2564 w 3383"/>
                <a:gd name="T57" fmla="*/ 511 h 1617"/>
                <a:gd name="T58" fmla="*/ 2612 w 3383"/>
                <a:gd name="T59" fmla="*/ 116 h 1617"/>
                <a:gd name="T60" fmla="*/ 2728 w 3383"/>
                <a:gd name="T61" fmla="*/ 10 h 1617"/>
                <a:gd name="T62" fmla="*/ 2834 w 3383"/>
                <a:gd name="T63" fmla="*/ 77 h 1617"/>
                <a:gd name="T64" fmla="*/ 2901 w 3383"/>
                <a:gd name="T65" fmla="*/ 414 h 1617"/>
                <a:gd name="T66" fmla="*/ 2998 w 3383"/>
                <a:gd name="T67" fmla="*/ 810 h 1617"/>
                <a:gd name="T68" fmla="*/ 3133 w 3383"/>
                <a:gd name="T69" fmla="*/ 848 h 1617"/>
                <a:gd name="T70" fmla="*/ 3246 w 3383"/>
                <a:gd name="T71" fmla="*/ 762 h 1617"/>
                <a:gd name="T72" fmla="*/ 3316 w 3383"/>
                <a:gd name="T73" fmla="*/ 588 h 1617"/>
                <a:gd name="T74" fmla="*/ 3383 w 3383"/>
                <a:gd name="T75" fmla="*/ 0 h 16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83"/>
                <a:gd name="T115" fmla="*/ 0 h 1617"/>
                <a:gd name="T116" fmla="*/ 3383 w 3383"/>
                <a:gd name="T117" fmla="*/ 1617 h 16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83" h="1617">
                  <a:moveTo>
                    <a:pt x="0" y="1513"/>
                  </a:moveTo>
                  <a:cubicBezTo>
                    <a:pt x="25" y="1544"/>
                    <a:pt x="55" y="1574"/>
                    <a:pt x="87" y="1590"/>
                  </a:cubicBezTo>
                  <a:cubicBezTo>
                    <a:pt x="119" y="1606"/>
                    <a:pt x="163" y="1617"/>
                    <a:pt x="193" y="1609"/>
                  </a:cubicBezTo>
                  <a:cubicBezTo>
                    <a:pt x="223" y="1601"/>
                    <a:pt x="243" y="1592"/>
                    <a:pt x="270" y="1542"/>
                  </a:cubicBezTo>
                  <a:cubicBezTo>
                    <a:pt x="297" y="1492"/>
                    <a:pt x="333" y="1385"/>
                    <a:pt x="357" y="1311"/>
                  </a:cubicBezTo>
                  <a:cubicBezTo>
                    <a:pt x="381" y="1237"/>
                    <a:pt x="393" y="1146"/>
                    <a:pt x="415" y="1099"/>
                  </a:cubicBezTo>
                  <a:cubicBezTo>
                    <a:pt x="437" y="1052"/>
                    <a:pt x="465" y="1039"/>
                    <a:pt x="492" y="1031"/>
                  </a:cubicBezTo>
                  <a:cubicBezTo>
                    <a:pt x="519" y="1023"/>
                    <a:pt x="547" y="1022"/>
                    <a:pt x="579" y="1051"/>
                  </a:cubicBezTo>
                  <a:cubicBezTo>
                    <a:pt x="611" y="1080"/>
                    <a:pt x="645" y="1152"/>
                    <a:pt x="685" y="1205"/>
                  </a:cubicBezTo>
                  <a:cubicBezTo>
                    <a:pt x="725" y="1258"/>
                    <a:pt x="772" y="1334"/>
                    <a:pt x="817" y="1369"/>
                  </a:cubicBezTo>
                  <a:cubicBezTo>
                    <a:pt x="862" y="1404"/>
                    <a:pt x="914" y="1425"/>
                    <a:pt x="954" y="1417"/>
                  </a:cubicBezTo>
                  <a:cubicBezTo>
                    <a:pt x="994" y="1409"/>
                    <a:pt x="1034" y="1385"/>
                    <a:pt x="1058" y="1321"/>
                  </a:cubicBezTo>
                  <a:cubicBezTo>
                    <a:pt x="1082" y="1257"/>
                    <a:pt x="1078" y="1128"/>
                    <a:pt x="1096" y="1032"/>
                  </a:cubicBezTo>
                  <a:cubicBezTo>
                    <a:pt x="1114" y="936"/>
                    <a:pt x="1141" y="800"/>
                    <a:pt x="1166" y="742"/>
                  </a:cubicBezTo>
                  <a:cubicBezTo>
                    <a:pt x="1191" y="684"/>
                    <a:pt x="1217" y="687"/>
                    <a:pt x="1244" y="684"/>
                  </a:cubicBezTo>
                  <a:cubicBezTo>
                    <a:pt x="1271" y="681"/>
                    <a:pt x="1298" y="680"/>
                    <a:pt x="1330" y="723"/>
                  </a:cubicBezTo>
                  <a:cubicBezTo>
                    <a:pt x="1362" y="766"/>
                    <a:pt x="1401" y="870"/>
                    <a:pt x="1436" y="944"/>
                  </a:cubicBezTo>
                  <a:cubicBezTo>
                    <a:pt x="1471" y="1018"/>
                    <a:pt x="1510" y="1118"/>
                    <a:pt x="1542" y="1166"/>
                  </a:cubicBezTo>
                  <a:cubicBezTo>
                    <a:pt x="1574" y="1214"/>
                    <a:pt x="1595" y="1237"/>
                    <a:pt x="1629" y="1234"/>
                  </a:cubicBezTo>
                  <a:cubicBezTo>
                    <a:pt x="1663" y="1231"/>
                    <a:pt x="1713" y="1219"/>
                    <a:pt x="1745" y="1147"/>
                  </a:cubicBezTo>
                  <a:cubicBezTo>
                    <a:pt x="1777" y="1075"/>
                    <a:pt x="1804" y="914"/>
                    <a:pt x="1822" y="800"/>
                  </a:cubicBezTo>
                  <a:cubicBezTo>
                    <a:pt x="1840" y="686"/>
                    <a:pt x="1827" y="538"/>
                    <a:pt x="1851" y="463"/>
                  </a:cubicBezTo>
                  <a:cubicBezTo>
                    <a:pt x="1875" y="388"/>
                    <a:pt x="1931" y="358"/>
                    <a:pt x="1966" y="347"/>
                  </a:cubicBezTo>
                  <a:cubicBezTo>
                    <a:pt x="2001" y="336"/>
                    <a:pt x="2032" y="339"/>
                    <a:pt x="2063" y="395"/>
                  </a:cubicBezTo>
                  <a:cubicBezTo>
                    <a:pt x="2094" y="451"/>
                    <a:pt x="2118" y="581"/>
                    <a:pt x="2150" y="684"/>
                  </a:cubicBezTo>
                  <a:cubicBezTo>
                    <a:pt x="2182" y="787"/>
                    <a:pt x="2217" y="951"/>
                    <a:pt x="2256" y="1012"/>
                  </a:cubicBezTo>
                  <a:cubicBezTo>
                    <a:pt x="2295" y="1073"/>
                    <a:pt x="2342" y="1066"/>
                    <a:pt x="2381" y="1051"/>
                  </a:cubicBezTo>
                  <a:cubicBezTo>
                    <a:pt x="2420" y="1036"/>
                    <a:pt x="2457" y="1015"/>
                    <a:pt x="2487" y="925"/>
                  </a:cubicBezTo>
                  <a:cubicBezTo>
                    <a:pt x="2517" y="835"/>
                    <a:pt x="2543" y="646"/>
                    <a:pt x="2564" y="511"/>
                  </a:cubicBezTo>
                  <a:cubicBezTo>
                    <a:pt x="2585" y="376"/>
                    <a:pt x="2585" y="199"/>
                    <a:pt x="2612" y="116"/>
                  </a:cubicBezTo>
                  <a:cubicBezTo>
                    <a:pt x="2639" y="33"/>
                    <a:pt x="2691" y="16"/>
                    <a:pt x="2728" y="10"/>
                  </a:cubicBezTo>
                  <a:cubicBezTo>
                    <a:pt x="2765" y="4"/>
                    <a:pt x="2805" y="10"/>
                    <a:pt x="2834" y="77"/>
                  </a:cubicBezTo>
                  <a:cubicBezTo>
                    <a:pt x="2863" y="144"/>
                    <a:pt x="2874" y="292"/>
                    <a:pt x="2901" y="414"/>
                  </a:cubicBezTo>
                  <a:cubicBezTo>
                    <a:pt x="2928" y="536"/>
                    <a:pt x="2959" y="738"/>
                    <a:pt x="2998" y="810"/>
                  </a:cubicBezTo>
                  <a:cubicBezTo>
                    <a:pt x="3037" y="882"/>
                    <a:pt x="3092" y="856"/>
                    <a:pt x="3133" y="848"/>
                  </a:cubicBezTo>
                  <a:cubicBezTo>
                    <a:pt x="3174" y="840"/>
                    <a:pt x="3216" y="805"/>
                    <a:pt x="3246" y="762"/>
                  </a:cubicBezTo>
                  <a:cubicBezTo>
                    <a:pt x="3276" y="719"/>
                    <a:pt x="3293" y="715"/>
                    <a:pt x="3316" y="588"/>
                  </a:cubicBezTo>
                  <a:cubicBezTo>
                    <a:pt x="3339" y="461"/>
                    <a:pt x="3372" y="101"/>
                    <a:pt x="3383" y="0"/>
                  </a:cubicBezTo>
                </a:path>
              </a:pathLst>
            </a:custGeom>
            <a:noFill/>
            <a:ln w="76200">
              <a:solidFill>
                <a:srgbClr val="B20019"/>
              </a:solidFill>
              <a:round/>
              <a:headEnd/>
              <a:tailEnd/>
            </a:ln>
          </p:spPr>
          <p:txBody>
            <a:bodyPr wrap="none" anchor="ctr"/>
            <a:lstStyle/>
            <a:p>
              <a:endParaRPr lang="en-NZ"/>
            </a:p>
          </p:txBody>
        </p:sp>
      </p:grpSp>
      <p:sp>
        <p:nvSpPr>
          <p:cNvPr id="537615" name="Rectangle 15"/>
          <p:cNvSpPr>
            <a:spLocks noGrp="1" noChangeArrowheads="1"/>
          </p:cNvSpPr>
          <p:nvPr>
            <p:ph type="title"/>
          </p:nvPr>
        </p:nvSpPr>
        <p:spPr/>
        <p:txBody>
          <a:bodyPr/>
          <a:lstStyle/>
          <a:p>
            <a:pPr eaLnBrk="1" hangingPunct="1">
              <a:defRPr/>
            </a:pPr>
            <a:r>
              <a:rPr lang="en-US" sz="4000" dirty="0"/>
              <a:t>Seasonal Patterns</a:t>
            </a:r>
          </a:p>
        </p:txBody>
      </p:sp>
      <p:grpSp>
        <p:nvGrpSpPr>
          <p:cNvPr id="3" name="Group 23"/>
          <p:cNvGrpSpPr>
            <a:grpSpLocks/>
          </p:cNvGrpSpPr>
          <p:nvPr/>
        </p:nvGrpSpPr>
        <p:grpSpPr bwMode="auto">
          <a:xfrm>
            <a:off x="1062038" y="1617663"/>
            <a:ext cx="6946900" cy="4714875"/>
            <a:chOff x="669" y="1019"/>
            <a:chExt cx="4376" cy="2970"/>
          </a:xfrm>
        </p:grpSpPr>
        <p:sp>
          <p:nvSpPr>
            <p:cNvPr id="55303" name="Rectangle 18"/>
            <p:cNvSpPr>
              <a:spLocks noChangeArrowheads="1"/>
            </p:cNvSpPr>
            <p:nvPr/>
          </p:nvSpPr>
          <p:spPr bwMode="auto">
            <a:xfrm>
              <a:off x="2492" y="3740"/>
              <a:ext cx="598" cy="249"/>
            </a:xfrm>
            <a:prstGeom prst="rect">
              <a:avLst/>
            </a:prstGeom>
            <a:noFill/>
            <a:ln w="12700">
              <a:noFill/>
              <a:miter lim="800000"/>
              <a:headEnd/>
              <a:tailEnd/>
            </a:ln>
          </p:spPr>
          <p:txBody>
            <a:bodyPr wrap="none" lIns="119062" tIns="60325" rIns="119062" bIns="60325">
              <a:spAutoFit/>
            </a:bodyPr>
            <a:lstStyle/>
            <a:p>
              <a:pPr defTabSz="1287463" eaLnBrk="0" hangingPunct="0"/>
              <a:r>
                <a:rPr lang="en-US" b="1"/>
                <a:t>Period</a:t>
              </a:r>
            </a:p>
          </p:txBody>
        </p:sp>
        <p:sp>
          <p:nvSpPr>
            <p:cNvPr id="55304" name="Rectangle 19"/>
            <p:cNvSpPr>
              <a:spLocks noChangeArrowheads="1"/>
            </p:cNvSpPr>
            <p:nvPr/>
          </p:nvSpPr>
          <p:spPr bwMode="auto">
            <a:xfrm>
              <a:off x="859" y="3360"/>
              <a:ext cx="4021" cy="383"/>
            </a:xfrm>
            <a:prstGeom prst="rect">
              <a:avLst/>
            </a:prstGeom>
            <a:noFill/>
            <a:ln w="12700">
              <a:noFill/>
              <a:miter lim="800000"/>
              <a:headEnd/>
              <a:tailEnd/>
            </a:ln>
          </p:spPr>
          <p:txBody>
            <a:bodyPr wrap="none" lIns="119062" tIns="60325" rIns="119062" bIns="60325">
              <a:spAutoFit/>
            </a:bodyPr>
            <a:lstStyle/>
            <a:p>
              <a:pPr defTabSz="1287463" eaLnBrk="0" hangingPunct="0">
                <a:tabLst>
                  <a:tab pos="371475" algn="ctr"/>
                  <a:tab pos="817563" algn="ctr"/>
                  <a:tab pos="1189038" algn="ctr"/>
                  <a:tab pos="1560513" algn="ctr"/>
                  <a:tab pos="1931988" algn="ctr"/>
                  <a:tab pos="2303463" algn="ctr"/>
                  <a:tab pos="2674938" algn="ctr"/>
                  <a:tab pos="3046413" algn="ctr"/>
                  <a:tab pos="3417888" algn="ctr"/>
                  <a:tab pos="3789363" algn="ctr"/>
                  <a:tab pos="4160838" algn="ctr"/>
                  <a:tab pos="4532313" algn="ctr"/>
                  <a:tab pos="4903788" algn="ctr"/>
                  <a:tab pos="5275263" algn="ctr"/>
                  <a:tab pos="5646738" algn="ctr"/>
                  <a:tab pos="6018213" algn="ctr"/>
                </a:tabLst>
              </a:pPr>
              <a:r>
                <a:rPr lang="en-US" sz="1400" b="1"/>
                <a:t>	|	|	|	|	|	|	|	|	|	|	|	|	|	|	|	|</a:t>
              </a:r>
            </a:p>
            <a:p>
              <a:pPr defTabSz="1287463" eaLnBrk="0" hangingPunct="0">
                <a:tabLst>
                  <a:tab pos="371475" algn="ctr"/>
                  <a:tab pos="817563" algn="ctr"/>
                  <a:tab pos="1189038" algn="ctr"/>
                  <a:tab pos="1560513" algn="ctr"/>
                  <a:tab pos="1931988" algn="ctr"/>
                  <a:tab pos="2303463" algn="ctr"/>
                  <a:tab pos="2674938" algn="ctr"/>
                  <a:tab pos="3046413" algn="ctr"/>
                  <a:tab pos="3417888" algn="ctr"/>
                  <a:tab pos="3789363" algn="ctr"/>
                  <a:tab pos="4160838" algn="ctr"/>
                  <a:tab pos="4532313" algn="ctr"/>
                  <a:tab pos="4903788" algn="ctr"/>
                  <a:tab pos="5275263" algn="ctr"/>
                  <a:tab pos="5646738" algn="ctr"/>
                  <a:tab pos="6018213" algn="ctr"/>
                </a:tabLst>
              </a:pPr>
              <a:r>
                <a:rPr lang="en-US" b="1"/>
                <a:t>0		2		4		5		8		10		12		14		16</a:t>
              </a:r>
            </a:p>
          </p:txBody>
        </p:sp>
        <p:sp>
          <p:nvSpPr>
            <p:cNvPr id="55305" name="Rectangle 20"/>
            <p:cNvSpPr>
              <a:spLocks noChangeArrowheads="1"/>
            </p:cNvSpPr>
            <p:nvPr/>
          </p:nvSpPr>
          <p:spPr bwMode="auto">
            <a:xfrm rot="-5400000">
              <a:off x="435" y="2195"/>
              <a:ext cx="718" cy="249"/>
            </a:xfrm>
            <a:prstGeom prst="rect">
              <a:avLst/>
            </a:prstGeom>
            <a:noFill/>
            <a:ln w="12700">
              <a:noFill/>
              <a:miter lim="800000"/>
              <a:headEnd/>
              <a:tailEnd/>
            </a:ln>
          </p:spPr>
          <p:txBody>
            <a:bodyPr wrap="none" lIns="119062" tIns="60325" rIns="119062" bIns="60325">
              <a:spAutoFit/>
            </a:bodyPr>
            <a:lstStyle/>
            <a:p>
              <a:pPr defTabSz="1287463" eaLnBrk="0" hangingPunct="0"/>
              <a:r>
                <a:rPr lang="en-US" b="1"/>
                <a:t>Demand</a:t>
              </a:r>
            </a:p>
          </p:txBody>
        </p:sp>
        <p:sp>
          <p:nvSpPr>
            <p:cNvPr id="55306" name="Freeform 22"/>
            <p:cNvSpPr>
              <a:spLocks/>
            </p:cNvSpPr>
            <p:nvPr/>
          </p:nvSpPr>
          <p:spPr bwMode="auto">
            <a:xfrm>
              <a:off x="950" y="1019"/>
              <a:ext cx="4095" cy="2510"/>
            </a:xfrm>
            <a:custGeom>
              <a:avLst/>
              <a:gdLst>
                <a:gd name="T0" fmla="*/ 0 w 4095"/>
                <a:gd name="T1" fmla="*/ 0 h 2510"/>
                <a:gd name="T2" fmla="*/ 0 w 4095"/>
                <a:gd name="T3" fmla="*/ 2509 h 2510"/>
                <a:gd name="T4" fmla="*/ 4094 w 4095"/>
                <a:gd name="T5" fmla="*/ 2509 h 2510"/>
                <a:gd name="T6" fmla="*/ 0 60000 65536"/>
                <a:gd name="T7" fmla="*/ 0 60000 65536"/>
                <a:gd name="T8" fmla="*/ 0 60000 65536"/>
                <a:gd name="T9" fmla="*/ 0 w 4095"/>
                <a:gd name="T10" fmla="*/ 0 h 2510"/>
                <a:gd name="T11" fmla="*/ 4095 w 4095"/>
                <a:gd name="T12" fmla="*/ 2510 h 2510"/>
              </a:gdLst>
              <a:ahLst/>
              <a:cxnLst>
                <a:cxn ang="T6">
                  <a:pos x="T0" y="T1"/>
                </a:cxn>
                <a:cxn ang="T7">
                  <a:pos x="T2" y="T3"/>
                </a:cxn>
                <a:cxn ang="T8">
                  <a:pos x="T4" y="T5"/>
                </a:cxn>
              </a:cxnLst>
              <a:rect l="T9" t="T10" r="T11" b="T12"/>
              <a:pathLst>
                <a:path w="4095" h="2510">
                  <a:moveTo>
                    <a:pt x="0" y="0"/>
                  </a:moveTo>
                  <a:lnTo>
                    <a:pt x="0" y="2509"/>
                  </a:lnTo>
                  <a:lnTo>
                    <a:pt x="4094" y="2509"/>
                  </a:lnTo>
                </a:path>
              </a:pathLst>
            </a:custGeom>
            <a:noFill/>
            <a:ln w="38100" cap="rnd">
              <a:solidFill>
                <a:schemeClr val="tx1"/>
              </a:solidFill>
              <a:round/>
              <a:headEnd/>
              <a:tailEnd/>
            </a:ln>
          </p:spPr>
          <p:txBody>
            <a:bodyPr/>
            <a:lstStyle/>
            <a:p>
              <a:endParaRPr lang="en-NZ"/>
            </a:p>
          </p:txBody>
        </p:sp>
      </p:grpSp>
    </p:spTree>
    <p:extLst>
      <p:ext uri="{BB962C8B-B14F-4D97-AF65-F5344CB8AC3E}">
        <p14:creationId xmlns:p14="http://schemas.microsoft.com/office/powerpoint/2010/main" val="4273958381"/>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1000"/>
                                        <p:tgtEl>
                                          <p:spTgt spid="3"/>
                                        </p:tgtEl>
                                      </p:cBhvr>
                                    </p:animEffect>
                                  </p:childTnLst>
                                </p:cTn>
                              </p:par>
                            </p:childTnLst>
                          </p:cTn>
                        </p:par>
                        <p:par>
                          <p:cTn id="8" fill="hold">
                            <p:stCondLst>
                              <p:cond delay="2000"/>
                            </p:stCondLst>
                            <p:childTnLst>
                              <p:par>
                                <p:cTn id="9" presetID="18" presetClass="entr" presetSubtype="3"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trips(upRight)">
                                      <p:cBhvr>
                                        <p:cTn id="11" dur="1000"/>
                                        <p:tgtEl>
                                          <p:spTgt spid="2"/>
                                        </p:tgtEl>
                                      </p:cBhvr>
                                    </p:animEffect>
                                  </p:childTnLst>
                                </p:cTn>
                              </p:par>
                            </p:childTnLst>
                          </p:cTn>
                        </p:par>
                        <p:par>
                          <p:cTn id="12" fill="hold">
                            <p:stCondLst>
                              <p:cond delay="4000"/>
                            </p:stCondLst>
                            <p:childTnLst>
                              <p:par>
                                <p:cTn id="13" presetID="18" presetClass="entr" presetSubtype="3" fill="hold" grpId="0" nodeType="afterEffect">
                                  <p:stCondLst>
                                    <p:cond delay="1000"/>
                                  </p:stCondLst>
                                  <p:childTnLst>
                                    <p:set>
                                      <p:cBhvr>
                                        <p:cTn id="14" dur="1" fill="hold">
                                          <p:stCondLst>
                                            <p:cond delay="0"/>
                                          </p:stCondLst>
                                        </p:cTn>
                                        <p:tgtEl>
                                          <p:spTgt spid="537610"/>
                                        </p:tgtEl>
                                        <p:attrNameLst>
                                          <p:attrName>style.visibility</p:attrName>
                                        </p:attrNameLst>
                                      </p:cBhvr>
                                      <p:to>
                                        <p:strVal val="visible"/>
                                      </p:to>
                                    </p:set>
                                    <p:animEffect transition="in" filter="strips(upRight)">
                                      <p:cBhvr>
                                        <p:cTn id="15" dur="1000"/>
                                        <p:tgtEl>
                                          <p:spTgt spid="537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1508125" y="2592388"/>
            <a:ext cx="6211888" cy="2989262"/>
            <a:chOff x="950" y="1633"/>
            <a:chExt cx="3913" cy="1883"/>
          </a:xfrm>
        </p:grpSpPr>
        <p:sp>
          <p:nvSpPr>
            <p:cNvPr id="56331" name="Freeform 11"/>
            <p:cNvSpPr>
              <a:spLocks/>
            </p:cNvSpPr>
            <p:nvPr/>
          </p:nvSpPr>
          <p:spPr bwMode="auto">
            <a:xfrm>
              <a:off x="950" y="1633"/>
              <a:ext cx="3913" cy="1883"/>
            </a:xfrm>
            <a:custGeom>
              <a:avLst/>
              <a:gdLst>
                <a:gd name="T0" fmla="*/ 3912 w 3913"/>
                <a:gd name="T1" fmla="*/ 0 h 1883"/>
                <a:gd name="T2" fmla="*/ 3911 w 3913"/>
                <a:gd name="T3" fmla="*/ 485 h 1883"/>
                <a:gd name="T4" fmla="*/ 3 w 3913"/>
                <a:gd name="T5" fmla="*/ 1882 h 1883"/>
                <a:gd name="T6" fmla="*/ 0 w 3913"/>
                <a:gd name="T7" fmla="*/ 1405 h 1883"/>
                <a:gd name="T8" fmla="*/ 3912 w 3913"/>
                <a:gd name="T9" fmla="*/ 0 h 1883"/>
                <a:gd name="T10" fmla="*/ 0 60000 65536"/>
                <a:gd name="T11" fmla="*/ 0 60000 65536"/>
                <a:gd name="T12" fmla="*/ 0 60000 65536"/>
                <a:gd name="T13" fmla="*/ 0 60000 65536"/>
                <a:gd name="T14" fmla="*/ 0 60000 65536"/>
                <a:gd name="T15" fmla="*/ 0 w 3913"/>
                <a:gd name="T16" fmla="*/ 0 h 1883"/>
                <a:gd name="T17" fmla="*/ 3913 w 3913"/>
                <a:gd name="T18" fmla="*/ 1883 h 1883"/>
              </a:gdLst>
              <a:ahLst/>
              <a:cxnLst>
                <a:cxn ang="T10">
                  <a:pos x="T0" y="T1"/>
                </a:cxn>
                <a:cxn ang="T11">
                  <a:pos x="T2" y="T3"/>
                </a:cxn>
                <a:cxn ang="T12">
                  <a:pos x="T4" y="T5"/>
                </a:cxn>
                <a:cxn ang="T13">
                  <a:pos x="T6" y="T7"/>
                </a:cxn>
                <a:cxn ang="T14">
                  <a:pos x="T8" y="T9"/>
                </a:cxn>
              </a:cxnLst>
              <a:rect l="T15" t="T16" r="T17" b="T18"/>
              <a:pathLst>
                <a:path w="3913" h="1883">
                  <a:moveTo>
                    <a:pt x="3912" y="0"/>
                  </a:moveTo>
                  <a:lnTo>
                    <a:pt x="3911" y="485"/>
                  </a:lnTo>
                  <a:lnTo>
                    <a:pt x="3" y="1882"/>
                  </a:lnTo>
                  <a:lnTo>
                    <a:pt x="0" y="1405"/>
                  </a:lnTo>
                  <a:lnTo>
                    <a:pt x="3912" y="0"/>
                  </a:lnTo>
                </a:path>
              </a:pathLst>
            </a:custGeom>
            <a:solidFill>
              <a:schemeClr val="bg2"/>
            </a:solidFill>
            <a:ln w="12700" cap="rnd">
              <a:noFill/>
              <a:round/>
              <a:headEnd/>
              <a:tailEnd/>
            </a:ln>
          </p:spPr>
          <p:txBody>
            <a:bodyPr/>
            <a:lstStyle/>
            <a:p>
              <a:endParaRPr lang="en-NZ"/>
            </a:p>
          </p:txBody>
        </p:sp>
        <p:sp>
          <p:nvSpPr>
            <p:cNvPr id="56332" name="Line 12"/>
            <p:cNvSpPr>
              <a:spLocks noChangeShapeType="1"/>
            </p:cNvSpPr>
            <p:nvPr/>
          </p:nvSpPr>
          <p:spPr bwMode="auto">
            <a:xfrm flipV="1">
              <a:off x="960" y="1885"/>
              <a:ext cx="3891" cy="1396"/>
            </a:xfrm>
            <a:prstGeom prst="line">
              <a:avLst/>
            </a:prstGeom>
            <a:noFill/>
            <a:ln w="38100">
              <a:solidFill>
                <a:srgbClr val="000000"/>
              </a:solidFill>
              <a:round/>
              <a:headEnd/>
              <a:tailEnd/>
            </a:ln>
          </p:spPr>
          <p:txBody>
            <a:bodyPr wrap="none" anchor="ctr"/>
            <a:lstStyle/>
            <a:p>
              <a:endParaRPr lang="en-US"/>
            </a:p>
          </p:txBody>
        </p:sp>
        <p:sp>
          <p:nvSpPr>
            <p:cNvPr id="56333" name="Freeform 13"/>
            <p:cNvSpPr>
              <a:spLocks/>
            </p:cNvSpPr>
            <p:nvPr/>
          </p:nvSpPr>
          <p:spPr bwMode="auto">
            <a:xfrm>
              <a:off x="1128" y="1995"/>
              <a:ext cx="3103" cy="1375"/>
            </a:xfrm>
            <a:custGeom>
              <a:avLst/>
              <a:gdLst>
                <a:gd name="T0" fmla="*/ 0 w 3103"/>
                <a:gd name="T1" fmla="*/ 1272 h 1375"/>
                <a:gd name="T2" fmla="*/ 48 w 3103"/>
                <a:gd name="T3" fmla="*/ 1359 h 1375"/>
                <a:gd name="T4" fmla="*/ 125 w 3103"/>
                <a:gd name="T5" fmla="*/ 1368 h 1375"/>
                <a:gd name="T6" fmla="*/ 241 w 3103"/>
                <a:gd name="T7" fmla="*/ 1320 h 1375"/>
                <a:gd name="T8" fmla="*/ 356 w 3103"/>
                <a:gd name="T9" fmla="*/ 1079 h 1375"/>
                <a:gd name="T10" fmla="*/ 433 w 3103"/>
                <a:gd name="T11" fmla="*/ 896 h 1375"/>
                <a:gd name="T12" fmla="*/ 491 w 3103"/>
                <a:gd name="T13" fmla="*/ 810 h 1375"/>
                <a:gd name="T14" fmla="*/ 559 w 3103"/>
                <a:gd name="T15" fmla="*/ 829 h 1375"/>
                <a:gd name="T16" fmla="*/ 645 w 3103"/>
                <a:gd name="T17" fmla="*/ 993 h 1375"/>
                <a:gd name="T18" fmla="*/ 732 w 3103"/>
                <a:gd name="T19" fmla="*/ 1108 h 1375"/>
                <a:gd name="T20" fmla="*/ 829 w 3103"/>
                <a:gd name="T21" fmla="*/ 1128 h 1375"/>
                <a:gd name="T22" fmla="*/ 915 w 3103"/>
                <a:gd name="T23" fmla="*/ 1070 h 1375"/>
                <a:gd name="T24" fmla="*/ 1021 w 3103"/>
                <a:gd name="T25" fmla="*/ 838 h 1375"/>
                <a:gd name="T26" fmla="*/ 1108 w 3103"/>
                <a:gd name="T27" fmla="*/ 655 h 1375"/>
                <a:gd name="T28" fmla="*/ 1185 w 3103"/>
                <a:gd name="T29" fmla="*/ 578 h 1375"/>
                <a:gd name="T30" fmla="*/ 1253 w 3103"/>
                <a:gd name="T31" fmla="*/ 617 h 1375"/>
                <a:gd name="T32" fmla="*/ 1330 w 3103"/>
                <a:gd name="T33" fmla="*/ 742 h 1375"/>
                <a:gd name="T34" fmla="*/ 1416 w 3103"/>
                <a:gd name="T35" fmla="*/ 858 h 1375"/>
                <a:gd name="T36" fmla="*/ 1494 w 3103"/>
                <a:gd name="T37" fmla="*/ 896 h 1375"/>
                <a:gd name="T38" fmla="*/ 1609 w 3103"/>
                <a:gd name="T39" fmla="*/ 829 h 1375"/>
                <a:gd name="T40" fmla="*/ 1706 w 3103"/>
                <a:gd name="T41" fmla="*/ 597 h 1375"/>
                <a:gd name="T42" fmla="*/ 1773 w 3103"/>
                <a:gd name="T43" fmla="*/ 424 h 1375"/>
                <a:gd name="T44" fmla="*/ 1841 w 3103"/>
                <a:gd name="T45" fmla="*/ 337 h 1375"/>
                <a:gd name="T46" fmla="*/ 1918 w 3103"/>
                <a:gd name="T47" fmla="*/ 366 h 1375"/>
                <a:gd name="T48" fmla="*/ 1995 w 3103"/>
                <a:gd name="T49" fmla="*/ 501 h 1375"/>
                <a:gd name="T50" fmla="*/ 2101 w 3103"/>
                <a:gd name="T51" fmla="*/ 626 h 1375"/>
                <a:gd name="T52" fmla="*/ 2188 w 3103"/>
                <a:gd name="T53" fmla="*/ 646 h 1375"/>
                <a:gd name="T54" fmla="*/ 2265 w 3103"/>
                <a:gd name="T55" fmla="*/ 578 h 1375"/>
                <a:gd name="T56" fmla="*/ 2371 w 3103"/>
                <a:gd name="T57" fmla="*/ 357 h 1375"/>
                <a:gd name="T58" fmla="*/ 2457 w 3103"/>
                <a:gd name="T59" fmla="*/ 173 h 1375"/>
                <a:gd name="T60" fmla="*/ 2534 w 3103"/>
                <a:gd name="T61" fmla="*/ 87 h 1375"/>
                <a:gd name="T62" fmla="*/ 2621 w 3103"/>
                <a:gd name="T63" fmla="*/ 145 h 1375"/>
                <a:gd name="T64" fmla="*/ 2679 w 3103"/>
                <a:gd name="T65" fmla="*/ 260 h 1375"/>
                <a:gd name="T66" fmla="*/ 2766 w 3103"/>
                <a:gd name="T67" fmla="*/ 395 h 1375"/>
                <a:gd name="T68" fmla="*/ 2872 w 3103"/>
                <a:gd name="T69" fmla="*/ 405 h 1375"/>
                <a:gd name="T70" fmla="*/ 2949 w 3103"/>
                <a:gd name="T71" fmla="*/ 337 h 1375"/>
                <a:gd name="T72" fmla="*/ 3103 w 3103"/>
                <a:gd name="T73" fmla="*/ 0 h 13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03"/>
                <a:gd name="T112" fmla="*/ 0 h 1375"/>
                <a:gd name="T113" fmla="*/ 3103 w 3103"/>
                <a:gd name="T114" fmla="*/ 1375 h 13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03" h="1375">
                  <a:moveTo>
                    <a:pt x="0" y="1272"/>
                  </a:moveTo>
                  <a:cubicBezTo>
                    <a:pt x="13" y="1307"/>
                    <a:pt x="27" y="1343"/>
                    <a:pt x="48" y="1359"/>
                  </a:cubicBezTo>
                  <a:cubicBezTo>
                    <a:pt x="69" y="1375"/>
                    <a:pt x="93" y="1374"/>
                    <a:pt x="125" y="1368"/>
                  </a:cubicBezTo>
                  <a:cubicBezTo>
                    <a:pt x="157" y="1362"/>
                    <a:pt x="202" y="1368"/>
                    <a:pt x="241" y="1320"/>
                  </a:cubicBezTo>
                  <a:cubicBezTo>
                    <a:pt x="280" y="1272"/>
                    <a:pt x="324" y="1150"/>
                    <a:pt x="356" y="1079"/>
                  </a:cubicBezTo>
                  <a:cubicBezTo>
                    <a:pt x="388" y="1008"/>
                    <a:pt x="410" y="941"/>
                    <a:pt x="433" y="896"/>
                  </a:cubicBezTo>
                  <a:cubicBezTo>
                    <a:pt x="456" y="851"/>
                    <a:pt x="470" y="821"/>
                    <a:pt x="491" y="810"/>
                  </a:cubicBezTo>
                  <a:cubicBezTo>
                    <a:pt x="512" y="799"/>
                    <a:pt x="533" y="799"/>
                    <a:pt x="559" y="829"/>
                  </a:cubicBezTo>
                  <a:cubicBezTo>
                    <a:pt x="585" y="859"/>
                    <a:pt x="616" y="947"/>
                    <a:pt x="645" y="993"/>
                  </a:cubicBezTo>
                  <a:cubicBezTo>
                    <a:pt x="674" y="1039"/>
                    <a:pt x="701" y="1086"/>
                    <a:pt x="732" y="1108"/>
                  </a:cubicBezTo>
                  <a:cubicBezTo>
                    <a:pt x="763" y="1130"/>
                    <a:pt x="799" y="1134"/>
                    <a:pt x="829" y="1128"/>
                  </a:cubicBezTo>
                  <a:cubicBezTo>
                    <a:pt x="859" y="1122"/>
                    <a:pt x="883" y="1118"/>
                    <a:pt x="915" y="1070"/>
                  </a:cubicBezTo>
                  <a:cubicBezTo>
                    <a:pt x="947" y="1022"/>
                    <a:pt x="989" y="907"/>
                    <a:pt x="1021" y="838"/>
                  </a:cubicBezTo>
                  <a:cubicBezTo>
                    <a:pt x="1053" y="769"/>
                    <a:pt x="1081" y="698"/>
                    <a:pt x="1108" y="655"/>
                  </a:cubicBezTo>
                  <a:cubicBezTo>
                    <a:pt x="1135" y="612"/>
                    <a:pt x="1161" y="584"/>
                    <a:pt x="1185" y="578"/>
                  </a:cubicBezTo>
                  <a:cubicBezTo>
                    <a:pt x="1209" y="572"/>
                    <a:pt x="1229" y="590"/>
                    <a:pt x="1253" y="617"/>
                  </a:cubicBezTo>
                  <a:cubicBezTo>
                    <a:pt x="1277" y="644"/>
                    <a:pt x="1303" y="702"/>
                    <a:pt x="1330" y="742"/>
                  </a:cubicBezTo>
                  <a:cubicBezTo>
                    <a:pt x="1357" y="782"/>
                    <a:pt x="1389" y="832"/>
                    <a:pt x="1416" y="858"/>
                  </a:cubicBezTo>
                  <a:cubicBezTo>
                    <a:pt x="1443" y="884"/>
                    <a:pt x="1462" y="901"/>
                    <a:pt x="1494" y="896"/>
                  </a:cubicBezTo>
                  <a:cubicBezTo>
                    <a:pt x="1526" y="891"/>
                    <a:pt x="1574" y="879"/>
                    <a:pt x="1609" y="829"/>
                  </a:cubicBezTo>
                  <a:cubicBezTo>
                    <a:pt x="1644" y="779"/>
                    <a:pt x="1679" y="664"/>
                    <a:pt x="1706" y="597"/>
                  </a:cubicBezTo>
                  <a:cubicBezTo>
                    <a:pt x="1733" y="530"/>
                    <a:pt x="1751" y="467"/>
                    <a:pt x="1773" y="424"/>
                  </a:cubicBezTo>
                  <a:cubicBezTo>
                    <a:pt x="1795" y="381"/>
                    <a:pt x="1817" y="347"/>
                    <a:pt x="1841" y="337"/>
                  </a:cubicBezTo>
                  <a:cubicBezTo>
                    <a:pt x="1865" y="327"/>
                    <a:pt x="1892" y="339"/>
                    <a:pt x="1918" y="366"/>
                  </a:cubicBezTo>
                  <a:cubicBezTo>
                    <a:pt x="1944" y="393"/>
                    <a:pt x="1965" y="458"/>
                    <a:pt x="1995" y="501"/>
                  </a:cubicBezTo>
                  <a:cubicBezTo>
                    <a:pt x="2025" y="544"/>
                    <a:pt x="2069" y="602"/>
                    <a:pt x="2101" y="626"/>
                  </a:cubicBezTo>
                  <a:cubicBezTo>
                    <a:pt x="2133" y="650"/>
                    <a:pt x="2161" y="654"/>
                    <a:pt x="2188" y="646"/>
                  </a:cubicBezTo>
                  <a:cubicBezTo>
                    <a:pt x="2215" y="638"/>
                    <a:pt x="2235" y="626"/>
                    <a:pt x="2265" y="578"/>
                  </a:cubicBezTo>
                  <a:cubicBezTo>
                    <a:pt x="2295" y="530"/>
                    <a:pt x="2339" y="424"/>
                    <a:pt x="2371" y="357"/>
                  </a:cubicBezTo>
                  <a:cubicBezTo>
                    <a:pt x="2403" y="290"/>
                    <a:pt x="2430" y="218"/>
                    <a:pt x="2457" y="173"/>
                  </a:cubicBezTo>
                  <a:cubicBezTo>
                    <a:pt x="2484" y="128"/>
                    <a:pt x="2507" y="92"/>
                    <a:pt x="2534" y="87"/>
                  </a:cubicBezTo>
                  <a:cubicBezTo>
                    <a:pt x="2561" y="82"/>
                    <a:pt x="2597" y="116"/>
                    <a:pt x="2621" y="145"/>
                  </a:cubicBezTo>
                  <a:cubicBezTo>
                    <a:pt x="2645" y="174"/>
                    <a:pt x="2655" y="218"/>
                    <a:pt x="2679" y="260"/>
                  </a:cubicBezTo>
                  <a:cubicBezTo>
                    <a:pt x="2703" y="302"/>
                    <a:pt x="2734" y="371"/>
                    <a:pt x="2766" y="395"/>
                  </a:cubicBezTo>
                  <a:cubicBezTo>
                    <a:pt x="2798" y="419"/>
                    <a:pt x="2842" y="415"/>
                    <a:pt x="2872" y="405"/>
                  </a:cubicBezTo>
                  <a:cubicBezTo>
                    <a:pt x="2902" y="395"/>
                    <a:pt x="2910" y="405"/>
                    <a:pt x="2949" y="337"/>
                  </a:cubicBezTo>
                  <a:cubicBezTo>
                    <a:pt x="2988" y="269"/>
                    <a:pt x="3045" y="134"/>
                    <a:pt x="3103" y="0"/>
                  </a:cubicBezTo>
                </a:path>
              </a:pathLst>
            </a:custGeom>
            <a:noFill/>
            <a:ln w="76200">
              <a:solidFill>
                <a:srgbClr val="B20019"/>
              </a:solidFill>
              <a:round/>
              <a:headEnd/>
              <a:tailEnd/>
            </a:ln>
          </p:spPr>
          <p:txBody>
            <a:bodyPr wrap="none" anchor="ctr"/>
            <a:lstStyle/>
            <a:p>
              <a:endParaRPr lang="en-NZ"/>
            </a:p>
          </p:txBody>
        </p:sp>
      </p:grpSp>
      <p:sp>
        <p:nvSpPr>
          <p:cNvPr id="539663" name="Rectangle 15"/>
          <p:cNvSpPr>
            <a:spLocks noGrp="1" noChangeArrowheads="1"/>
          </p:cNvSpPr>
          <p:nvPr>
            <p:ph type="title"/>
          </p:nvPr>
        </p:nvSpPr>
        <p:spPr/>
        <p:txBody>
          <a:bodyPr/>
          <a:lstStyle/>
          <a:p>
            <a:pPr eaLnBrk="1" hangingPunct="1">
              <a:defRPr/>
            </a:pPr>
            <a:r>
              <a:rPr lang="en-US" sz="4000" dirty="0"/>
              <a:t>Seasonal Patterns</a:t>
            </a:r>
          </a:p>
        </p:txBody>
      </p:sp>
      <p:sp>
        <p:nvSpPr>
          <p:cNvPr id="539657" name="Rectangle 9"/>
          <p:cNvSpPr>
            <a:spLocks noChangeArrowheads="1"/>
          </p:cNvSpPr>
          <p:nvPr/>
        </p:nvSpPr>
        <p:spPr bwMode="auto">
          <a:xfrm>
            <a:off x="1905000" y="1935163"/>
            <a:ext cx="2276475" cy="363537"/>
          </a:xfrm>
          <a:prstGeom prst="rect">
            <a:avLst/>
          </a:prstGeom>
          <a:noFill/>
          <a:ln w="12700">
            <a:noFill/>
            <a:miter lim="800000"/>
            <a:headEnd/>
            <a:tailEnd/>
          </a:ln>
        </p:spPr>
        <p:txBody>
          <a:bodyPr wrap="none" lIns="90487" tIns="44450" rIns="90487" bIns="44450">
            <a:spAutoFit/>
          </a:bodyPr>
          <a:lstStyle/>
          <a:p>
            <a:pPr defTabSz="762000" eaLnBrk="0" hangingPunct="0"/>
            <a:r>
              <a:rPr lang="en-US" b="1"/>
              <a:t>(b) Additive pattern</a:t>
            </a:r>
          </a:p>
        </p:txBody>
      </p:sp>
      <p:grpSp>
        <p:nvGrpSpPr>
          <p:cNvPr id="56326" name="Group 18"/>
          <p:cNvGrpSpPr>
            <a:grpSpLocks/>
          </p:cNvGrpSpPr>
          <p:nvPr/>
        </p:nvGrpSpPr>
        <p:grpSpPr bwMode="auto">
          <a:xfrm>
            <a:off x="1062038" y="1617663"/>
            <a:ext cx="6946900" cy="4714875"/>
            <a:chOff x="669" y="1019"/>
            <a:chExt cx="4376" cy="2970"/>
          </a:xfrm>
        </p:grpSpPr>
        <p:sp>
          <p:nvSpPr>
            <p:cNvPr id="56327" name="Rectangle 5"/>
            <p:cNvSpPr>
              <a:spLocks noChangeArrowheads="1"/>
            </p:cNvSpPr>
            <p:nvPr/>
          </p:nvSpPr>
          <p:spPr bwMode="auto">
            <a:xfrm>
              <a:off x="2492" y="3740"/>
              <a:ext cx="598" cy="249"/>
            </a:xfrm>
            <a:prstGeom prst="rect">
              <a:avLst/>
            </a:prstGeom>
            <a:noFill/>
            <a:ln w="12700">
              <a:noFill/>
              <a:miter lim="800000"/>
              <a:headEnd/>
              <a:tailEnd/>
            </a:ln>
          </p:spPr>
          <p:txBody>
            <a:bodyPr wrap="none" lIns="119062" tIns="60325" rIns="119062" bIns="60325">
              <a:spAutoFit/>
            </a:bodyPr>
            <a:lstStyle/>
            <a:p>
              <a:pPr defTabSz="1287463" eaLnBrk="0" hangingPunct="0"/>
              <a:r>
                <a:rPr lang="en-US" b="1"/>
                <a:t>Period</a:t>
              </a:r>
            </a:p>
          </p:txBody>
        </p:sp>
        <p:sp>
          <p:nvSpPr>
            <p:cNvPr id="56328" name="Rectangle 7"/>
            <p:cNvSpPr>
              <a:spLocks noChangeArrowheads="1"/>
            </p:cNvSpPr>
            <p:nvPr/>
          </p:nvSpPr>
          <p:spPr bwMode="auto">
            <a:xfrm>
              <a:off x="859" y="3360"/>
              <a:ext cx="4021" cy="383"/>
            </a:xfrm>
            <a:prstGeom prst="rect">
              <a:avLst/>
            </a:prstGeom>
            <a:noFill/>
            <a:ln w="12700">
              <a:noFill/>
              <a:miter lim="800000"/>
              <a:headEnd/>
              <a:tailEnd/>
            </a:ln>
          </p:spPr>
          <p:txBody>
            <a:bodyPr wrap="none" lIns="119062" tIns="60325" rIns="119062" bIns="60325">
              <a:spAutoFit/>
            </a:bodyPr>
            <a:lstStyle/>
            <a:p>
              <a:pPr defTabSz="1287463" eaLnBrk="0" hangingPunct="0">
                <a:tabLst>
                  <a:tab pos="371475" algn="ctr"/>
                  <a:tab pos="817563" algn="ctr"/>
                  <a:tab pos="1189038" algn="ctr"/>
                  <a:tab pos="1560513" algn="ctr"/>
                  <a:tab pos="1931988" algn="ctr"/>
                  <a:tab pos="2303463" algn="ctr"/>
                  <a:tab pos="2674938" algn="ctr"/>
                  <a:tab pos="3046413" algn="ctr"/>
                  <a:tab pos="3417888" algn="ctr"/>
                  <a:tab pos="3789363" algn="ctr"/>
                  <a:tab pos="4160838" algn="ctr"/>
                  <a:tab pos="4532313" algn="ctr"/>
                  <a:tab pos="4903788" algn="ctr"/>
                  <a:tab pos="5275263" algn="ctr"/>
                  <a:tab pos="5646738" algn="ctr"/>
                  <a:tab pos="6018213" algn="ctr"/>
                </a:tabLst>
              </a:pPr>
              <a:r>
                <a:rPr lang="en-US" sz="1400" b="1"/>
                <a:t>	|	|	|	|	|	|	|	|	|	|	|	|	|	|	|	|</a:t>
              </a:r>
            </a:p>
            <a:p>
              <a:pPr defTabSz="1287463" eaLnBrk="0" hangingPunct="0">
                <a:tabLst>
                  <a:tab pos="371475" algn="ctr"/>
                  <a:tab pos="817563" algn="ctr"/>
                  <a:tab pos="1189038" algn="ctr"/>
                  <a:tab pos="1560513" algn="ctr"/>
                  <a:tab pos="1931988" algn="ctr"/>
                  <a:tab pos="2303463" algn="ctr"/>
                  <a:tab pos="2674938" algn="ctr"/>
                  <a:tab pos="3046413" algn="ctr"/>
                  <a:tab pos="3417888" algn="ctr"/>
                  <a:tab pos="3789363" algn="ctr"/>
                  <a:tab pos="4160838" algn="ctr"/>
                  <a:tab pos="4532313" algn="ctr"/>
                  <a:tab pos="4903788" algn="ctr"/>
                  <a:tab pos="5275263" algn="ctr"/>
                  <a:tab pos="5646738" algn="ctr"/>
                  <a:tab pos="6018213" algn="ctr"/>
                </a:tabLst>
              </a:pPr>
              <a:r>
                <a:rPr lang="en-US" b="1"/>
                <a:t>0		2		4		5		8		10		12		14		16</a:t>
              </a:r>
            </a:p>
          </p:txBody>
        </p:sp>
        <p:sp>
          <p:nvSpPr>
            <p:cNvPr id="56329" name="Rectangle 8"/>
            <p:cNvSpPr>
              <a:spLocks noChangeArrowheads="1"/>
            </p:cNvSpPr>
            <p:nvPr/>
          </p:nvSpPr>
          <p:spPr bwMode="auto">
            <a:xfrm rot="-5400000">
              <a:off x="435" y="2195"/>
              <a:ext cx="718" cy="249"/>
            </a:xfrm>
            <a:prstGeom prst="rect">
              <a:avLst/>
            </a:prstGeom>
            <a:noFill/>
            <a:ln w="12700">
              <a:noFill/>
              <a:miter lim="800000"/>
              <a:headEnd/>
              <a:tailEnd/>
            </a:ln>
          </p:spPr>
          <p:txBody>
            <a:bodyPr wrap="none" lIns="119062" tIns="60325" rIns="119062" bIns="60325">
              <a:spAutoFit/>
            </a:bodyPr>
            <a:lstStyle/>
            <a:p>
              <a:pPr defTabSz="1287463" eaLnBrk="0" hangingPunct="0"/>
              <a:r>
                <a:rPr lang="en-US" b="1"/>
                <a:t>Demand</a:t>
              </a:r>
            </a:p>
          </p:txBody>
        </p:sp>
        <p:sp>
          <p:nvSpPr>
            <p:cNvPr id="56330" name="Freeform 6"/>
            <p:cNvSpPr>
              <a:spLocks/>
            </p:cNvSpPr>
            <p:nvPr/>
          </p:nvSpPr>
          <p:spPr bwMode="auto">
            <a:xfrm>
              <a:off x="950" y="1019"/>
              <a:ext cx="4095" cy="2510"/>
            </a:xfrm>
            <a:custGeom>
              <a:avLst/>
              <a:gdLst>
                <a:gd name="T0" fmla="*/ 0 w 4095"/>
                <a:gd name="T1" fmla="*/ 0 h 2510"/>
                <a:gd name="T2" fmla="*/ 0 w 4095"/>
                <a:gd name="T3" fmla="*/ 2509 h 2510"/>
                <a:gd name="T4" fmla="*/ 4094 w 4095"/>
                <a:gd name="T5" fmla="*/ 2509 h 2510"/>
                <a:gd name="T6" fmla="*/ 0 60000 65536"/>
                <a:gd name="T7" fmla="*/ 0 60000 65536"/>
                <a:gd name="T8" fmla="*/ 0 60000 65536"/>
                <a:gd name="T9" fmla="*/ 0 w 4095"/>
                <a:gd name="T10" fmla="*/ 0 h 2510"/>
                <a:gd name="T11" fmla="*/ 4095 w 4095"/>
                <a:gd name="T12" fmla="*/ 2510 h 2510"/>
              </a:gdLst>
              <a:ahLst/>
              <a:cxnLst>
                <a:cxn ang="T6">
                  <a:pos x="T0" y="T1"/>
                </a:cxn>
                <a:cxn ang="T7">
                  <a:pos x="T2" y="T3"/>
                </a:cxn>
                <a:cxn ang="T8">
                  <a:pos x="T4" y="T5"/>
                </a:cxn>
              </a:cxnLst>
              <a:rect l="T9" t="T10" r="T11" b="T12"/>
              <a:pathLst>
                <a:path w="4095" h="2510">
                  <a:moveTo>
                    <a:pt x="0" y="0"/>
                  </a:moveTo>
                  <a:lnTo>
                    <a:pt x="0" y="2509"/>
                  </a:lnTo>
                  <a:lnTo>
                    <a:pt x="4094" y="2509"/>
                  </a:lnTo>
                </a:path>
              </a:pathLst>
            </a:custGeom>
            <a:noFill/>
            <a:ln w="38100" cap="rnd">
              <a:solidFill>
                <a:schemeClr val="tx1"/>
              </a:solidFill>
              <a:round/>
              <a:headEnd/>
              <a:tailEnd/>
            </a:ln>
          </p:spPr>
          <p:txBody>
            <a:bodyPr/>
            <a:lstStyle/>
            <a:p>
              <a:endParaRPr lang="en-NZ"/>
            </a:p>
          </p:txBody>
        </p:sp>
      </p:grpSp>
    </p:spTree>
    <p:extLst>
      <p:ext uri="{BB962C8B-B14F-4D97-AF65-F5344CB8AC3E}">
        <p14:creationId xmlns:p14="http://schemas.microsoft.com/office/powerpoint/2010/main" val="2223368017"/>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539657"/>
                                        </p:tgtEl>
                                        <p:attrNameLst>
                                          <p:attrName>style.visibility</p:attrName>
                                        </p:attrNameLst>
                                      </p:cBhvr>
                                      <p:to>
                                        <p:strVal val="visible"/>
                                      </p:to>
                                    </p:set>
                                    <p:animEffect transition="in" filter="strips(downRight)">
                                      <p:cBhvr>
                                        <p:cTn id="11" dur="1000"/>
                                        <p:tgtEl>
                                          <p:spTgt spid="539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7"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801" name="Rectangle 17"/>
          <p:cNvSpPr>
            <a:spLocks noGrp="1" noChangeArrowheads="1"/>
          </p:cNvSpPr>
          <p:nvPr>
            <p:ph type="title"/>
          </p:nvPr>
        </p:nvSpPr>
        <p:spPr/>
        <p:txBody>
          <a:bodyPr/>
          <a:lstStyle/>
          <a:p>
            <a:pPr eaLnBrk="1" hangingPunct="1">
              <a:defRPr/>
            </a:pPr>
            <a:r>
              <a:rPr lang="en-US" sz="4000" dirty="0"/>
              <a:t>Choosing a Time-Series Method</a:t>
            </a:r>
          </a:p>
        </p:txBody>
      </p:sp>
      <p:sp>
        <p:nvSpPr>
          <p:cNvPr id="246802" name="Rectangle 18"/>
          <p:cNvSpPr>
            <a:spLocks noGrp="1" noChangeArrowheads="1"/>
          </p:cNvSpPr>
          <p:nvPr>
            <p:ph type="body" idx="1"/>
          </p:nvPr>
        </p:nvSpPr>
        <p:spPr>
          <a:xfrm>
            <a:off x="774700" y="1371600"/>
            <a:ext cx="7912100" cy="4764088"/>
          </a:xfrm>
        </p:spPr>
        <p:txBody>
          <a:bodyPr/>
          <a:lstStyle/>
          <a:p>
            <a:pPr eaLnBrk="1" hangingPunct="1"/>
            <a:r>
              <a:rPr lang="en-US" sz="2600"/>
              <a:t>Forecast performance is determined by forecast errors</a:t>
            </a:r>
          </a:p>
          <a:p>
            <a:pPr eaLnBrk="1" hangingPunct="1"/>
            <a:r>
              <a:rPr lang="en-US" sz="2600"/>
              <a:t>Forecast errors detect when something is going wrong with the forecasting system</a:t>
            </a:r>
          </a:p>
          <a:p>
            <a:pPr eaLnBrk="1" hangingPunct="1"/>
            <a:r>
              <a:rPr lang="en-US" sz="2600"/>
              <a:t>Forecast errors can be classified as either bias errors or random errors</a:t>
            </a:r>
          </a:p>
          <a:p>
            <a:pPr eaLnBrk="1" hangingPunct="1"/>
            <a:r>
              <a:rPr lang="en-US" sz="2600"/>
              <a:t>Bias errors are the result of consistent mistakes</a:t>
            </a:r>
          </a:p>
          <a:p>
            <a:pPr eaLnBrk="1" hangingPunct="1"/>
            <a:r>
              <a:rPr lang="en-US" sz="2600"/>
              <a:t>Random error results from unpredictable factors that cause the forecast to deviate from the actual demand</a:t>
            </a:r>
          </a:p>
        </p:txBody>
      </p:sp>
    </p:spTree>
    <p:extLst>
      <p:ext uri="{BB962C8B-B14F-4D97-AF65-F5344CB8AC3E}">
        <p14:creationId xmlns:p14="http://schemas.microsoft.com/office/powerpoint/2010/main" val="189094516"/>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46802">
                                            <p:txEl>
                                              <p:pRg st="0" end="0"/>
                                            </p:txEl>
                                          </p:spTgt>
                                        </p:tgtEl>
                                        <p:attrNameLst>
                                          <p:attrName>style.visibility</p:attrName>
                                        </p:attrNameLst>
                                      </p:cBhvr>
                                      <p:to>
                                        <p:strVal val="visible"/>
                                      </p:to>
                                    </p:set>
                                    <p:animEffect transition="in" filter="strips(downRight)">
                                      <p:cBhvr>
                                        <p:cTn id="7" dur="1000"/>
                                        <p:tgtEl>
                                          <p:spTgt spid="2468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46802">
                                            <p:txEl>
                                              <p:pRg st="1" end="1"/>
                                            </p:txEl>
                                          </p:spTgt>
                                        </p:tgtEl>
                                        <p:attrNameLst>
                                          <p:attrName>style.visibility</p:attrName>
                                        </p:attrNameLst>
                                      </p:cBhvr>
                                      <p:to>
                                        <p:strVal val="visible"/>
                                      </p:to>
                                    </p:set>
                                    <p:animEffect transition="in" filter="strips(downRight)">
                                      <p:cBhvr>
                                        <p:cTn id="12" dur="1000"/>
                                        <p:tgtEl>
                                          <p:spTgt spid="2468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46802">
                                            <p:txEl>
                                              <p:pRg st="2" end="2"/>
                                            </p:txEl>
                                          </p:spTgt>
                                        </p:tgtEl>
                                        <p:attrNameLst>
                                          <p:attrName>style.visibility</p:attrName>
                                        </p:attrNameLst>
                                      </p:cBhvr>
                                      <p:to>
                                        <p:strVal val="visible"/>
                                      </p:to>
                                    </p:set>
                                    <p:animEffect transition="in" filter="strips(downRight)">
                                      <p:cBhvr>
                                        <p:cTn id="17" dur="1000"/>
                                        <p:tgtEl>
                                          <p:spTgt spid="2468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46802">
                                            <p:txEl>
                                              <p:pRg st="3" end="3"/>
                                            </p:txEl>
                                          </p:spTgt>
                                        </p:tgtEl>
                                        <p:attrNameLst>
                                          <p:attrName>style.visibility</p:attrName>
                                        </p:attrNameLst>
                                      </p:cBhvr>
                                      <p:to>
                                        <p:strVal val="visible"/>
                                      </p:to>
                                    </p:set>
                                    <p:animEffect transition="in" filter="strips(downRight)">
                                      <p:cBhvr>
                                        <p:cTn id="22" dur="1000"/>
                                        <p:tgtEl>
                                          <p:spTgt spid="2468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46802">
                                            <p:txEl>
                                              <p:pRg st="4" end="4"/>
                                            </p:txEl>
                                          </p:spTgt>
                                        </p:tgtEl>
                                        <p:attrNameLst>
                                          <p:attrName>style.visibility</p:attrName>
                                        </p:attrNameLst>
                                      </p:cBhvr>
                                      <p:to>
                                        <p:strVal val="visible"/>
                                      </p:to>
                                    </p:set>
                                    <p:animEffect transition="in" filter="strips(downRight)">
                                      <p:cBhvr>
                                        <p:cTn id="27" dur="1000"/>
                                        <p:tgtEl>
                                          <p:spTgt spid="2468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0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721" name="Rectangle 25"/>
          <p:cNvSpPr>
            <a:spLocks noChangeArrowheads="1"/>
          </p:cNvSpPr>
          <p:nvPr/>
        </p:nvSpPr>
        <p:spPr bwMode="auto">
          <a:xfrm>
            <a:off x="1384300" y="2005013"/>
            <a:ext cx="1608138" cy="515937"/>
          </a:xfrm>
          <a:prstGeom prst="rect">
            <a:avLst/>
          </a:prstGeom>
          <a:noFill/>
          <a:ln w="12700">
            <a:noFill/>
            <a:miter lim="800000"/>
            <a:headEnd/>
            <a:tailEnd/>
          </a:ln>
        </p:spPr>
        <p:txBody>
          <a:bodyPr wrap="none" lIns="90487" tIns="44450" rIns="90487" bIns="44450">
            <a:spAutoFit/>
          </a:bodyPr>
          <a:lstStyle/>
          <a:p>
            <a:pPr defTabSz="762000" eaLnBrk="0" hangingPunct="0">
              <a:tabLst>
                <a:tab pos="3203575" algn="l"/>
              </a:tabLst>
            </a:pPr>
            <a:r>
              <a:rPr lang="en-US" sz="2400" b="1"/>
              <a:t>CFE = </a:t>
            </a:r>
            <a:r>
              <a:rPr lang="en-US" sz="2800" b="1">
                <a:latin typeface="Symbol" pitchFamily="18" charset="2"/>
              </a:rPr>
              <a:t></a:t>
            </a:r>
            <a:r>
              <a:rPr lang="en-US" sz="2400" b="1" i="1">
                <a:latin typeface="Times New Roman" pitchFamily="18" charset="0"/>
              </a:rPr>
              <a:t>E</a:t>
            </a:r>
            <a:r>
              <a:rPr lang="en-US" sz="2400" b="1" i="1" baseline="-25000">
                <a:latin typeface="Times New Roman" pitchFamily="18" charset="0"/>
              </a:rPr>
              <a:t>t</a:t>
            </a:r>
            <a:endParaRPr lang="en-US" sz="3200" b="1" i="1">
              <a:latin typeface="Times New Roman" pitchFamily="18" charset="0"/>
            </a:endParaRPr>
          </a:p>
        </p:txBody>
      </p:sp>
      <p:sp>
        <p:nvSpPr>
          <p:cNvPr id="541732" name="Rectangle 36"/>
          <p:cNvSpPr>
            <a:spLocks noGrp="1" noChangeArrowheads="1"/>
          </p:cNvSpPr>
          <p:nvPr>
            <p:ph type="title"/>
          </p:nvPr>
        </p:nvSpPr>
        <p:spPr/>
        <p:txBody>
          <a:bodyPr/>
          <a:lstStyle/>
          <a:p>
            <a:pPr eaLnBrk="1" hangingPunct="1">
              <a:defRPr/>
            </a:pPr>
            <a:r>
              <a:rPr lang="en-US" sz="4000" dirty="0"/>
              <a:t>Measures of Forecast Error</a:t>
            </a:r>
          </a:p>
        </p:txBody>
      </p:sp>
      <p:grpSp>
        <p:nvGrpSpPr>
          <p:cNvPr id="2" name="Group 26"/>
          <p:cNvGrpSpPr>
            <a:grpSpLocks/>
          </p:cNvGrpSpPr>
          <p:nvPr/>
        </p:nvGrpSpPr>
        <p:grpSpPr bwMode="auto">
          <a:xfrm>
            <a:off x="5257800" y="1709738"/>
            <a:ext cx="2613025" cy="1039812"/>
            <a:chOff x="5257800" y="1709738"/>
            <a:chExt cx="2613025" cy="1039812"/>
          </a:xfrm>
        </p:grpSpPr>
        <p:sp>
          <p:nvSpPr>
            <p:cNvPr id="58391" name="Rectangle 31"/>
            <p:cNvSpPr>
              <a:spLocks noChangeArrowheads="1"/>
            </p:cNvSpPr>
            <p:nvPr/>
          </p:nvSpPr>
          <p:spPr bwMode="auto">
            <a:xfrm>
              <a:off x="6311900" y="1709738"/>
              <a:ext cx="1558925" cy="1039812"/>
            </a:xfrm>
            <a:prstGeom prst="rect">
              <a:avLst/>
            </a:prstGeom>
            <a:noFill/>
            <a:ln w="12700">
              <a:noFill/>
              <a:miter lim="800000"/>
              <a:headEnd/>
              <a:tailEnd/>
            </a:ln>
          </p:spPr>
          <p:txBody>
            <a:bodyPr wrap="none" lIns="90487" tIns="44450" rIns="90487" bIns="44450">
              <a:spAutoFit/>
            </a:bodyPr>
            <a:lstStyle/>
            <a:p>
              <a:pPr algn="ctr" defTabSz="762000" eaLnBrk="0" hangingPunct="0">
                <a:lnSpc>
                  <a:spcPct val="120000"/>
                </a:lnSpc>
              </a:pPr>
              <a:r>
                <a:rPr lang="en-US" sz="2800" b="1">
                  <a:latin typeface="Symbol" pitchFamily="18" charset="2"/>
                </a:rPr>
                <a:t></a:t>
              </a:r>
              <a:r>
                <a:rPr lang="en-US" sz="2400" b="1"/>
                <a:t>(</a:t>
              </a:r>
              <a:r>
                <a:rPr lang="en-US" sz="2400" b="1" i="1">
                  <a:latin typeface="Times New Roman" pitchFamily="18" charset="0"/>
                </a:rPr>
                <a:t>E</a:t>
              </a:r>
              <a:r>
                <a:rPr lang="en-US" sz="2400" b="1" i="1" baseline="-25000">
                  <a:latin typeface="Times New Roman" pitchFamily="18" charset="0"/>
                </a:rPr>
                <a:t>t</a:t>
              </a:r>
              <a:r>
                <a:rPr lang="en-US" sz="2400" b="1" i="1"/>
                <a:t> – </a:t>
              </a:r>
              <a:r>
                <a:rPr lang="en-US" sz="2400" b="1" i="1">
                  <a:latin typeface="Times New Roman" pitchFamily="18" charset="0"/>
                </a:rPr>
                <a:t>E</a:t>
              </a:r>
              <a:r>
                <a:rPr lang="en-US" sz="1400" b="1" i="1"/>
                <a:t> </a:t>
              </a:r>
              <a:r>
                <a:rPr lang="en-US" sz="2400" b="1"/>
                <a:t>)</a:t>
              </a:r>
              <a:r>
                <a:rPr lang="en-US" sz="2400" b="1" baseline="30000"/>
                <a:t>2</a:t>
              </a:r>
              <a:endParaRPr lang="en-US" sz="2400" b="1" i="1"/>
            </a:p>
            <a:p>
              <a:pPr algn="ctr" defTabSz="762000" eaLnBrk="0" hangingPunct="0">
                <a:lnSpc>
                  <a:spcPct val="120000"/>
                </a:lnSpc>
              </a:pPr>
              <a:r>
                <a:rPr lang="en-US" sz="2400" b="1" i="1">
                  <a:latin typeface="Times New Roman" pitchFamily="18" charset="0"/>
                </a:rPr>
                <a:t>n</a:t>
              </a:r>
              <a:r>
                <a:rPr lang="en-US" sz="2400" b="1" i="1"/>
                <a:t> </a:t>
              </a:r>
              <a:r>
                <a:rPr lang="en-US" sz="2400" b="1"/>
                <a:t>– 1</a:t>
              </a:r>
              <a:endParaRPr lang="en-US" sz="2400" b="1" i="1">
                <a:latin typeface="Times New Roman" pitchFamily="18" charset="0"/>
              </a:endParaRPr>
            </a:p>
          </p:txBody>
        </p:sp>
        <p:sp>
          <p:nvSpPr>
            <p:cNvPr id="58392" name="Line 32"/>
            <p:cNvSpPr>
              <a:spLocks noChangeShapeType="1"/>
            </p:cNvSpPr>
            <p:nvPr/>
          </p:nvSpPr>
          <p:spPr bwMode="auto">
            <a:xfrm>
              <a:off x="6334125" y="2327275"/>
              <a:ext cx="1520825" cy="0"/>
            </a:xfrm>
            <a:prstGeom prst="line">
              <a:avLst/>
            </a:prstGeom>
            <a:noFill/>
            <a:ln w="25400">
              <a:solidFill>
                <a:schemeClr val="tx1"/>
              </a:solidFill>
              <a:round/>
              <a:headEnd/>
              <a:tailEnd/>
            </a:ln>
          </p:spPr>
          <p:txBody>
            <a:bodyPr wrap="none" anchor="ctr"/>
            <a:lstStyle/>
            <a:p>
              <a:endParaRPr lang="en-US"/>
            </a:p>
          </p:txBody>
        </p:sp>
        <p:sp>
          <p:nvSpPr>
            <p:cNvPr id="58393" name="Freeform 33"/>
            <p:cNvSpPr>
              <a:spLocks/>
            </p:cNvSpPr>
            <p:nvPr/>
          </p:nvSpPr>
          <p:spPr bwMode="auto">
            <a:xfrm>
              <a:off x="5989638" y="1771650"/>
              <a:ext cx="1841500" cy="973137"/>
            </a:xfrm>
            <a:custGeom>
              <a:avLst/>
              <a:gdLst>
                <a:gd name="T0" fmla="*/ 0 w 1160"/>
                <a:gd name="T1" fmla="*/ 884035 h 557"/>
                <a:gd name="T2" fmla="*/ 69850 w 1160"/>
                <a:gd name="T3" fmla="*/ 819392 h 557"/>
                <a:gd name="T4" fmla="*/ 115887 w 1160"/>
                <a:gd name="T5" fmla="*/ 973137 h 557"/>
                <a:gd name="T6" fmla="*/ 338137 w 1160"/>
                <a:gd name="T7" fmla="*/ 0 h 557"/>
                <a:gd name="T8" fmla="*/ 1841500 w 1160"/>
                <a:gd name="T9" fmla="*/ 0 h 557"/>
                <a:gd name="T10" fmla="*/ 0 60000 65536"/>
                <a:gd name="T11" fmla="*/ 0 60000 65536"/>
                <a:gd name="T12" fmla="*/ 0 60000 65536"/>
                <a:gd name="T13" fmla="*/ 0 60000 65536"/>
                <a:gd name="T14" fmla="*/ 0 60000 65536"/>
                <a:gd name="T15" fmla="*/ 0 w 1160"/>
                <a:gd name="T16" fmla="*/ 0 h 557"/>
                <a:gd name="T17" fmla="*/ 1160 w 1160"/>
                <a:gd name="T18" fmla="*/ 557 h 557"/>
              </a:gdLst>
              <a:ahLst/>
              <a:cxnLst>
                <a:cxn ang="T10">
                  <a:pos x="T0" y="T1"/>
                </a:cxn>
                <a:cxn ang="T11">
                  <a:pos x="T2" y="T3"/>
                </a:cxn>
                <a:cxn ang="T12">
                  <a:pos x="T4" y="T5"/>
                </a:cxn>
                <a:cxn ang="T13">
                  <a:pos x="T6" y="T7"/>
                </a:cxn>
                <a:cxn ang="T14">
                  <a:pos x="T8" y="T9"/>
                </a:cxn>
              </a:cxnLst>
              <a:rect l="T15" t="T16" r="T17" b="T18"/>
              <a:pathLst>
                <a:path w="1160" h="557">
                  <a:moveTo>
                    <a:pt x="0" y="506"/>
                  </a:moveTo>
                  <a:lnTo>
                    <a:pt x="44" y="469"/>
                  </a:lnTo>
                  <a:lnTo>
                    <a:pt x="73" y="557"/>
                  </a:lnTo>
                  <a:lnTo>
                    <a:pt x="213" y="0"/>
                  </a:lnTo>
                  <a:lnTo>
                    <a:pt x="1160" y="0"/>
                  </a:lnTo>
                </a:path>
              </a:pathLst>
            </a:custGeom>
            <a:noFill/>
            <a:ln w="38100">
              <a:solidFill>
                <a:schemeClr val="tx1"/>
              </a:solidFill>
              <a:round/>
              <a:headEnd/>
              <a:tailEnd/>
            </a:ln>
          </p:spPr>
          <p:txBody>
            <a:bodyPr wrap="none" anchor="ctr"/>
            <a:lstStyle/>
            <a:p>
              <a:endParaRPr lang="en-NZ"/>
            </a:p>
          </p:txBody>
        </p:sp>
        <p:sp>
          <p:nvSpPr>
            <p:cNvPr id="58394" name="Line 34"/>
            <p:cNvSpPr>
              <a:spLocks noChangeShapeType="1"/>
            </p:cNvSpPr>
            <p:nvPr/>
          </p:nvSpPr>
          <p:spPr bwMode="auto">
            <a:xfrm>
              <a:off x="7385050" y="1879600"/>
              <a:ext cx="161925" cy="0"/>
            </a:xfrm>
            <a:prstGeom prst="line">
              <a:avLst/>
            </a:prstGeom>
            <a:noFill/>
            <a:ln w="38100">
              <a:solidFill>
                <a:schemeClr val="tx1"/>
              </a:solidFill>
              <a:round/>
              <a:headEnd/>
              <a:tailEnd/>
            </a:ln>
          </p:spPr>
          <p:txBody>
            <a:bodyPr wrap="none" anchor="ctr"/>
            <a:lstStyle/>
            <a:p>
              <a:endParaRPr lang="en-US"/>
            </a:p>
          </p:txBody>
        </p:sp>
        <p:sp>
          <p:nvSpPr>
            <p:cNvPr id="58395" name="Rectangle 37"/>
            <p:cNvSpPr>
              <a:spLocks noChangeArrowheads="1"/>
            </p:cNvSpPr>
            <p:nvPr/>
          </p:nvSpPr>
          <p:spPr bwMode="auto">
            <a:xfrm>
              <a:off x="5257800" y="2055813"/>
              <a:ext cx="627063" cy="454025"/>
            </a:xfrm>
            <a:prstGeom prst="rect">
              <a:avLst/>
            </a:prstGeom>
            <a:noFill/>
            <a:ln w="12700">
              <a:noFill/>
              <a:miter lim="800000"/>
              <a:headEnd/>
              <a:tailEnd/>
            </a:ln>
          </p:spPr>
          <p:txBody>
            <a:bodyPr wrap="none" lIns="90487" tIns="44450" rIns="90487" bIns="44450">
              <a:spAutoFit/>
            </a:bodyPr>
            <a:lstStyle/>
            <a:p>
              <a:pPr defTabSz="762000" eaLnBrk="0" hangingPunct="0">
                <a:tabLst>
                  <a:tab pos="3203575" algn="l"/>
                </a:tabLst>
              </a:pPr>
              <a:r>
                <a:rPr lang="en-US" sz="2400" b="1">
                  <a:latin typeface="Symbol" pitchFamily="18" charset="2"/>
                </a:rPr>
                <a:t></a:t>
              </a:r>
              <a:r>
                <a:rPr lang="en-US" sz="2400" b="1"/>
                <a:t> =</a:t>
              </a:r>
              <a:endParaRPr lang="en-US" sz="3200" b="1"/>
            </a:p>
          </p:txBody>
        </p:sp>
      </p:grpSp>
      <p:grpSp>
        <p:nvGrpSpPr>
          <p:cNvPr id="3" name="Group 46"/>
          <p:cNvGrpSpPr>
            <a:grpSpLocks/>
          </p:cNvGrpSpPr>
          <p:nvPr/>
        </p:nvGrpSpPr>
        <p:grpSpPr bwMode="auto">
          <a:xfrm>
            <a:off x="1308100" y="4741863"/>
            <a:ext cx="1803400" cy="881062"/>
            <a:chOff x="824" y="2275"/>
            <a:chExt cx="1136" cy="555"/>
          </a:xfrm>
        </p:grpSpPr>
        <p:sp>
          <p:nvSpPr>
            <p:cNvPr id="58388" name="Rectangle 23"/>
            <p:cNvSpPr>
              <a:spLocks noChangeArrowheads="1"/>
            </p:cNvSpPr>
            <p:nvPr/>
          </p:nvSpPr>
          <p:spPr bwMode="auto">
            <a:xfrm>
              <a:off x="1478" y="2275"/>
              <a:ext cx="482" cy="555"/>
            </a:xfrm>
            <a:prstGeom prst="rect">
              <a:avLst/>
            </a:prstGeom>
            <a:noFill/>
            <a:ln w="12700">
              <a:noFill/>
              <a:miter lim="800000"/>
              <a:headEnd/>
              <a:tailEnd/>
            </a:ln>
          </p:spPr>
          <p:txBody>
            <a:bodyPr wrap="none" lIns="90487" tIns="44450" rIns="90487" bIns="44450">
              <a:spAutoFit/>
            </a:bodyPr>
            <a:lstStyle/>
            <a:p>
              <a:pPr algn="ctr" defTabSz="762000" eaLnBrk="0" hangingPunct="0"/>
              <a:r>
                <a:rPr lang="en-US" sz="2800" b="1">
                  <a:latin typeface="Symbol" pitchFamily="18" charset="2"/>
                </a:rPr>
                <a:t></a:t>
              </a:r>
              <a:r>
                <a:rPr lang="en-US" sz="2400" b="1" i="1">
                  <a:latin typeface="Times New Roman" pitchFamily="18" charset="0"/>
                </a:rPr>
                <a:t>E</a:t>
              </a:r>
              <a:r>
                <a:rPr lang="en-US" sz="2400" b="1" i="1" baseline="-25000">
                  <a:latin typeface="Times New Roman" pitchFamily="18" charset="0"/>
                </a:rPr>
                <a:t>t</a:t>
              </a:r>
              <a:r>
                <a:rPr lang="en-US" sz="2400" b="1" baseline="30000"/>
                <a:t>2</a:t>
              </a:r>
              <a:endParaRPr lang="en-US" sz="2400" b="1"/>
            </a:p>
            <a:p>
              <a:pPr algn="ctr" defTabSz="762000" eaLnBrk="0" hangingPunct="0"/>
              <a:r>
                <a:rPr lang="en-US" sz="2400" b="1" i="1">
                  <a:latin typeface="Times New Roman" pitchFamily="18" charset="0"/>
                </a:rPr>
                <a:t>n</a:t>
              </a:r>
            </a:p>
          </p:txBody>
        </p:sp>
        <p:sp>
          <p:nvSpPr>
            <p:cNvPr id="58389" name="Line 24"/>
            <p:cNvSpPr>
              <a:spLocks noChangeShapeType="1"/>
            </p:cNvSpPr>
            <p:nvPr/>
          </p:nvSpPr>
          <p:spPr bwMode="auto">
            <a:xfrm>
              <a:off x="1519" y="2616"/>
              <a:ext cx="415" cy="0"/>
            </a:xfrm>
            <a:prstGeom prst="line">
              <a:avLst/>
            </a:prstGeom>
            <a:noFill/>
            <a:ln w="25400">
              <a:solidFill>
                <a:schemeClr val="tx1"/>
              </a:solidFill>
              <a:round/>
              <a:headEnd/>
              <a:tailEnd/>
            </a:ln>
          </p:spPr>
          <p:txBody>
            <a:bodyPr wrap="none" anchor="ctr"/>
            <a:lstStyle/>
            <a:p>
              <a:endParaRPr lang="en-US"/>
            </a:p>
          </p:txBody>
        </p:sp>
        <p:sp>
          <p:nvSpPr>
            <p:cNvPr id="58390" name="Rectangle 38"/>
            <p:cNvSpPr>
              <a:spLocks noChangeArrowheads="1"/>
            </p:cNvSpPr>
            <p:nvPr/>
          </p:nvSpPr>
          <p:spPr bwMode="auto">
            <a:xfrm>
              <a:off x="824" y="2479"/>
              <a:ext cx="695" cy="286"/>
            </a:xfrm>
            <a:prstGeom prst="rect">
              <a:avLst/>
            </a:prstGeom>
            <a:noFill/>
            <a:ln w="12700">
              <a:noFill/>
              <a:miter lim="800000"/>
              <a:headEnd/>
              <a:tailEnd/>
            </a:ln>
          </p:spPr>
          <p:txBody>
            <a:bodyPr wrap="none" lIns="90487" tIns="44450" rIns="90487" bIns="44450">
              <a:spAutoFit/>
            </a:bodyPr>
            <a:lstStyle/>
            <a:p>
              <a:pPr defTabSz="762000" eaLnBrk="0" hangingPunct="0">
                <a:tabLst>
                  <a:tab pos="3203575" algn="l"/>
                </a:tabLst>
              </a:pPr>
              <a:r>
                <a:rPr lang="en-US" sz="2400" b="1"/>
                <a:t>MSE =</a:t>
              </a:r>
            </a:p>
          </p:txBody>
        </p:sp>
      </p:grpSp>
      <p:grpSp>
        <p:nvGrpSpPr>
          <p:cNvPr id="4" name="Group 45"/>
          <p:cNvGrpSpPr>
            <a:grpSpLocks/>
          </p:cNvGrpSpPr>
          <p:nvPr/>
        </p:nvGrpSpPr>
        <p:grpSpPr bwMode="auto">
          <a:xfrm>
            <a:off x="4749800" y="3176588"/>
            <a:ext cx="1947863" cy="941387"/>
            <a:chOff x="808" y="2809"/>
            <a:chExt cx="1227" cy="593"/>
          </a:xfrm>
        </p:grpSpPr>
        <p:grpSp>
          <p:nvGrpSpPr>
            <p:cNvPr id="58384" name="Group 42"/>
            <p:cNvGrpSpPr>
              <a:grpSpLocks/>
            </p:cNvGrpSpPr>
            <p:nvPr/>
          </p:nvGrpSpPr>
          <p:grpSpPr bwMode="auto">
            <a:xfrm>
              <a:off x="1461" y="2809"/>
              <a:ext cx="574" cy="593"/>
              <a:chOff x="1533" y="2809"/>
              <a:chExt cx="574" cy="593"/>
            </a:xfrm>
          </p:grpSpPr>
          <p:sp>
            <p:nvSpPr>
              <p:cNvPr id="58386" name="Rectangle 20"/>
              <p:cNvSpPr>
                <a:spLocks noChangeArrowheads="1"/>
              </p:cNvSpPr>
              <p:nvPr/>
            </p:nvSpPr>
            <p:spPr bwMode="auto">
              <a:xfrm>
                <a:off x="1533" y="2809"/>
                <a:ext cx="574" cy="593"/>
              </a:xfrm>
              <a:prstGeom prst="rect">
                <a:avLst/>
              </a:prstGeom>
              <a:noFill/>
              <a:ln w="12700">
                <a:noFill/>
                <a:miter lim="800000"/>
                <a:headEnd/>
                <a:tailEnd/>
              </a:ln>
            </p:spPr>
            <p:txBody>
              <a:bodyPr wrap="none" lIns="90487" tIns="44450" rIns="90487" bIns="44450">
                <a:spAutoFit/>
              </a:bodyPr>
              <a:lstStyle/>
              <a:p>
                <a:pPr algn="ctr" defTabSz="762000" eaLnBrk="0" hangingPunct="0"/>
                <a:r>
                  <a:rPr lang="en-US" sz="3200" b="1">
                    <a:latin typeface="Symbol" pitchFamily="18" charset="2"/>
                  </a:rPr>
                  <a:t></a:t>
                </a:r>
                <a:r>
                  <a:rPr lang="en-US" sz="2400" b="1"/>
                  <a:t>|</a:t>
                </a:r>
                <a:r>
                  <a:rPr lang="en-US" sz="2400" b="1" i="1">
                    <a:latin typeface="Times New Roman" pitchFamily="18" charset="0"/>
                  </a:rPr>
                  <a:t>E</a:t>
                </a:r>
                <a:r>
                  <a:rPr lang="en-US" sz="2400" b="1" i="1" baseline="-25000">
                    <a:latin typeface="Times New Roman" pitchFamily="18" charset="0"/>
                  </a:rPr>
                  <a:t>t</a:t>
                </a:r>
                <a:r>
                  <a:rPr lang="en-US" sz="2400" b="1" i="1" baseline="-25000"/>
                  <a:t> </a:t>
                </a:r>
                <a:r>
                  <a:rPr lang="en-US" sz="2400" b="1"/>
                  <a:t>|</a:t>
                </a:r>
              </a:p>
              <a:p>
                <a:pPr algn="ctr" defTabSz="762000" eaLnBrk="0" hangingPunct="0"/>
                <a:r>
                  <a:rPr lang="en-US" sz="2400" b="1" i="1">
                    <a:latin typeface="Times New Roman" pitchFamily="18" charset="0"/>
                  </a:rPr>
                  <a:t>n</a:t>
                </a:r>
              </a:p>
            </p:txBody>
          </p:sp>
          <p:sp>
            <p:nvSpPr>
              <p:cNvPr id="58387" name="Line 21"/>
              <p:cNvSpPr>
                <a:spLocks noChangeShapeType="1"/>
              </p:cNvSpPr>
              <p:nvPr/>
            </p:nvSpPr>
            <p:spPr bwMode="auto">
              <a:xfrm>
                <a:off x="1592" y="3166"/>
                <a:ext cx="470" cy="0"/>
              </a:xfrm>
              <a:prstGeom prst="line">
                <a:avLst/>
              </a:prstGeom>
              <a:noFill/>
              <a:ln w="25400">
                <a:solidFill>
                  <a:schemeClr val="tx1"/>
                </a:solidFill>
                <a:round/>
                <a:headEnd/>
                <a:tailEnd/>
              </a:ln>
            </p:spPr>
            <p:txBody>
              <a:bodyPr wrap="none" anchor="ctr"/>
              <a:lstStyle/>
              <a:p>
                <a:endParaRPr lang="en-US"/>
              </a:p>
            </p:txBody>
          </p:sp>
        </p:grpSp>
        <p:sp>
          <p:nvSpPr>
            <p:cNvPr id="58385" name="Rectangle 39"/>
            <p:cNvSpPr>
              <a:spLocks noChangeArrowheads="1"/>
            </p:cNvSpPr>
            <p:nvPr/>
          </p:nvSpPr>
          <p:spPr bwMode="auto">
            <a:xfrm>
              <a:off x="808" y="3031"/>
              <a:ext cx="717" cy="286"/>
            </a:xfrm>
            <a:prstGeom prst="rect">
              <a:avLst/>
            </a:prstGeom>
            <a:noFill/>
            <a:ln w="12700">
              <a:noFill/>
              <a:miter lim="800000"/>
              <a:headEnd/>
              <a:tailEnd/>
            </a:ln>
          </p:spPr>
          <p:txBody>
            <a:bodyPr wrap="none" lIns="90487" tIns="44450" rIns="90487" bIns="44450">
              <a:spAutoFit/>
            </a:bodyPr>
            <a:lstStyle/>
            <a:p>
              <a:pPr defTabSz="762000" eaLnBrk="0" hangingPunct="0">
                <a:tabLst>
                  <a:tab pos="3203575" algn="l"/>
                </a:tabLst>
              </a:pPr>
              <a:r>
                <a:rPr lang="en-US" sz="2400" b="1"/>
                <a:t>MAD =</a:t>
              </a:r>
            </a:p>
          </p:txBody>
        </p:sp>
      </p:grpSp>
      <p:grpSp>
        <p:nvGrpSpPr>
          <p:cNvPr id="6" name="Group 53"/>
          <p:cNvGrpSpPr>
            <a:grpSpLocks/>
          </p:cNvGrpSpPr>
          <p:nvPr/>
        </p:nvGrpSpPr>
        <p:grpSpPr bwMode="auto">
          <a:xfrm>
            <a:off x="4559300" y="4686300"/>
            <a:ext cx="3640138" cy="881063"/>
            <a:chOff x="2872" y="2784"/>
            <a:chExt cx="2293" cy="555"/>
          </a:xfrm>
        </p:grpSpPr>
        <p:sp>
          <p:nvSpPr>
            <p:cNvPr id="58381" name="Rectangle 27"/>
            <p:cNvSpPr>
              <a:spLocks noChangeArrowheads="1"/>
            </p:cNvSpPr>
            <p:nvPr/>
          </p:nvSpPr>
          <p:spPr bwMode="auto">
            <a:xfrm>
              <a:off x="3730" y="2784"/>
              <a:ext cx="1393" cy="555"/>
            </a:xfrm>
            <a:prstGeom prst="rect">
              <a:avLst/>
            </a:prstGeom>
            <a:noFill/>
            <a:ln w="12700">
              <a:noFill/>
              <a:miter lim="800000"/>
              <a:headEnd/>
              <a:tailEnd/>
            </a:ln>
          </p:spPr>
          <p:txBody>
            <a:bodyPr wrap="none" lIns="90487" tIns="44450" rIns="90487" bIns="44450">
              <a:spAutoFit/>
            </a:bodyPr>
            <a:lstStyle/>
            <a:p>
              <a:pPr algn="ctr" defTabSz="762000" eaLnBrk="0" hangingPunct="0"/>
              <a:r>
                <a:rPr lang="en-US" sz="2800" b="1"/>
                <a:t>(</a:t>
              </a:r>
              <a:r>
                <a:rPr lang="en-US" sz="2800" b="1">
                  <a:latin typeface="Symbol" pitchFamily="18" charset="2"/>
                </a:rPr>
                <a:t></a:t>
              </a:r>
              <a:r>
                <a:rPr lang="en-US" sz="2400" b="1"/>
                <a:t>|</a:t>
              </a:r>
              <a:r>
                <a:rPr lang="en-US" sz="2400" b="1" i="1">
                  <a:latin typeface="Times New Roman" pitchFamily="18" charset="0"/>
                </a:rPr>
                <a:t>E</a:t>
              </a:r>
              <a:r>
                <a:rPr lang="en-US" sz="2400" b="1" i="1" baseline="-25000">
                  <a:latin typeface="Times New Roman" pitchFamily="18" charset="0"/>
                </a:rPr>
                <a:t>t</a:t>
              </a:r>
              <a:r>
                <a:rPr lang="en-US" sz="2400" b="1" i="1" baseline="-25000"/>
                <a:t> </a:t>
              </a:r>
              <a:r>
                <a:rPr lang="en-US" sz="2400" b="1"/>
                <a:t>|/</a:t>
              </a:r>
              <a:r>
                <a:rPr lang="en-US" sz="500" b="1"/>
                <a:t> </a:t>
              </a:r>
              <a:r>
                <a:rPr lang="en-US" sz="2400" b="1" i="1">
                  <a:latin typeface="Times New Roman" pitchFamily="18" charset="0"/>
                </a:rPr>
                <a:t>D</a:t>
              </a:r>
              <a:r>
                <a:rPr lang="en-US" sz="2400" b="1" i="1" baseline="-25000">
                  <a:latin typeface="Times New Roman" pitchFamily="18" charset="0"/>
                </a:rPr>
                <a:t>t</a:t>
              </a:r>
              <a:r>
                <a:rPr lang="en-US" sz="2800" b="1"/>
                <a:t>)</a:t>
              </a:r>
              <a:r>
                <a:rPr lang="en-US" sz="2400" b="1"/>
                <a:t>(100)</a:t>
              </a:r>
            </a:p>
            <a:p>
              <a:pPr algn="ctr" defTabSz="762000" eaLnBrk="0" hangingPunct="0"/>
              <a:r>
                <a:rPr lang="en-US" sz="2400" b="1" i="1">
                  <a:latin typeface="Times New Roman" pitchFamily="18" charset="0"/>
                </a:rPr>
                <a:t>n</a:t>
              </a:r>
              <a:endParaRPr lang="en-US" sz="2400" b="1" i="1"/>
            </a:p>
          </p:txBody>
        </p:sp>
        <p:sp>
          <p:nvSpPr>
            <p:cNvPr id="58382" name="Line 28"/>
            <p:cNvSpPr>
              <a:spLocks noChangeShapeType="1"/>
            </p:cNvSpPr>
            <p:nvPr/>
          </p:nvSpPr>
          <p:spPr bwMode="auto">
            <a:xfrm>
              <a:off x="3726" y="3157"/>
              <a:ext cx="1439" cy="0"/>
            </a:xfrm>
            <a:prstGeom prst="line">
              <a:avLst/>
            </a:prstGeom>
            <a:noFill/>
            <a:ln w="25400">
              <a:solidFill>
                <a:schemeClr val="tx1"/>
              </a:solidFill>
              <a:round/>
              <a:headEnd/>
              <a:tailEnd/>
            </a:ln>
          </p:spPr>
          <p:txBody>
            <a:bodyPr wrap="none" anchor="ctr"/>
            <a:lstStyle/>
            <a:p>
              <a:endParaRPr lang="en-US"/>
            </a:p>
          </p:txBody>
        </p:sp>
        <p:sp>
          <p:nvSpPr>
            <p:cNvPr id="58383" name="Rectangle 40"/>
            <p:cNvSpPr>
              <a:spLocks noChangeArrowheads="1"/>
            </p:cNvSpPr>
            <p:nvPr/>
          </p:nvSpPr>
          <p:spPr bwMode="auto">
            <a:xfrm>
              <a:off x="2872" y="3023"/>
              <a:ext cx="887" cy="286"/>
            </a:xfrm>
            <a:prstGeom prst="rect">
              <a:avLst/>
            </a:prstGeom>
            <a:noFill/>
            <a:ln w="12700">
              <a:noFill/>
              <a:miter lim="800000"/>
              <a:headEnd/>
              <a:tailEnd/>
            </a:ln>
          </p:spPr>
          <p:txBody>
            <a:bodyPr wrap="none" lIns="90487" tIns="44450" rIns="90487" bIns="44450">
              <a:spAutoFit/>
            </a:bodyPr>
            <a:lstStyle/>
            <a:p>
              <a:pPr defTabSz="762000" eaLnBrk="0" hangingPunct="0">
                <a:tabLst>
                  <a:tab pos="3203575" algn="l"/>
                </a:tabLst>
              </a:pPr>
              <a:r>
                <a:rPr lang="en-US" sz="2400" b="1"/>
                <a:t>MAPE = </a:t>
              </a:r>
            </a:p>
          </p:txBody>
        </p:sp>
      </p:grpSp>
      <p:grpSp>
        <p:nvGrpSpPr>
          <p:cNvPr id="7" name="Group 50"/>
          <p:cNvGrpSpPr>
            <a:grpSpLocks/>
          </p:cNvGrpSpPr>
          <p:nvPr/>
        </p:nvGrpSpPr>
        <p:grpSpPr bwMode="auto">
          <a:xfrm>
            <a:off x="1785938" y="3295650"/>
            <a:ext cx="1417637" cy="822325"/>
            <a:chOff x="445" y="985"/>
            <a:chExt cx="893" cy="518"/>
          </a:xfrm>
        </p:grpSpPr>
        <mc:AlternateContent xmlns:mc="http://schemas.openxmlformats.org/markup-compatibility/2006" xmlns:a14="http://schemas.microsoft.com/office/drawing/2010/main">
          <mc:Choice Requires="a14">
            <p:sp>
              <p:nvSpPr>
                <p:cNvPr id="58378" name="Rectangle 15"/>
                <p:cNvSpPr>
                  <a:spLocks noChangeArrowheads="1"/>
                </p:cNvSpPr>
                <p:nvPr/>
              </p:nvSpPr>
              <p:spPr bwMode="auto">
                <a:xfrm>
                  <a:off x="445" y="1129"/>
                  <a:ext cx="409" cy="289"/>
                </a:xfrm>
                <a:prstGeom prst="rect">
                  <a:avLst/>
                </a:prstGeom>
                <a:noFill/>
                <a:ln w="12700">
                  <a:noFill/>
                  <a:miter lim="800000"/>
                  <a:headEnd/>
                  <a:tailEnd/>
                </a:ln>
              </p:spPr>
              <p:txBody>
                <a:bodyPr wrap="none" lIns="90487" tIns="44450" rIns="90487" bIns="44450">
                  <a:spAutoFit/>
                </a:bodyPr>
                <a:lstStyle/>
                <a:p>
                  <a:pPr defTabSz="762000" eaLnBrk="0" hangingPunct="0"/>
                  <a14:m>
                    <m:oMath xmlns:m="http://schemas.openxmlformats.org/officeDocument/2006/math">
                      <m:acc>
                        <m:accPr>
                          <m:chr m:val="̅"/>
                          <m:ctrlPr>
                            <a:rPr lang="en-US" sz="2400" b="1" i="1" dirty="0" smtClean="0">
                              <a:latin typeface="Cambria Math" panose="02040503050406030204" pitchFamily="18" charset="0"/>
                            </a:rPr>
                          </m:ctrlPr>
                        </m:accPr>
                        <m:e>
                          <m:r>
                            <a:rPr lang="en-GB" sz="2400" b="1" i="1" dirty="0" smtClean="0">
                              <a:latin typeface="Cambria Math"/>
                            </a:rPr>
                            <m:t>𝑬</m:t>
                          </m:r>
                        </m:e>
                      </m:acc>
                    </m:oMath>
                  </a14:m>
                  <a:r>
                    <a:rPr lang="en-US" sz="2400" b="1" dirty="0"/>
                    <a:t> =</a:t>
                  </a:r>
                  <a:endParaRPr lang="en-US" sz="2400" b="1" i="1" baseline="-25000" dirty="0">
                    <a:latin typeface="Times New Roman" pitchFamily="18" charset="0"/>
                  </a:endParaRPr>
                </a:p>
              </p:txBody>
            </p:sp>
          </mc:Choice>
          <mc:Fallback xmlns="">
            <p:sp>
              <p:nvSpPr>
                <p:cNvPr id="58378" name="Rectangle 15"/>
                <p:cNvSpPr>
                  <a:spLocks noRot="1" noChangeAspect="1" noMove="1" noResize="1" noEditPoints="1" noAdjustHandles="1" noChangeArrowheads="1" noChangeShapeType="1" noTextEdit="1"/>
                </p:cNvSpPr>
                <p:nvPr/>
              </p:nvSpPr>
              <p:spPr bwMode="auto">
                <a:xfrm>
                  <a:off x="445" y="1129"/>
                  <a:ext cx="409" cy="289"/>
                </a:xfrm>
                <a:prstGeom prst="rect">
                  <a:avLst/>
                </a:prstGeom>
                <a:blipFill rotWithShape="1">
                  <a:blip r:embed="rId3"/>
                  <a:stretch>
                    <a:fillRect l="-2830" t="-9333" r="-14151" b="-32000"/>
                  </a:stretch>
                </a:blipFill>
                <a:ln w="12700">
                  <a:noFill/>
                  <a:miter lim="800000"/>
                  <a:headEnd/>
                  <a:tailEnd/>
                </a:ln>
              </p:spPr>
              <p:txBody>
                <a:bodyPr/>
                <a:lstStyle/>
                <a:p>
                  <a:r>
                    <a:rPr lang="en-GB">
                      <a:noFill/>
                    </a:rPr>
                    <a:t> </a:t>
                  </a:r>
                </a:p>
              </p:txBody>
            </p:sp>
          </mc:Fallback>
        </mc:AlternateContent>
        <p:sp>
          <p:nvSpPr>
            <p:cNvPr id="58379" name="Text Box 48"/>
            <p:cNvSpPr txBox="1">
              <a:spLocks noChangeArrowheads="1"/>
            </p:cNvSpPr>
            <p:nvPr/>
          </p:nvSpPr>
          <p:spPr bwMode="auto">
            <a:xfrm>
              <a:off x="838" y="985"/>
              <a:ext cx="500" cy="518"/>
            </a:xfrm>
            <a:prstGeom prst="rect">
              <a:avLst/>
            </a:prstGeom>
            <a:noFill/>
            <a:ln w="9525">
              <a:noFill/>
              <a:miter lim="800000"/>
              <a:headEnd/>
              <a:tailEnd/>
            </a:ln>
          </p:spPr>
          <p:txBody>
            <a:bodyPr wrap="none">
              <a:spAutoFit/>
            </a:bodyPr>
            <a:lstStyle/>
            <a:p>
              <a:pPr algn="ctr"/>
              <a:r>
                <a:rPr lang="en-US" sz="2400" b="1"/>
                <a:t>CFE</a:t>
              </a:r>
            </a:p>
            <a:p>
              <a:pPr algn="ctr"/>
              <a:r>
                <a:rPr lang="en-US" sz="2400" b="1" i="1">
                  <a:latin typeface="Times New Roman" pitchFamily="18" charset="0"/>
                </a:rPr>
                <a:t>n</a:t>
              </a:r>
            </a:p>
          </p:txBody>
        </p:sp>
        <p:sp>
          <p:nvSpPr>
            <p:cNvPr id="58380" name="Line 49"/>
            <p:cNvSpPr>
              <a:spLocks noChangeShapeType="1"/>
            </p:cNvSpPr>
            <p:nvPr/>
          </p:nvSpPr>
          <p:spPr bwMode="auto">
            <a:xfrm>
              <a:off x="872" y="1264"/>
              <a:ext cx="432" cy="0"/>
            </a:xfrm>
            <a:prstGeom prst="line">
              <a:avLst/>
            </a:prstGeom>
            <a:noFill/>
            <a:ln w="28575">
              <a:solidFill>
                <a:schemeClr val="tx1"/>
              </a:solidFill>
              <a:round/>
              <a:headEnd/>
              <a:tailEnd/>
            </a:ln>
          </p:spPr>
          <p:txBody>
            <a:bodyPr/>
            <a:lstStyle/>
            <a:p>
              <a:endParaRPr lang="en-US"/>
            </a:p>
          </p:txBody>
        </p:sp>
      </p:grpSp>
    </p:spTree>
    <p:extLst>
      <p:ext uri="{BB962C8B-B14F-4D97-AF65-F5344CB8AC3E}">
        <p14:creationId xmlns:p14="http://schemas.microsoft.com/office/powerpoint/2010/main" val="2106068533"/>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41721"/>
                                        </p:tgtEl>
                                        <p:attrNameLst>
                                          <p:attrName>style.visibility</p:attrName>
                                        </p:attrNameLst>
                                      </p:cBhvr>
                                      <p:to>
                                        <p:strVal val="visible"/>
                                      </p:to>
                                    </p:set>
                                    <p:animEffect transition="in" filter="strips(downRight)">
                                      <p:cBhvr>
                                        <p:cTn id="7" dur="1000"/>
                                        <p:tgtEl>
                                          <p:spTgt spid="54172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Righ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Right)">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Right)">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trips(downRight)">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21"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pPr eaLnBrk="1" hangingPunct="1">
              <a:defRPr/>
            </a:pPr>
            <a:r>
              <a:rPr lang="en-US" sz="4000" dirty="0"/>
              <a:t>Tracking Signals</a:t>
            </a:r>
          </a:p>
        </p:txBody>
      </p:sp>
      <p:sp>
        <p:nvSpPr>
          <p:cNvPr id="556035" name="Rectangle 3"/>
          <p:cNvSpPr>
            <a:spLocks noGrp="1" noChangeArrowheads="1"/>
          </p:cNvSpPr>
          <p:nvPr>
            <p:ph type="body" idx="1"/>
          </p:nvPr>
        </p:nvSpPr>
        <p:spPr>
          <a:xfrm>
            <a:off x="774700" y="1371600"/>
            <a:ext cx="7912100" cy="2481263"/>
          </a:xfrm>
        </p:spPr>
        <p:txBody>
          <a:bodyPr/>
          <a:lstStyle/>
          <a:p>
            <a:pPr eaLnBrk="1" hangingPunct="1"/>
            <a:r>
              <a:rPr lang="en-US" sz="2400"/>
              <a:t>A measure that indicates whether a method of forecasting is accurately predicting actual changes in demand</a:t>
            </a:r>
          </a:p>
          <a:p>
            <a:pPr eaLnBrk="1" hangingPunct="1"/>
            <a:r>
              <a:rPr lang="en-US" sz="2400"/>
              <a:t>Useful when forecast systems are computerized because it alerts analysts when forecast are getting far from desirable limits</a:t>
            </a:r>
          </a:p>
        </p:txBody>
      </p:sp>
      <p:grpSp>
        <p:nvGrpSpPr>
          <p:cNvPr id="2" name="Group 8"/>
          <p:cNvGrpSpPr>
            <a:grpSpLocks/>
          </p:cNvGrpSpPr>
          <p:nvPr/>
        </p:nvGrpSpPr>
        <p:grpSpPr bwMode="auto">
          <a:xfrm>
            <a:off x="2511425" y="3844925"/>
            <a:ext cx="3605213" cy="895350"/>
            <a:chOff x="1366" y="2422"/>
            <a:chExt cx="2271" cy="564"/>
          </a:xfrm>
        </p:grpSpPr>
        <p:sp>
          <p:nvSpPr>
            <p:cNvPr id="64519" name="Text Box 4"/>
            <p:cNvSpPr txBox="1">
              <a:spLocks noChangeArrowheads="1"/>
            </p:cNvSpPr>
            <p:nvPr/>
          </p:nvSpPr>
          <p:spPr bwMode="auto">
            <a:xfrm>
              <a:off x="1366" y="2577"/>
              <a:ext cx="1688" cy="288"/>
            </a:xfrm>
            <a:prstGeom prst="rect">
              <a:avLst/>
            </a:prstGeom>
            <a:noFill/>
            <a:ln w="9525">
              <a:noFill/>
              <a:miter lim="800000"/>
              <a:headEnd/>
              <a:tailEnd/>
            </a:ln>
          </p:spPr>
          <p:txBody>
            <a:bodyPr wrap="none">
              <a:spAutoFit/>
            </a:bodyPr>
            <a:lstStyle/>
            <a:p>
              <a:r>
                <a:rPr lang="en-US" sz="2400" b="1"/>
                <a:t>Tracking signal =</a:t>
              </a:r>
            </a:p>
          </p:txBody>
        </p:sp>
        <p:grpSp>
          <p:nvGrpSpPr>
            <p:cNvPr id="64520" name="Group 7"/>
            <p:cNvGrpSpPr>
              <a:grpSpLocks/>
            </p:cNvGrpSpPr>
            <p:nvPr/>
          </p:nvGrpSpPr>
          <p:grpSpPr bwMode="auto">
            <a:xfrm>
              <a:off x="3083" y="2422"/>
              <a:ext cx="554" cy="564"/>
              <a:chOff x="3555" y="2518"/>
              <a:chExt cx="554" cy="564"/>
            </a:xfrm>
          </p:grpSpPr>
          <p:sp>
            <p:nvSpPr>
              <p:cNvPr id="64521" name="Text Box 5"/>
              <p:cNvSpPr txBox="1">
                <a:spLocks noChangeArrowheads="1"/>
              </p:cNvSpPr>
              <p:nvPr/>
            </p:nvSpPr>
            <p:spPr bwMode="auto">
              <a:xfrm>
                <a:off x="3555" y="2518"/>
                <a:ext cx="554" cy="564"/>
              </a:xfrm>
              <a:prstGeom prst="rect">
                <a:avLst/>
              </a:prstGeom>
              <a:noFill/>
              <a:ln w="9525">
                <a:noFill/>
                <a:miter lim="800000"/>
                <a:headEnd/>
                <a:tailEnd/>
              </a:ln>
            </p:spPr>
            <p:txBody>
              <a:bodyPr wrap="none">
                <a:spAutoFit/>
              </a:bodyPr>
              <a:lstStyle/>
              <a:p>
                <a:pPr algn="ctr">
                  <a:lnSpc>
                    <a:spcPct val="110000"/>
                  </a:lnSpc>
                </a:pPr>
                <a:r>
                  <a:rPr lang="en-US" sz="2400" b="1"/>
                  <a:t>CFE</a:t>
                </a:r>
              </a:p>
              <a:p>
                <a:pPr algn="ctr">
                  <a:lnSpc>
                    <a:spcPct val="110000"/>
                  </a:lnSpc>
                </a:pPr>
                <a:r>
                  <a:rPr lang="en-US" sz="2400" b="1"/>
                  <a:t>MAD</a:t>
                </a:r>
              </a:p>
            </p:txBody>
          </p:sp>
          <p:sp>
            <p:nvSpPr>
              <p:cNvPr id="64522" name="Line 6"/>
              <p:cNvSpPr>
                <a:spLocks noChangeShapeType="1"/>
              </p:cNvSpPr>
              <p:nvPr/>
            </p:nvSpPr>
            <p:spPr bwMode="auto">
              <a:xfrm>
                <a:off x="3560" y="2816"/>
                <a:ext cx="544" cy="0"/>
              </a:xfrm>
              <a:prstGeom prst="line">
                <a:avLst/>
              </a:prstGeom>
              <a:noFill/>
              <a:ln w="28575">
                <a:solidFill>
                  <a:schemeClr val="tx1"/>
                </a:solidFill>
                <a:round/>
                <a:headEnd/>
                <a:tailEnd/>
              </a:ln>
            </p:spPr>
            <p:txBody>
              <a:bodyPr/>
              <a:lstStyle/>
              <a:p>
                <a:endParaRPr lang="en-US"/>
              </a:p>
            </p:txBody>
          </p:sp>
        </p:grpSp>
      </p:grpSp>
      <p:sp>
        <p:nvSpPr>
          <p:cNvPr id="556041" name="Text Box 9"/>
          <p:cNvSpPr txBox="1">
            <a:spLocks noChangeArrowheads="1"/>
          </p:cNvSpPr>
          <p:nvPr/>
        </p:nvSpPr>
        <p:spPr bwMode="auto">
          <a:xfrm>
            <a:off x="774700" y="5011738"/>
            <a:ext cx="7886700" cy="1089529"/>
          </a:xfrm>
          <a:prstGeom prst="rect">
            <a:avLst/>
          </a:prstGeom>
          <a:noFill/>
          <a:ln w="9525">
            <a:noFill/>
            <a:miter lim="800000"/>
            <a:headEnd/>
            <a:tailEnd/>
          </a:ln>
        </p:spPr>
        <p:txBody>
          <a:bodyPr wrap="square">
            <a:spAutoFit/>
          </a:bodyPr>
          <a:lstStyle/>
          <a:p>
            <a:pPr>
              <a:lnSpc>
                <a:spcPct val="90000"/>
              </a:lnSpc>
              <a:spcBef>
                <a:spcPct val="40000"/>
              </a:spcBef>
              <a:buClr>
                <a:srgbClr val="B20019"/>
              </a:buClr>
            </a:pPr>
            <a:r>
              <a:rPr lang="en-US" sz="2400" dirty="0"/>
              <a:t>Each period, the CFE and MAD are updated to reflect current error, and the tracking signal is compared to some predetermined limits</a:t>
            </a:r>
          </a:p>
        </p:txBody>
      </p:sp>
    </p:spTree>
    <p:extLst>
      <p:ext uri="{BB962C8B-B14F-4D97-AF65-F5344CB8AC3E}">
        <p14:creationId xmlns:p14="http://schemas.microsoft.com/office/powerpoint/2010/main" val="51049694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56035">
                                            <p:txEl>
                                              <p:pRg st="0" end="0"/>
                                            </p:txEl>
                                          </p:spTgt>
                                        </p:tgtEl>
                                        <p:attrNameLst>
                                          <p:attrName>style.visibility</p:attrName>
                                        </p:attrNameLst>
                                      </p:cBhvr>
                                      <p:to>
                                        <p:strVal val="visible"/>
                                      </p:to>
                                    </p:set>
                                    <p:animEffect transition="in" filter="strips(downRight)">
                                      <p:cBhvr>
                                        <p:cTn id="7" dur="1000"/>
                                        <p:tgtEl>
                                          <p:spTgt spid="556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56035">
                                            <p:txEl>
                                              <p:pRg st="1" end="1"/>
                                            </p:txEl>
                                          </p:spTgt>
                                        </p:tgtEl>
                                        <p:attrNameLst>
                                          <p:attrName>style.visibility</p:attrName>
                                        </p:attrNameLst>
                                      </p:cBhvr>
                                      <p:to>
                                        <p:strVal val="visible"/>
                                      </p:to>
                                    </p:set>
                                    <p:animEffect transition="in" filter="strips(downRight)">
                                      <p:cBhvr>
                                        <p:cTn id="12" dur="1000"/>
                                        <p:tgtEl>
                                          <p:spTgt spid="556035">
                                            <p:txEl>
                                              <p:pRg st="1" end="1"/>
                                            </p:txEl>
                                          </p:spTgt>
                                        </p:tgtEl>
                                      </p:cBhvr>
                                    </p:animEffect>
                                  </p:childTnLst>
                                </p:cTn>
                              </p:par>
                            </p:childTnLst>
                          </p:cTn>
                        </p:par>
                        <p:par>
                          <p:cTn id="13" fill="hold">
                            <p:stCondLst>
                              <p:cond delay="1000"/>
                            </p:stCondLst>
                            <p:childTnLst>
                              <p:par>
                                <p:cTn id="14" presetID="18" presetClass="entr" presetSubtype="6" fill="hold" nodeType="after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strips(downRight)">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556041"/>
                                        </p:tgtEl>
                                        <p:attrNameLst>
                                          <p:attrName>style.visibility</p:attrName>
                                        </p:attrNameLst>
                                      </p:cBhvr>
                                      <p:to>
                                        <p:strVal val="visible"/>
                                      </p:to>
                                    </p:set>
                                    <p:animEffect transition="in" filter="strips(downRight)">
                                      <p:cBhvr>
                                        <p:cTn id="21" dur="1000"/>
                                        <p:tgtEl>
                                          <p:spTgt spid="556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5" grpId="0" build="p"/>
      <p:bldP spid="55604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1508125" y="1603375"/>
            <a:ext cx="5726111" cy="4433888"/>
            <a:chOff x="950" y="1050"/>
            <a:chExt cx="3607" cy="2793"/>
          </a:xfrm>
        </p:grpSpPr>
        <p:sp>
          <p:nvSpPr>
            <p:cNvPr id="66578" name="Rectangle 9"/>
            <p:cNvSpPr>
              <a:spLocks noChangeArrowheads="1"/>
            </p:cNvSpPr>
            <p:nvPr/>
          </p:nvSpPr>
          <p:spPr bwMode="auto">
            <a:xfrm>
              <a:off x="1148" y="1064"/>
              <a:ext cx="567" cy="2347"/>
            </a:xfrm>
            <a:prstGeom prst="rect">
              <a:avLst/>
            </a:prstGeom>
            <a:noFill/>
            <a:ln w="12700">
              <a:noFill/>
              <a:miter lim="800000"/>
              <a:headEnd/>
              <a:tailEnd/>
            </a:ln>
          </p:spPr>
          <p:txBody>
            <a:bodyPr wrap="none" lIns="90487" tIns="44450" rIns="90487" bIns="44450">
              <a:spAutoFit/>
            </a:bodyPr>
            <a:lstStyle/>
            <a:p>
              <a:pPr algn="ctr" defTabSz="762000" eaLnBrk="0" hangingPunct="0">
                <a:lnSpc>
                  <a:spcPct val="150000"/>
                </a:lnSpc>
              </a:pPr>
              <a:r>
                <a:rPr lang="en-US" sz="2000" b="1" dirty="0"/>
                <a:t>+2.0 </a:t>
              </a:r>
              <a:r>
                <a:rPr lang="en-US" sz="2000" b="1" dirty="0">
                  <a:cs typeface="Arial" charset="0"/>
                </a:rPr>
                <a:t>–</a:t>
              </a:r>
            </a:p>
            <a:p>
              <a:pPr algn="ctr" defTabSz="762000" eaLnBrk="0" hangingPunct="0">
                <a:lnSpc>
                  <a:spcPct val="150000"/>
                </a:lnSpc>
              </a:pPr>
              <a:r>
                <a:rPr lang="en-US" sz="2000" b="1" dirty="0"/>
                <a:t>+1.5 </a:t>
              </a:r>
              <a:r>
                <a:rPr lang="en-US" sz="2000" b="1" dirty="0">
                  <a:cs typeface="Arial" charset="0"/>
                </a:rPr>
                <a:t>–</a:t>
              </a:r>
            </a:p>
            <a:p>
              <a:pPr algn="ctr" defTabSz="762000" eaLnBrk="0" hangingPunct="0">
                <a:lnSpc>
                  <a:spcPct val="150000"/>
                </a:lnSpc>
              </a:pPr>
              <a:r>
                <a:rPr lang="en-US" sz="2000" b="1" dirty="0"/>
                <a:t>+1.0 </a:t>
              </a:r>
              <a:r>
                <a:rPr lang="en-US" sz="2000" b="1" dirty="0">
                  <a:cs typeface="Arial" charset="0"/>
                </a:rPr>
                <a:t>–</a:t>
              </a:r>
            </a:p>
            <a:p>
              <a:pPr algn="ctr" defTabSz="762000" eaLnBrk="0" hangingPunct="0">
                <a:lnSpc>
                  <a:spcPct val="150000"/>
                </a:lnSpc>
              </a:pPr>
              <a:r>
                <a:rPr lang="en-US" sz="2000" b="1" dirty="0"/>
                <a:t>+0.5 </a:t>
              </a:r>
              <a:r>
                <a:rPr lang="en-US" sz="2000" b="1" dirty="0">
                  <a:cs typeface="Arial" charset="0"/>
                </a:rPr>
                <a:t>–</a:t>
              </a:r>
            </a:p>
            <a:p>
              <a:pPr algn="ctr" defTabSz="762000" eaLnBrk="0" hangingPunct="0">
                <a:lnSpc>
                  <a:spcPct val="150000"/>
                </a:lnSpc>
              </a:pPr>
              <a:r>
                <a:rPr lang="en-US" sz="2000" b="1" dirty="0"/>
                <a:t>     0 </a:t>
              </a:r>
              <a:r>
                <a:rPr lang="en-US" sz="2000" b="1" dirty="0">
                  <a:cs typeface="Arial" charset="0"/>
                </a:rPr>
                <a:t>–</a:t>
              </a:r>
            </a:p>
            <a:p>
              <a:pPr algn="ctr" defTabSz="762000" eaLnBrk="0" hangingPunct="0">
                <a:lnSpc>
                  <a:spcPct val="150000"/>
                </a:lnSpc>
              </a:pPr>
              <a:r>
                <a:rPr lang="en-US" sz="2000" b="1" dirty="0"/>
                <a:t>–0.5 </a:t>
              </a:r>
              <a:r>
                <a:rPr lang="en-US" sz="2000" b="1" dirty="0">
                  <a:cs typeface="Arial" charset="0"/>
                </a:rPr>
                <a:t>–</a:t>
              </a:r>
            </a:p>
            <a:p>
              <a:pPr algn="ctr" defTabSz="762000" eaLnBrk="0" hangingPunct="0">
                <a:lnSpc>
                  <a:spcPct val="150000"/>
                </a:lnSpc>
              </a:pPr>
              <a:r>
                <a:rPr lang="en-US" sz="2000" b="1" dirty="0"/>
                <a:t>–1.0 </a:t>
              </a:r>
              <a:r>
                <a:rPr lang="en-US" sz="2000" b="1" dirty="0">
                  <a:cs typeface="Arial" charset="0"/>
                </a:rPr>
                <a:t>–</a:t>
              </a:r>
            </a:p>
            <a:p>
              <a:pPr algn="ctr" defTabSz="762000" eaLnBrk="0" hangingPunct="0">
                <a:lnSpc>
                  <a:spcPct val="150000"/>
                </a:lnSpc>
              </a:pPr>
              <a:r>
                <a:rPr lang="en-US" sz="2000" b="1" dirty="0"/>
                <a:t>–1.5 </a:t>
              </a:r>
              <a:r>
                <a:rPr lang="en-US" sz="2000" b="1" dirty="0">
                  <a:cs typeface="Arial" charset="0"/>
                </a:rPr>
                <a:t>–</a:t>
              </a:r>
            </a:p>
          </p:txBody>
        </p:sp>
        <p:sp>
          <p:nvSpPr>
            <p:cNvPr id="66579" name="Rectangle 13"/>
            <p:cNvSpPr>
              <a:spLocks noChangeArrowheads="1"/>
            </p:cNvSpPr>
            <p:nvPr/>
          </p:nvSpPr>
          <p:spPr bwMode="auto">
            <a:xfrm>
              <a:off x="1460" y="3205"/>
              <a:ext cx="3097" cy="638"/>
            </a:xfrm>
            <a:prstGeom prst="rect">
              <a:avLst/>
            </a:prstGeom>
            <a:noFill/>
            <a:ln w="12700">
              <a:noFill/>
              <a:miter lim="800000"/>
              <a:headEnd/>
              <a:tailEnd/>
            </a:ln>
          </p:spPr>
          <p:txBody>
            <a:bodyPr wrap="none" lIns="90487" tIns="44450" rIns="90487" bIns="44450">
              <a:spAutoFit/>
            </a:bodyPr>
            <a:lstStyle/>
            <a:p>
              <a:pPr defTabSz="762000" eaLnBrk="0" hangingPunct="0">
                <a:tabLst>
                  <a:tab pos="914400" algn="ctr"/>
                  <a:tab pos="1828800" algn="ctr"/>
                  <a:tab pos="2743200" algn="ctr"/>
                  <a:tab pos="3603625" algn="ctr"/>
                  <a:tab pos="4518025" algn="ctr"/>
                </a:tabLst>
              </a:pPr>
              <a:r>
                <a:rPr lang="en-US" sz="1200" b="1" dirty="0"/>
                <a:t>	|	|	|	|	|</a:t>
              </a:r>
            </a:p>
            <a:p>
              <a:pPr defTabSz="762000" eaLnBrk="0" hangingPunct="0">
                <a:tabLst>
                  <a:tab pos="914400" algn="ctr"/>
                  <a:tab pos="1828800" algn="ctr"/>
                  <a:tab pos="2743200" algn="ctr"/>
                  <a:tab pos="3603625" algn="ctr"/>
                  <a:tab pos="4518025" algn="ctr"/>
                </a:tabLst>
              </a:pPr>
              <a:r>
                <a:rPr lang="en-US" b="1" dirty="0"/>
                <a:t>0	5	10	15	20	25</a:t>
              </a:r>
            </a:p>
            <a:p>
              <a:pPr defTabSz="762000" eaLnBrk="0" hangingPunct="0">
                <a:tabLst>
                  <a:tab pos="914400" algn="ctr"/>
                  <a:tab pos="1828800" algn="ctr"/>
                  <a:tab pos="2743200" algn="ctr"/>
                  <a:tab pos="3603625" algn="ctr"/>
                  <a:tab pos="4518025" algn="ctr"/>
                </a:tabLst>
              </a:pPr>
              <a:r>
                <a:rPr lang="en-US" b="1" dirty="0"/>
                <a:t>                    </a:t>
              </a:r>
              <a:r>
                <a:rPr lang="en-US" sz="2000" b="1" dirty="0"/>
                <a:t>Observation number</a:t>
              </a:r>
            </a:p>
          </p:txBody>
        </p:sp>
        <p:sp>
          <p:nvSpPr>
            <p:cNvPr id="66580" name="Rectangle 14"/>
            <p:cNvSpPr>
              <a:spLocks noChangeArrowheads="1"/>
            </p:cNvSpPr>
            <p:nvPr/>
          </p:nvSpPr>
          <p:spPr bwMode="auto">
            <a:xfrm rot="16200000">
              <a:off x="429" y="2153"/>
              <a:ext cx="1291" cy="250"/>
            </a:xfrm>
            <a:prstGeom prst="rect">
              <a:avLst/>
            </a:prstGeom>
            <a:noFill/>
            <a:ln w="12700">
              <a:noFill/>
              <a:miter lim="800000"/>
              <a:headEnd/>
              <a:tailEnd/>
            </a:ln>
          </p:spPr>
          <p:txBody>
            <a:bodyPr wrap="none" lIns="90487" tIns="44450" rIns="90487" bIns="44450">
              <a:spAutoFit/>
            </a:bodyPr>
            <a:lstStyle/>
            <a:p>
              <a:pPr defTabSz="762000" eaLnBrk="0" hangingPunct="0"/>
              <a:r>
                <a:rPr lang="en-US" sz="2000" b="1" dirty="0"/>
                <a:t>Tracking signal</a:t>
              </a:r>
            </a:p>
          </p:txBody>
        </p:sp>
        <p:sp>
          <p:nvSpPr>
            <p:cNvPr id="66581" name="Freeform 17"/>
            <p:cNvSpPr>
              <a:spLocks/>
            </p:cNvSpPr>
            <p:nvPr/>
          </p:nvSpPr>
          <p:spPr bwMode="auto">
            <a:xfrm>
              <a:off x="1552" y="1050"/>
              <a:ext cx="2964" cy="2283"/>
            </a:xfrm>
            <a:custGeom>
              <a:avLst/>
              <a:gdLst>
                <a:gd name="T0" fmla="*/ 0 w 2964"/>
                <a:gd name="T1" fmla="*/ 0 h 2283"/>
                <a:gd name="T2" fmla="*/ 0 w 2964"/>
                <a:gd name="T3" fmla="*/ 2282 h 2283"/>
                <a:gd name="T4" fmla="*/ 2963 w 2964"/>
                <a:gd name="T5" fmla="*/ 2282 h 2283"/>
                <a:gd name="T6" fmla="*/ 0 60000 65536"/>
                <a:gd name="T7" fmla="*/ 0 60000 65536"/>
                <a:gd name="T8" fmla="*/ 0 60000 65536"/>
                <a:gd name="T9" fmla="*/ 0 w 2964"/>
                <a:gd name="T10" fmla="*/ 0 h 2283"/>
                <a:gd name="T11" fmla="*/ 2964 w 2964"/>
                <a:gd name="T12" fmla="*/ 2283 h 2283"/>
              </a:gdLst>
              <a:ahLst/>
              <a:cxnLst>
                <a:cxn ang="T6">
                  <a:pos x="T0" y="T1"/>
                </a:cxn>
                <a:cxn ang="T7">
                  <a:pos x="T2" y="T3"/>
                </a:cxn>
                <a:cxn ang="T8">
                  <a:pos x="T4" y="T5"/>
                </a:cxn>
              </a:cxnLst>
              <a:rect l="T9" t="T10" r="T11" b="T12"/>
              <a:pathLst>
                <a:path w="2964" h="2283">
                  <a:moveTo>
                    <a:pt x="0" y="0"/>
                  </a:moveTo>
                  <a:lnTo>
                    <a:pt x="0" y="2282"/>
                  </a:lnTo>
                  <a:lnTo>
                    <a:pt x="2963" y="2282"/>
                  </a:lnTo>
                </a:path>
              </a:pathLst>
            </a:custGeom>
            <a:noFill/>
            <a:ln w="38100" cap="rnd">
              <a:solidFill>
                <a:schemeClr val="tx1"/>
              </a:solidFill>
              <a:round/>
              <a:headEnd/>
              <a:tailEnd/>
            </a:ln>
          </p:spPr>
          <p:txBody>
            <a:bodyPr/>
            <a:lstStyle/>
            <a:p>
              <a:endParaRPr lang="en-NZ"/>
            </a:p>
          </p:txBody>
        </p:sp>
      </p:grpSp>
      <p:grpSp>
        <p:nvGrpSpPr>
          <p:cNvPr id="3" name="Group 30"/>
          <p:cNvGrpSpPr>
            <a:grpSpLocks/>
          </p:cNvGrpSpPr>
          <p:nvPr/>
        </p:nvGrpSpPr>
        <p:grpSpPr bwMode="auto">
          <a:xfrm>
            <a:off x="4535488" y="1593850"/>
            <a:ext cx="1900237" cy="366713"/>
            <a:chOff x="2857" y="1044"/>
            <a:chExt cx="1197" cy="231"/>
          </a:xfrm>
        </p:grpSpPr>
        <p:sp>
          <p:nvSpPr>
            <p:cNvPr id="66576" name="Rectangle 20"/>
            <p:cNvSpPr>
              <a:spLocks noChangeArrowheads="1"/>
            </p:cNvSpPr>
            <p:nvPr/>
          </p:nvSpPr>
          <p:spPr bwMode="auto">
            <a:xfrm>
              <a:off x="2857" y="1044"/>
              <a:ext cx="1076" cy="231"/>
            </a:xfrm>
            <a:prstGeom prst="rect">
              <a:avLst/>
            </a:prstGeom>
            <a:noFill/>
            <a:ln w="12700">
              <a:noFill/>
              <a:miter lim="800000"/>
              <a:headEnd/>
              <a:tailEnd/>
            </a:ln>
          </p:spPr>
          <p:txBody>
            <a:bodyPr wrap="none" lIns="90487" tIns="44450" rIns="90487" bIns="44450">
              <a:spAutoFit/>
            </a:bodyPr>
            <a:lstStyle/>
            <a:p>
              <a:pPr defTabSz="762000" eaLnBrk="0" hangingPunct="0"/>
              <a:r>
                <a:rPr lang="en-US" sz="1800" b="1" dirty="0"/>
                <a:t>Out of control</a:t>
              </a:r>
            </a:p>
          </p:txBody>
        </p:sp>
        <p:sp>
          <p:nvSpPr>
            <p:cNvPr id="66577" name="Line 21"/>
            <p:cNvSpPr>
              <a:spLocks noChangeShapeType="1"/>
            </p:cNvSpPr>
            <p:nvPr/>
          </p:nvSpPr>
          <p:spPr bwMode="auto">
            <a:xfrm>
              <a:off x="3907" y="1180"/>
              <a:ext cx="147" cy="61"/>
            </a:xfrm>
            <a:prstGeom prst="line">
              <a:avLst/>
            </a:prstGeom>
            <a:noFill/>
            <a:ln w="38100">
              <a:solidFill>
                <a:schemeClr val="tx1"/>
              </a:solidFill>
              <a:round/>
              <a:headEnd/>
              <a:tailEnd/>
            </a:ln>
          </p:spPr>
          <p:txBody>
            <a:bodyPr wrap="none" anchor="ctr"/>
            <a:lstStyle/>
            <a:p>
              <a:endParaRPr lang="en-US"/>
            </a:p>
          </p:txBody>
        </p:sp>
      </p:grpSp>
      <p:sp>
        <p:nvSpPr>
          <p:cNvPr id="557081" name="Rectangle 25"/>
          <p:cNvSpPr>
            <a:spLocks noGrp="1" noChangeArrowheads="1"/>
          </p:cNvSpPr>
          <p:nvPr>
            <p:ph type="title"/>
          </p:nvPr>
        </p:nvSpPr>
        <p:spPr/>
        <p:txBody>
          <a:bodyPr/>
          <a:lstStyle/>
          <a:p>
            <a:pPr eaLnBrk="1" hangingPunct="1">
              <a:defRPr/>
            </a:pPr>
            <a:r>
              <a:rPr lang="en-US" sz="4000" dirty="0"/>
              <a:t>Tracking Signals</a:t>
            </a:r>
          </a:p>
        </p:txBody>
      </p:sp>
      <p:grpSp>
        <p:nvGrpSpPr>
          <p:cNvPr id="4" name="Group 28"/>
          <p:cNvGrpSpPr>
            <a:grpSpLocks/>
          </p:cNvGrpSpPr>
          <p:nvPr/>
        </p:nvGrpSpPr>
        <p:grpSpPr bwMode="auto">
          <a:xfrm>
            <a:off x="2476500" y="1981200"/>
            <a:ext cx="4737100" cy="2909888"/>
            <a:chOff x="1560" y="1288"/>
            <a:chExt cx="2984" cy="1833"/>
          </a:xfrm>
        </p:grpSpPr>
        <p:sp>
          <p:nvSpPr>
            <p:cNvPr id="66571" name="Line 10"/>
            <p:cNvSpPr>
              <a:spLocks noChangeShapeType="1"/>
            </p:cNvSpPr>
            <p:nvPr/>
          </p:nvSpPr>
          <p:spPr bwMode="auto">
            <a:xfrm>
              <a:off x="1568" y="1526"/>
              <a:ext cx="2968" cy="0"/>
            </a:xfrm>
            <a:prstGeom prst="line">
              <a:avLst/>
            </a:prstGeom>
            <a:noFill/>
            <a:ln w="57150">
              <a:solidFill>
                <a:srgbClr val="B20019"/>
              </a:solidFill>
              <a:round/>
              <a:headEnd/>
              <a:tailEnd/>
            </a:ln>
          </p:spPr>
          <p:txBody>
            <a:bodyPr wrap="none" anchor="ctr"/>
            <a:lstStyle/>
            <a:p>
              <a:endParaRPr lang="en-US"/>
            </a:p>
          </p:txBody>
        </p:sp>
        <p:sp>
          <p:nvSpPr>
            <p:cNvPr id="66572" name="Line 11"/>
            <p:cNvSpPr>
              <a:spLocks noChangeShapeType="1"/>
            </p:cNvSpPr>
            <p:nvPr/>
          </p:nvSpPr>
          <p:spPr bwMode="auto">
            <a:xfrm>
              <a:off x="1560" y="3088"/>
              <a:ext cx="2968" cy="0"/>
            </a:xfrm>
            <a:prstGeom prst="line">
              <a:avLst/>
            </a:prstGeom>
            <a:noFill/>
            <a:ln w="57150">
              <a:solidFill>
                <a:srgbClr val="B20019"/>
              </a:solidFill>
              <a:round/>
              <a:headEnd/>
              <a:tailEnd/>
            </a:ln>
          </p:spPr>
          <p:txBody>
            <a:bodyPr wrap="none" anchor="ctr"/>
            <a:lstStyle/>
            <a:p>
              <a:endParaRPr lang="en-US"/>
            </a:p>
          </p:txBody>
        </p:sp>
        <p:sp>
          <p:nvSpPr>
            <p:cNvPr id="66573" name="Line 12"/>
            <p:cNvSpPr>
              <a:spLocks noChangeShapeType="1"/>
            </p:cNvSpPr>
            <p:nvPr/>
          </p:nvSpPr>
          <p:spPr bwMode="auto">
            <a:xfrm>
              <a:off x="1560" y="2302"/>
              <a:ext cx="2984" cy="0"/>
            </a:xfrm>
            <a:prstGeom prst="line">
              <a:avLst/>
            </a:prstGeom>
            <a:noFill/>
            <a:ln w="38100">
              <a:solidFill>
                <a:schemeClr val="tx1"/>
              </a:solidFill>
              <a:round/>
              <a:headEnd/>
              <a:tailEnd/>
            </a:ln>
          </p:spPr>
          <p:txBody>
            <a:bodyPr wrap="none" anchor="ctr"/>
            <a:lstStyle/>
            <a:p>
              <a:endParaRPr lang="en-US"/>
            </a:p>
          </p:txBody>
        </p:sp>
        <p:sp>
          <p:nvSpPr>
            <p:cNvPr id="66574" name="Rectangle 15"/>
            <p:cNvSpPr>
              <a:spLocks noChangeArrowheads="1"/>
            </p:cNvSpPr>
            <p:nvPr/>
          </p:nvSpPr>
          <p:spPr bwMode="auto">
            <a:xfrm>
              <a:off x="2241" y="2871"/>
              <a:ext cx="1064" cy="250"/>
            </a:xfrm>
            <a:prstGeom prst="rect">
              <a:avLst/>
            </a:prstGeom>
            <a:noFill/>
            <a:ln w="12700">
              <a:noFill/>
              <a:miter lim="800000"/>
              <a:headEnd/>
              <a:tailEnd/>
            </a:ln>
          </p:spPr>
          <p:txBody>
            <a:bodyPr wrap="none" lIns="90487" tIns="44450" rIns="90487" bIns="44450">
              <a:spAutoFit/>
            </a:bodyPr>
            <a:lstStyle/>
            <a:p>
              <a:pPr defTabSz="762000" eaLnBrk="0" hangingPunct="0"/>
              <a:r>
                <a:rPr lang="en-US" sz="2000" b="1" dirty="0"/>
                <a:t>Control limit</a:t>
              </a:r>
            </a:p>
          </p:txBody>
        </p:sp>
        <p:sp>
          <p:nvSpPr>
            <p:cNvPr id="66575" name="Rectangle 16"/>
            <p:cNvSpPr>
              <a:spLocks noChangeArrowheads="1"/>
            </p:cNvSpPr>
            <p:nvPr/>
          </p:nvSpPr>
          <p:spPr bwMode="auto">
            <a:xfrm>
              <a:off x="2236" y="1288"/>
              <a:ext cx="1064" cy="250"/>
            </a:xfrm>
            <a:prstGeom prst="rect">
              <a:avLst/>
            </a:prstGeom>
            <a:noFill/>
            <a:ln w="12700">
              <a:noFill/>
              <a:miter lim="800000"/>
              <a:headEnd/>
              <a:tailEnd/>
            </a:ln>
          </p:spPr>
          <p:txBody>
            <a:bodyPr wrap="none" lIns="90487" tIns="44450" rIns="90487" bIns="44450">
              <a:spAutoFit/>
            </a:bodyPr>
            <a:lstStyle/>
            <a:p>
              <a:pPr defTabSz="762000" eaLnBrk="0" hangingPunct="0"/>
              <a:r>
                <a:rPr lang="en-US" sz="2000" b="1" dirty="0"/>
                <a:t>Control limit</a:t>
              </a:r>
            </a:p>
          </p:txBody>
        </p:sp>
      </p:grpSp>
      <p:grpSp>
        <p:nvGrpSpPr>
          <p:cNvPr id="5" name="Group 29"/>
          <p:cNvGrpSpPr>
            <a:grpSpLocks/>
          </p:cNvGrpSpPr>
          <p:nvPr/>
        </p:nvGrpSpPr>
        <p:grpSpPr bwMode="auto">
          <a:xfrm>
            <a:off x="2635250" y="1873250"/>
            <a:ext cx="3997325" cy="2198688"/>
            <a:chOff x="1660" y="1220"/>
            <a:chExt cx="2518" cy="1385"/>
          </a:xfrm>
        </p:grpSpPr>
        <p:sp>
          <p:nvSpPr>
            <p:cNvPr id="66569" name="Freeform 22"/>
            <p:cNvSpPr>
              <a:spLocks/>
            </p:cNvSpPr>
            <p:nvPr/>
          </p:nvSpPr>
          <p:spPr bwMode="auto">
            <a:xfrm>
              <a:off x="1660" y="1276"/>
              <a:ext cx="2471" cy="1329"/>
            </a:xfrm>
            <a:custGeom>
              <a:avLst/>
              <a:gdLst>
                <a:gd name="T0" fmla="*/ 0 w 2471"/>
                <a:gd name="T1" fmla="*/ 1092 h 1329"/>
                <a:gd name="T2" fmla="*/ 117 w 2471"/>
                <a:gd name="T3" fmla="*/ 858 h 1329"/>
                <a:gd name="T4" fmla="*/ 225 w 2471"/>
                <a:gd name="T5" fmla="*/ 972 h 1329"/>
                <a:gd name="T6" fmla="*/ 341 w 2471"/>
                <a:gd name="T7" fmla="*/ 882 h 1329"/>
                <a:gd name="T8" fmla="*/ 449 w 2471"/>
                <a:gd name="T9" fmla="*/ 1205 h 1329"/>
                <a:gd name="T10" fmla="*/ 564 w 2471"/>
                <a:gd name="T11" fmla="*/ 917 h 1329"/>
                <a:gd name="T12" fmla="*/ 672 w 2471"/>
                <a:gd name="T13" fmla="*/ 1328 h 1329"/>
                <a:gd name="T14" fmla="*/ 788 w 2471"/>
                <a:gd name="T15" fmla="*/ 912 h 1329"/>
                <a:gd name="T16" fmla="*/ 899 w 2471"/>
                <a:gd name="T17" fmla="*/ 1067 h 1329"/>
                <a:gd name="T18" fmla="*/ 1014 w 2471"/>
                <a:gd name="T19" fmla="*/ 861 h 1329"/>
                <a:gd name="T20" fmla="*/ 1125 w 2471"/>
                <a:gd name="T21" fmla="*/ 948 h 1329"/>
                <a:gd name="T22" fmla="*/ 1238 w 2471"/>
                <a:gd name="T23" fmla="*/ 606 h 1329"/>
                <a:gd name="T24" fmla="*/ 1354 w 2471"/>
                <a:gd name="T25" fmla="*/ 1109 h 1329"/>
                <a:gd name="T26" fmla="*/ 1460 w 2471"/>
                <a:gd name="T27" fmla="*/ 879 h 1329"/>
                <a:gd name="T28" fmla="*/ 1577 w 2471"/>
                <a:gd name="T29" fmla="*/ 1167 h 1329"/>
                <a:gd name="T30" fmla="*/ 1688 w 2471"/>
                <a:gd name="T31" fmla="*/ 936 h 1329"/>
                <a:gd name="T32" fmla="*/ 1802 w 2471"/>
                <a:gd name="T33" fmla="*/ 936 h 1329"/>
                <a:gd name="T34" fmla="*/ 1909 w 2471"/>
                <a:gd name="T35" fmla="*/ 1133 h 1329"/>
                <a:gd name="T36" fmla="*/ 2021 w 2471"/>
                <a:gd name="T37" fmla="*/ 1028 h 1329"/>
                <a:gd name="T38" fmla="*/ 2135 w 2471"/>
                <a:gd name="T39" fmla="*/ 1193 h 1329"/>
                <a:gd name="T40" fmla="*/ 2246 w 2471"/>
                <a:gd name="T41" fmla="*/ 732 h 1329"/>
                <a:gd name="T42" fmla="*/ 2357 w 2471"/>
                <a:gd name="T43" fmla="*/ 469 h 1329"/>
                <a:gd name="T44" fmla="*/ 2470 w 2471"/>
                <a:gd name="T45" fmla="*/ 0 h 13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71"/>
                <a:gd name="T70" fmla="*/ 0 h 1329"/>
                <a:gd name="T71" fmla="*/ 2471 w 2471"/>
                <a:gd name="T72" fmla="*/ 1329 h 13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71" h="1329">
                  <a:moveTo>
                    <a:pt x="0" y="1092"/>
                  </a:moveTo>
                  <a:lnTo>
                    <a:pt x="117" y="858"/>
                  </a:lnTo>
                  <a:lnTo>
                    <a:pt x="225" y="972"/>
                  </a:lnTo>
                  <a:lnTo>
                    <a:pt x="341" y="882"/>
                  </a:lnTo>
                  <a:lnTo>
                    <a:pt x="449" y="1205"/>
                  </a:lnTo>
                  <a:lnTo>
                    <a:pt x="564" y="917"/>
                  </a:lnTo>
                  <a:lnTo>
                    <a:pt x="672" y="1328"/>
                  </a:lnTo>
                  <a:lnTo>
                    <a:pt x="788" y="912"/>
                  </a:lnTo>
                  <a:lnTo>
                    <a:pt x="899" y="1067"/>
                  </a:lnTo>
                  <a:lnTo>
                    <a:pt x="1014" y="861"/>
                  </a:lnTo>
                  <a:lnTo>
                    <a:pt x="1125" y="948"/>
                  </a:lnTo>
                  <a:lnTo>
                    <a:pt x="1238" y="606"/>
                  </a:lnTo>
                  <a:lnTo>
                    <a:pt x="1354" y="1109"/>
                  </a:lnTo>
                  <a:lnTo>
                    <a:pt x="1460" y="879"/>
                  </a:lnTo>
                  <a:lnTo>
                    <a:pt x="1577" y="1167"/>
                  </a:lnTo>
                  <a:lnTo>
                    <a:pt x="1688" y="936"/>
                  </a:lnTo>
                  <a:lnTo>
                    <a:pt x="1802" y="936"/>
                  </a:lnTo>
                  <a:lnTo>
                    <a:pt x="1909" y="1133"/>
                  </a:lnTo>
                  <a:lnTo>
                    <a:pt x="2021" y="1028"/>
                  </a:lnTo>
                  <a:lnTo>
                    <a:pt x="2135" y="1193"/>
                  </a:lnTo>
                  <a:lnTo>
                    <a:pt x="2246" y="732"/>
                  </a:lnTo>
                  <a:lnTo>
                    <a:pt x="2357" y="469"/>
                  </a:lnTo>
                  <a:lnTo>
                    <a:pt x="2470" y="0"/>
                  </a:lnTo>
                </a:path>
              </a:pathLst>
            </a:custGeom>
            <a:noFill/>
            <a:ln w="57150" cap="rnd">
              <a:solidFill>
                <a:schemeClr val="tx2"/>
              </a:solidFill>
              <a:round/>
              <a:headEnd/>
              <a:tailEnd/>
            </a:ln>
          </p:spPr>
          <p:txBody>
            <a:bodyPr/>
            <a:lstStyle/>
            <a:p>
              <a:endParaRPr lang="en-NZ"/>
            </a:p>
          </p:txBody>
        </p:sp>
        <p:sp>
          <p:nvSpPr>
            <p:cNvPr id="66570" name="Freeform 23"/>
            <p:cNvSpPr>
              <a:spLocks/>
            </p:cNvSpPr>
            <p:nvPr/>
          </p:nvSpPr>
          <p:spPr bwMode="auto">
            <a:xfrm>
              <a:off x="4073" y="1220"/>
              <a:ext cx="105" cy="105"/>
            </a:xfrm>
            <a:custGeom>
              <a:avLst/>
              <a:gdLst>
                <a:gd name="T0" fmla="*/ 49 w 105"/>
                <a:gd name="T1" fmla="*/ 104 h 105"/>
                <a:gd name="T2" fmla="*/ 73 w 105"/>
                <a:gd name="T3" fmla="*/ 98 h 105"/>
                <a:gd name="T4" fmla="*/ 86 w 105"/>
                <a:gd name="T5" fmla="*/ 92 h 105"/>
                <a:gd name="T6" fmla="*/ 98 w 105"/>
                <a:gd name="T7" fmla="*/ 73 h 105"/>
                <a:gd name="T8" fmla="*/ 104 w 105"/>
                <a:gd name="T9" fmla="*/ 55 h 105"/>
                <a:gd name="T10" fmla="*/ 98 w 105"/>
                <a:gd name="T11" fmla="*/ 31 h 105"/>
                <a:gd name="T12" fmla="*/ 86 w 105"/>
                <a:gd name="T13" fmla="*/ 18 h 105"/>
                <a:gd name="T14" fmla="*/ 73 w 105"/>
                <a:gd name="T15" fmla="*/ 6 h 105"/>
                <a:gd name="T16" fmla="*/ 49 w 105"/>
                <a:gd name="T17" fmla="*/ 0 h 105"/>
                <a:gd name="T18" fmla="*/ 31 w 105"/>
                <a:gd name="T19" fmla="*/ 6 h 105"/>
                <a:gd name="T20" fmla="*/ 18 w 105"/>
                <a:gd name="T21" fmla="*/ 18 h 105"/>
                <a:gd name="T22" fmla="*/ 6 w 105"/>
                <a:gd name="T23" fmla="*/ 31 h 105"/>
                <a:gd name="T24" fmla="*/ 0 w 105"/>
                <a:gd name="T25" fmla="*/ 55 h 105"/>
                <a:gd name="T26" fmla="*/ 6 w 105"/>
                <a:gd name="T27" fmla="*/ 73 h 105"/>
                <a:gd name="T28" fmla="*/ 18 w 105"/>
                <a:gd name="T29" fmla="*/ 92 h 105"/>
                <a:gd name="T30" fmla="*/ 31 w 105"/>
                <a:gd name="T31" fmla="*/ 98 h 105"/>
                <a:gd name="T32" fmla="*/ 49 w 105"/>
                <a:gd name="T33" fmla="*/ 104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105"/>
                <a:gd name="T53" fmla="*/ 105 w 1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105">
                  <a:moveTo>
                    <a:pt x="49" y="104"/>
                  </a:moveTo>
                  <a:lnTo>
                    <a:pt x="73" y="98"/>
                  </a:lnTo>
                  <a:lnTo>
                    <a:pt x="86" y="92"/>
                  </a:lnTo>
                  <a:lnTo>
                    <a:pt x="98" y="73"/>
                  </a:lnTo>
                  <a:lnTo>
                    <a:pt x="104" y="55"/>
                  </a:lnTo>
                  <a:lnTo>
                    <a:pt x="98" y="31"/>
                  </a:lnTo>
                  <a:lnTo>
                    <a:pt x="86" y="18"/>
                  </a:lnTo>
                  <a:lnTo>
                    <a:pt x="73" y="6"/>
                  </a:lnTo>
                  <a:lnTo>
                    <a:pt x="49" y="0"/>
                  </a:lnTo>
                  <a:lnTo>
                    <a:pt x="31" y="6"/>
                  </a:lnTo>
                  <a:lnTo>
                    <a:pt x="18" y="18"/>
                  </a:lnTo>
                  <a:lnTo>
                    <a:pt x="6" y="31"/>
                  </a:lnTo>
                  <a:lnTo>
                    <a:pt x="0" y="55"/>
                  </a:lnTo>
                  <a:lnTo>
                    <a:pt x="6" y="73"/>
                  </a:lnTo>
                  <a:lnTo>
                    <a:pt x="18" y="92"/>
                  </a:lnTo>
                  <a:lnTo>
                    <a:pt x="31" y="98"/>
                  </a:lnTo>
                  <a:lnTo>
                    <a:pt x="49" y="104"/>
                  </a:lnTo>
                </a:path>
              </a:pathLst>
            </a:custGeom>
            <a:solidFill>
              <a:srgbClr val="B20019"/>
            </a:solidFill>
            <a:ln w="12700" cap="rnd">
              <a:solidFill>
                <a:srgbClr val="B20019"/>
              </a:solidFill>
              <a:round/>
              <a:headEnd/>
              <a:tailEnd/>
            </a:ln>
          </p:spPr>
          <p:txBody>
            <a:bodyPr/>
            <a:lstStyle/>
            <a:p>
              <a:endParaRPr lang="en-NZ"/>
            </a:p>
          </p:txBody>
        </p:sp>
      </p:grpSp>
    </p:spTree>
    <p:extLst>
      <p:ext uri="{BB962C8B-B14F-4D97-AF65-F5344CB8AC3E}">
        <p14:creationId xmlns:p14="http://schemas.microsoft.com/office/powerpoint/2010/main" val="2195149031"/>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childTnLst>
                          </p:cTn>
                        </p:par>
                        <p:par>
                          <p:cTn id="8" fill="hold">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6000"/>
                            </p:stCondLst>
                            <p:childTnLst>
                              <p:par>
                                <p:cTn id="17" presetID="18" presetClass="entr" presetSubtype="3" fill="hold" nodeType="after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strips(upRight)">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85" name="Rectangle 13"/>
          <p:cNvSpPr>
            <a:spLocks noGrp="1" noChangeArrowheads="1"/>
          </p:cNvSpPr>
          <p:nvPr>
            <p:ph type="title"/>
          </p:nvPr>
        </p:nvSpPr>
        <p:spPr/>
        <p:txBody>
          <a:bodyPr/>
          <a:lstStyle/>
          <a:p>
            <a:pPr eaLnBrk="1" hangingPunct="1">
              <a:defRPr/>
            </a:pPr>
            <a:r>
              <a:rPr lang="en-US" sz="4000" dirty="0"/>
              <a:t>Criteria for Selecting Methods</a:t>
            </a:r>
          </a:p>
        </p:txBody>
      </p:sp>
      <p:sp>
        <p:nvSpPr>
          <p:cNvPr id="259086" name="Rectangle 14"/>
          <p:cNvSpPr>
            <a:spLocks noGrp="1" noChangeArrowheads="1"/>
          </p:cNvSpPr>
          <p:nvPr>
            <p:ph type="body" idx="1"/>
          </p:nvPr>
        </p:nvSpPr>
        <p:spPr>
          <a:xfrm>
            <a:off x="774700" y="1268760"/>
            <a:ext cx="7912100" cy="2773363"/>
          </a:xfrm>
        </p:spPr>
        <p:txBody>
          <a:bodyPr/>
          <a:lstStyle/>
          <a:p>
            <a:pPr marL="444500" indent="-444500" eaLnBrk="1" hangingPunct="1"/>
            <a:r>
              <a:rPr lang="en-US" sz="2400" dirty="0"/>
              <a:t>Criteria to use in making forecast method and parameter choices include </a:t>
            </a:r>
          </a:p>
          <a:p>
            <a:pPr marL="990600" lvl="1" indent="-366713" eaLnBrk="1" hangingPunct="1">
              <a:buSzTx/>
              <a:buFont typeface="Wingdings" pitchFamily="2" charset="2"/>
              <a:buAutoNum type="arabicPeriod"/>
            </a:pPr>
            <a:r>
              <a:rPr lang="en-US" sz="2000" dirty="0"/>
              <a:t>Minimizing bias</a:t>
            </a:r>
          </a:p>
          <a:p>
            <a:pPr marL="990600" lvl="1" indent="-366713" eaLnBrk="1" hangingPunct="1">
              <a:buSzTx/>
              <a:buFont typeface="Wingdings" pitchFamily="2" charset="2"/>
              <a:buAutoNum type="arabicPeriod"/>
            </a:pPr>
            <a:r>
              <a:rPr lang="en-US" sz="2000" dirty="0"/>
              <a:t>Minimizing MAPE, MAD, or MSE</a:t>
            </a:r>
          </a:p>
          <a:p>
            <a:pPr marL="990600" lvl="1" indent="-366713" eaLnBrk="1" hangingPunct="1">
              <a:buSzTx/>
              <a:buFont typeface="Wingdings" pitchFamily="2" charset="2"/>
              <a:buAutoNum type="arabicPeriod"/>
            </a:pPr>
            <a:r>
              <a:rPr lang="en-US" sz="2000" dirty="0"/>
              <a:t>Meeting managerial expectations of changes in the components of demand</a:t>
            </a:r>
          </a:p>
          <a:p>
            <a:pPr marL="990600" lvl="1" indent="-366713" eaLnBrk="1" hangingPunct="1">
              <a:buSzTx/>
              <a:buFont typeface="Wingdings" pitchFamily="2" charset="2"/>
              <a:buAutoNum type="arabicPeriod"/>
            </a:pPr>
            <a:r>
              <a:rPr lang="en-US" sz="2000" dirty="0"/>
              <a:t>Minimizing the forecast error last period</a:t>
            </a:r>
          </a:p>
        </p:txBody>
      </p:sp>
      <p:sp>
        <p:nvSpPr>
          <p:cNvPr id="259087" name="Text Box 15"/>
          <p:cNvSpPr txBox="1">
            <a:spLocks noChangeArrowheads="1"/>
          </p:cNvSpPr>
          <p:nvPr/>
        </p:nvSpPr>
        <p:spPr bwMode="auto">
          <a:xfrm>
            <a:off x="774700" y="4110038"/>
            <a:ext cx="7816850" cy="1763712"/>
          </a:xfrm>
          <a:prstGeom prst="rect">
            <a:avLst/>
          </a:prstGeom>
          <a:noFill/>
          <a:ln w="9525">
            <a:noFill/>
            <a:miter lim="800000"/>
            <a:headEnd/>
            <a:tailEnd/>
          </a:ln>
        </p:spPr>
        <p:txBody>
          <a:bodyPr>
            <a:spAutoFit/>
          </a:bodyPr>
          <a:lstStyle/>
          <a:p>
            <a:pPr marL="444500" indent="-444500">
              <a:lnSpc>
                <a:spcPct val="90000"/>
              </a:lnSpc>
              <a:spcBef>
                <a:spcPct val="40000"/>
              </a:spcBef>
              <a:buClr>
                <a:srgbClr val="B20019"/>
              </a:buClr>
              <a:buFont typeface="Wingdings" pitchFamily="2" charset="2"/>
              <a:buChar char="l"/>
            </a:pPr>
            <a:r>
              <a:rPr lang="en-US" sz="2400" dirty="0"/>
              <a:t>Statistical performance measures can be used</a:t>
            </a:r>
          </a:p>
          <a:p>
            <a:pPr marL="966788" lvl="1" indent="-342900">
              <a:lnSpc>
                <a:spcPct val="90000"/>
              </a:lnSpc>
              <a:spcBef>
                <a:spcPct val="40000"/>
              </a:spcBef>
              <a:buClr>
                <a:srgbClr val="B20019"/>
              </a:buClr>
              <a:buFontTx/>
              <a:buAutoNum type="arabicPeriod"/>
            </a:pPr>
            <a:r>
              <a:rPr lang="en-US" sz="2000" dirty="0"/>
              <a:t>For projections of more stable demand patterns, use lower </a:t>
            </a:r>
            <a:r>
              <a:rPr lang="el-GR" sz="2000" i="1" dirty="0">
                <a:cs typeface="Arial" charset="0"/>
              </a:rPr>
              <a:t>α</a:t>
            </a:r>
            <a:r>
              <a:rPr lang="en-US" sz="2000" dirty="0">
                <a:cs typeface="Arial" charset="0"/>
              </a:rPr>
              <a:t> </a:t>
            </a:r>
            <a:r>
              <a:rPr lang="en-US" sz="2000" dirty="0"/>
              <a:t>and </a:t>
            </a:r>
            <a:r>
              <a:rPr lang="el-GR" sz="2000" i="1" dirty="0">
                <a:cs typeface="Arial" charset="0"/>
              </a:rPr>
              <a:t>β</a:t>
            </a:r>
            <a:r>
              <a:rPr lang="en-US" sz="2000" dirty="0">
                <a:cs typeface="Arial" charset="0"/>
              </a:rPr>
              <a:t> </a:t>
            </a:r>
            <a:r>
              <a:rPr lang="en-US" sz="2000" dirty="0"/>
              <a:t>values or larger </a:t>
            </a:r>
            <a:r>
              <a:rPr lang="en-US" sz="2000" i="1" dirty="0">
                <a:latin typeface="Times New Roman" pitchFamily="18" charset="0"/>
              </a:rPr>
              <a:t>n</a:t>
            </a:r>
            <a:r>
              <a:rPr lang="en-US" sz="2000" dirty="0"/>
              <a:t> values</a:t>
            </a:r>
          </a:p>
          <a:p>
            <a:pPr marL="966788" lvl="1" indent="-342900">
              <a:lnSpc>
                <a:spcPct val="90000"/>
              </a:lnSpc>
              <a:spcBef>
                <a:spcPct val="40000"/>
              </a:spcBef>
              <a:buClr>
                <a:srgbClr val="B20019"/>
              </a:buClr>
              <a:buFontTx/>
              <a:buAutoNum type="arabicPeriod"/>
            </a:pPr>
            <a:r>
              <a:rPr lang="en-US" sz="2000" dirty="0"/>
              <a:t>For projections of more dynamic demand patterns try higher </a:t>
            </a:r>
            <a:r>
              <a:rPr lang="el-GR" sz="2000" i="1" dirty="0">
                <a:cs typeface="Arial" charset="0"/>
              </a:rPr>
              <a:t>α</a:t>
            </a:r>
            <a:r>
              <a:rPr lang="en-US" sz="2000" dirty="0">
                <a:cs typeface="Arial" charset="0"/>
              </a:rPr>
              <a:t> </a:t>
            </a:r>
            <a:r>
              <a:rPr lang="en-US" sz="2000" dirty="0"/>
              <a:t>and </a:t>
            </a:r>
            <a:r>
              <a:rPr lang="el-GR" sz="2000" i="1" dirty="0">
                <a:cs typeface="Arial" charset="0"/>
              </a:rPr>
              <a:t>β</a:t>
            </a:r>
            <a:r>
              <a:rPr lang="en-US" sz="2000" dirty="0">
                <a:cs typeface="Arial" charset="0"/>
              </a:rPr>
              <a:t> </a:t>
            </a:r>
            <a:r>
              <a:rPr lang="en-US" sz="2000" dirty="0"/>
              <a:t>values or smaller </a:t>
            </a:r>
            <a:r>
              <a:rPr lang="en-US" sz="2000" i="1" dirty="0">
                <a:latin typeface="Times New Roman" pitchFamily="18" charset="0"/>
              </a:rPr>
              <a:t>n</a:t>
            </a:r>
            <a:r>
              <a:rPr lang="en-US" sz="2000" dirty="0"/>
              <a:t> values</a:t>
            </a:r>
          </a:p>
        </p:txBody>
      </p:sp>
    </p:spTree>
    <p:extLst>
      <p:ext uri="{BB962C8B-B14F-4D97-AF65-F5344CB8AC3E}">
        <p14:creationId xmlns:p14="http://schemas.microsoft.com/office/powerpoint/2010/main" val="3878981367"/>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59086"/>
                                        </p:tgtEl>
                                        <p:attrNameLst>
                                          <p:attrName>style.visibility</p:attrName>
                                        </p:attrNameLst>
                                      </p:cBhvr>
                                      <p:to>
                                        <p:strVal val="visible"/>
                                      </p:to>
                                    </p:set>
                                    <p:animEffect transition="in" filter="strips(downRight)">
                                      <p:cBhvr>
                                        <p:cTn id="7" dur="1000"/>
                                        <p:tgtEl>
                                          <p:spTgt spid="25908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59087"/>
                                        </p:tgtEl>
                                        <p:attrNameLst>
                                          <p:attrName>style.visibility</p:attrName>
                                        </p:attrNameLst>
                                      </p:cBhvr>
                                      <p:to>
                                        <p:strVal val="visible"/>
                                      </p:to>
                                    </p:set>
                                    <p:animEffect transition="in" filter="strips(downRight)">
                                      <p:cBhvr>
                                        <p:cTn id="12" dur="1000"/>
                                        <p:tgtEl>
                                          <p:spTgt spid="259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86" grpId="0"/>
      <p:bldP spid="259087"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61" name="Rectangle 5"/>
          <p:cNvSpPr>
            <a:spLocks noGrp="1" noChangeArrowheads="1"/>
          </p:cNvSpPr>
          <p:nvPr>
            <p:ph type="title"/>
          </p:nvPr>
        </p:nvSpPr>
        <p:spPr/>
        <p:txBody>
          <a:bodyPr/>
          <a:lstStyle/>
          <a:p>
            <a:pPr eaLnBrk="1" hangingPunct="1">
              <a:defRPr/>
            </a:pPr>
            <a:r>
              <a:rPr lang="en-US" sz="3200" dirty="0"/>
              <a:t>Demand Patterns</a:t>
            </a:r>
          </a:p>
        </p:txBody>
      </p:sp>
      <p:sp>
        <p:nvSpPr>
          <p:cNvPr id="173062" name="Rectangle 6"/>
          <p:cNvSpPr>
            <a:spLocks noGrp="1" noChangeArrowheads="1"/>
          </p:cNvSpPr>
          <p:nvPr>
            <p:ph type="body" idx="1"/>
          </p:nvPr>
        </p:nvSpPr>
        <p:spPr>
          <a:xfrm>
            <a:off x="774700" y="1124744"/>
            <a:ext cx="7912100" cy="4602163"/>
          </a:xfrm>
        </p:spPr>
        <p:txBody>
          <a:bodyPr/>
          <a:lstStyle/>
          <a:p>
            <a:pPr eaLnBrk="1" hangingPunct="1"/>
            <a:r>
              <a:rPr lang="en-US" sz="2800" dirty="0"/>
              <a:t>A </a:t>
            </a:r>
            <a:r>
              <a:rPr lang="en-US" sz="2800" i="1" dirty="0"/>
              <a:t>time series</a:t>
            </a:r>
            <a:r>
              <a:rPr lang="en-US" sz="2800" dirty="0"/>
              <a:t> is the repeated observations of demand for a service or product in their order of occurrence</a:t>
            </a:r>
          </a:p>
          <a:p>
            <a:pPr eaLnBrk="1" hangingPunct="1"/>
            <a:r>
              <a:rPr lang="en-US" sz="2800" dirty="0"/>
              <a:t>There are five basic time series patterns</a:t>
            </a:r>
          </a:p>
          <a:p>
            <a:pPr lvl="1" eaLnBrk="1" hangingPunct="1"/>
            <a:r>
              <a:rPr lang="en-US" sz="2400" dirty="0"/>
              <a:t>Horizontal</a:t>
            </a:r>
          </a:p>
          <a:p>
            <a:pPr lvl="1" eaLnBrk="1" hangingPunct="1"/>
            <a:r>
              <a:rPr lang="en-US" sz="2400" dirty="0"/>
              <a:t>Trend</a:t>
            </a:r>
          </a:p>
          <a:p>
            <a:pPr lvl="1" eaLnBrk="1" hangingPunct="1"/>
            <a:r>
              <a:rPr lang="en-US" sz="2400" dirty="0"/>
              <a:t>Seasonal</a:t>
            </a:r>
          </a:p>
          <a:p>
            <a:pPr lvl="1" eaLnBrk="1" hangingPunct="1"/>
            <a:r>
              <a:rPr lang="en-US" sz="2400" dirty="0"/>
              <a:t>Cyclical</a:t>
            </a:r>
          </a:p>
          <a:p>
            <a:pPr lvl="1" eaLnBrk="1" hangingPunct="1"/>
            <a:r>
              <a:rPr lang="en-US" sz="2400" dirty="0"/>
              <a:t>Random</a:t>
            </a:r>
          </a:p>
        </p:txBody>
      </p:sp>
    </p:spTree>
    <p:extLst>
      <p:ext uri="{BB962C8B-B14F-4D97-AF65-F5344CB8AC3E}">
        <p14:creationId xmlns:p14="http://schemas.microsoft.com/office/powerpoint/2010/main" val="1730255362"/>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73062">
                                            <p:txEl>
                                              <p:pRg st="0" end="0"/>
                                            </p:txEl>
                                          </p:spTgt>
                                        </p:tgtEl>
                                        <p:attrNameLst>
                                          <p:attrName>style.visibility</p:attrName>
                                        </p:attrNameLst>
                                      </p:cBhvr>
                                      <p:to>
                                        <p:strVal val="visible"/>
                                      </p:to>
                                    </p:set>
                                    <p:animEffect transition="in" filter="strips(downRight)">
                                      <p:cBhvr>
                                        <p:cTn id="7" dur="1000"/>
                                        <p:tgtEl>
                                          <p:spTgt spid="1730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73062">
                                            <p:txEl>
                                              <p:pRg st="1" end="1"/>
                                            </p:txEl>
                                          </p:spTgt>
                                        </p:tgtEl>
                                        <p:attrNameLst>
                                          <p:attrName>style.visibility</p:attrName>
                                        </p:attrNameLst>
                                      </p:cBhvr>
                                      <p:to>
                                        <p:strVal val="visible"/>
                                      </p:to>
                                    </p:set>
                                    <p:animEffect transition="in" filter="strips(downRight)">
                                      <p:cBhvr>
                                        <p:cTn id="12" dur="1000"/>
                                        <p:tgtEl>
                                          <p:spTgt spid="173062">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73062">
                                            <p:txEl>
                                              <p:pRg st="2" end="2"/>
                                            </p:txEl>
                                          </p:spTgt>
                                        </p:tgtEl>
                                        <p:attrNameLst>
                                          <p:attrName>style.visibility</p:attrName>
                                        </p:attrNameLst>
                                      </p:cBhvr>
                                      <p:to>
                                        <p:strVal val="visible"/>
                                      </p:to>
                                    </p:set>
                                    <p:animEffect transition="in" filter="strips(downRight)">
                                      <p:cBhvr>
                                        <p:cTn id="15" dur="1000"/>
                                        <p:tgtEl>
                                          <p:spTgt spid="173062">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73062">
                                            <p:txEl>
                                              <p:pRg st="3" end="3"/>
                                            </p:txEl>
                                          </p:spTgt>
                                        </p:tgtEl>
                                        <p:attrNameLst>
                                          <p:attrName>style.visibility</p:attrName>
                                        </p:attrNameLst>
                                      </p:cBhvr>
                                      <p:to>
                                        <p:strVal val="visible"/>
                                      </p:to>
                                    </p:set>
                                    <p:animEffect transition="in" filter="strips(downRight)">
                                      <p:cBhvr>
                                        <p:cTn id="18" dur="1000"/>
                                        <p:tgtEl>
                                          <p:spTgt spid="173062">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173062">
                                            <p:txEl>
                                              <p:pRg st="4" end="4"/>
                                            </p:txEl>
                                          </p:spTgt>
                                        </p:tgtEl>
                                        <p:attrNameLst>
                                          <p:attrName>style.visibility</p:attrName>
                                        </p:attrNameLst>
                                      </p:cBhvr>
                                      <p:to>
                                        <p:strVal val="visible"/>
                                      </p:to>
                                    </p:set>
                                    <p:animEffect transition="in" filter="strips(downRight)">
                                      <p:cBhvr>
                                        <p:cTn id="21" dur="1000"/>
                                        <p:tgtEl>
                                          <p:spTgt spid="173062">
                                            <p:txEl>
                                              <p:pRg st="4" end="4"/>
                                            </p:txEl>
                                          </p:spTgt>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173062">
                                            <p:txEl>
                                              <p:pRg st="5" end="5"/>
                                            </p:txEl>
                                          </p:spTgt>
                                        </p:tgtEl>
                                        <p:attrNameLst>
                                          <p:attrName>style.visibility</p:attrName>
                                        </p:attrNameLst>
                                      </p:cBhvr>
                                      <p:to>
                                        <p:strVal val="visible"/>
                                      </p:to>
                                    </p:set>
                                    <p:animEffect transition="in" filter="strips(downRight)">
                                      <p:cBhvr>
                                        <p:cTn id="24" dur="1000"/>
                                        <p:tgtEl>
                                          <p:spTgt spid="173062">
                                            <p:txEl>
                                              <p:pRg st="5" end="5"/>
                                            </p:txEl>
                                          </p:spTgt>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173062">
                                            <p:txEl>
                                              <p:pRg st="6" end="6"/>
                                            </p:txEl>
                                          </p:spTgt>
                                        </p:tgtEl>
                                        <p:attrNameLst>
                                          <p:attrName>style.visibility</p:attrName>
                                        </p:attrNameLst>
                                      </p:cBhvr>
                                      <p:to>
                                        <p:strVal val="visible"/>
                                      </p:to>
                                    </p:set>
                                    <p:animEffect transition="in" filter="strips(downRight)">
                                      <p:cBhvr>
                                        <p:cTn id="27" dur="1000"/>
                                        <p:tgtEl>
                                          <p:spTgt spid="1730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pPr eaLnBrk="1" hangingPunct="1">
              <a:defRPr/>
            </a:pPr>
            <a:r>
              <a:rPr lang="en-US" sz="4000" dirty="0"/>
              <a:t>Using Multiple Techniques</a:t>
            </a:r>
          </a:p>
        </p:txBody>
      </p:sp>
      <p:sp>
        <p:nvSpPr>
          <p:cNvPr id="562179" name="Rectangle 3"/>
          <p:cNvSpPr>
            <a:spLocks noGrp="1" noChangeArrowheads="1"/>
          </p:cNvSpPr>
          <p:nvPr>
            <p:ph type="body" idx="1"/>
          </p:nvPr>
        </p:nvSpPr>
        <p:spPr>
          <a:xfrm>
            <a:off x="774700" y="1536700"/>
            <a:ext cx="7912100" cy="3446463"/>
          </a:xfrm>
        </p:spPr>
        <p:txBody>
          <a:bodyPr/>
          <a:lstStyle/>
          <a:p>
            <a:pPr eaLnBrk="1" hangingPunct="1"/>
            <a:r>
              <a:rPr lang="en-US"/>
              <a:t>Combination forecasts are forecasts that are produced by averaging independent forecasts based on different methods or different data or both</a:t>
            </a:r>
          </a:p>
          <a:p>
            <a:pPr eaLnBrk="1" hangingPunct="1"/>
            <a:endParaRPr lang="en-US"/>
          </a:p>
          <a:p>
            <a:pPr eaLnBrk="1" hangingPunct="1"/>
            <a:r>
              <a:rPr lang="en-US"/>
              <a:t>Focus forecasting selects the best forecast from a group of forecasts generated by individual techniques</a:t>
            </a:r>
          </a:p>
        </p:txBody>
      </p:sp>
    </p:spTree>
    <p:extLst>
      <p:ext uri="{BB962C8B-B14F-4D97-AF65-F5344CB8AC3E}">
        <p14:creationId xmlns:p14="http://schemas.microsoft.com/office/powerpoint/2010/main" val="324838668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62179">
                                            <p:txEl>
                                              <p:pRg st="0" end="0"/>
                                            </p:txEl>
                                          </p:spTgt>
                                        </p:tgtEl>
                                        <p:attrNameLst>
                                          <p:attrName>style.visibility</p:attrName>
                                        </p:attrNameLst>
                                      </p:cBhvr>
                                      <p:to>
                                        <p:strVal val="visible"/>
                                      </p:to>
                                    </p:set>
                                    <p:animEffect transition="in" filter="strips(downRight)">
                                      <p:cBhvr>
                                        <p:cTn id="7" dur="1000"/>
                                        <p:tgtEl>
                                          <p:spTgt spid="562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62179">
                                            <p:txEl>
                                              <p:pRg st="2" end="2"/>
                                            </p:txEl>
                                          </p:spTgt>
                                        </p:tgtEl>
                                        <p:attrNameLst>
                                          <p:attrName>style.visibility</p:attrName>
                                        </p:attrNameLst>
                                      </p:cBhvr>
                                      <p:to>
                                        <p:strVal val="visible"/>
                                      </p:to>
                                    </p:set>
                                    <p:animEffect transition="in" filter="strips(downRight)">
                                      <p:cBhvr>
                                        <p:cTn id="12" dur="1000"/>
                                        <p:tgtEl>
                                          <p:spTgt spid="562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79"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10" name="Rectangle 6"/>
          <p:cNvSpPr>
            <a:spLocks noGrp="1" noChangeArrowheads="1"/>
          </p:cNvSpPr>
          <p:nvPr>
            <p:ph type="title"/>
          </p:nvPr>
        </p:nvSpPr>
        <p:spPr/>
        <p:txBody>
          <a:bodyPr/>
          <a:lstStyle/>
          <a:p>
            <a:pPr eaLnBrk="1" hangingPunct="1">
              <a:defRPr/>
            </a:pPr>
            <a:r>
              <a:rPr lang="en-US" sz="4000" dirty="0"/>
              <a:t>Forecasting as a Process</a:t>
            </a:r>
          </a:p>
        </p:txBody>
      </p:sp>
      <p:sp>
        <p:nvSpPr>
          <p:cNvPr id="277511" name="Rectangle 7"/>
          <p:cNvSpPr>
            <a:spLocks noGrp="1" noChangeArrowheads="1"/>
          </p:cNvSpPr>
          <p:nvPr>
            <p:ph type="body" idx="1"/>
          </p:nvPr>
        </p:nvSpPr>
        <p:spPr>
          <a:xfrm>
            <a:off x="482600" y="1052736"/>
            <a:ext cx="8409880" cy="3624263"/>
          </a:xfrm>
        </p:spPr>
        <p:txBody>
          <a:bodyPr/>
          <a:lstStyle/>
          <a:p>
            <a:pPr marL="444500" indent="-444500" eaLnBrk="1" hangingPunct="1"/>
            <a:r>
              <a:rPr lang="en-US" dirty="0"/>
              <a:t>A typical forecasting process</a:t>
            </a:r>
          </a:p>
          <a:p>
            <a:pPr marL="909638" lvl="1" eaLnBrk="1" hangingPunct="1">
              <a:buFont typeface="Wingdings" pitchFamily="2" charset="2"/>
              <a:buNone/>
            </a:pPr>
            <a:r>
              <a:rPr lang="en-US" dirty="0">
                <a:solidFill>
                  <a:srgbClr val="B20019"/>
                </a:solidFill>
              </a:rPr>
              <a:t>Step 1:</a:t>
            </a:r>
            <a:r>
              <a:rPr lang="en-US" dirty="0"/>
              <a:t>  Adjust history file</a:t>
            </a:r>
          </a:p>
          <a:p>
            <a:pPr marL="909638" lvl="1" eaLnBrk="1" hangingPunct="1">
              <a:buFont typeface="Wingdings" pitchFamily="2" charset="2"/>
              <a:buNone/>
            </a:pPr>
            <a:r>
              <a:rPr lang="en-US" dirty="0">
                <a:solidFill>
                  <a:srgbClr val="B20019"/>
                </a:solidFill>
              </a:rPr>
              <a:t>Step 2:</a:t>
            </a:r>
            <a:r>
              <a:rPr lang="en-US" dirty="0"/>
              <a:t>  Prepare initial forecasts</a:t>
            </a:r>
          </a:p>
          <a:p>
            <a:pPr marL="909638" lvl="1" eaLnBrk="1" hangingPunct="1">
              <a:buFont typeface="Wingdings" pitchFamily="2" charset="2"/>
              <a:buNone/>
            </a:pPr>
            <a:r>
              <a:rPr lang="en-US" dirty="0">
                <a:solidFill>
                  <a:srgbClr val="B20019"/>
                </a:solidFill>
              </a:rPr>
              <a:t>Step 3: </a:t>
            </a:r>
            <a:r>
              <a:rPr lang="en-US" dirty="0"/>
              <a:t> Consensus meetings and collaboration</a:t>
            </a:r>
          </a:p>
          <a:p>
            <a:pPr marL="909638" lvl="1" eaLnBrk="1" hangingPunct="1">
              <a:buFont typeface="Wingdings" pitchFamily="2" charset="2"/>
              <a:buNone/>
            </a:pPr>
            <a:r>
              <a:rPr lang="en-US" dirty="0">
                <a:solidFill>
                  <a:srgbClr val="B20019"/>
                </a:solidFill>
              </a:rPr>
              <a:t>Step 4:</a:t>
            </a:r>
            <a:r>
              <a:rPr lang="en-US" dirty="0"/>
              <a:t>  Revise forecasts</a:t>
            </a:r>
          </a:p>
          <a:p>
            <a:pPr marL="909638" lvl="1" eaLnBrk="1" hangingPunct="1">
              <a:buFont typeface="Wingdings" pitchFamily="2" charset="2"/>
              <a:buNone/>
            </a:pPr>
            <a:r>
              <a:rPr lang="en-US" dirty="0">
                <a:solidFill>
                  <a:srgbClr val="B20019"/>
                </a:solidFill>
              </a:rPr>
              <a:t>Step 5:</a:t>
            </a:r>
            <a:r>
              <a:rPr lang="en-US" dirty="0"/>
              <a:t>  Review by operating committee</a:t>
            </a:r>
          </a:p>
          <a:p>
            <a:pPr marL="909638" lvl="1" eaLnBrk="1" hangingPunct="1">
              <a:buFont typeface="Wingdings" pitchFamily="2" charset="2"/>
              <a:buNone/>
            </a:pPr>
            <a:r>
              <a:rPr lang="en-US" dirty="0">
                <a:solidFill>
                  <a:srgbClr val="B20019"/>
                </a:solidFill>
              </a:rPr>
              <a:t>Step 6:</a:t>
            </a:r>
            <a:r>
              <a:rPr lang="en-US" dirty="0"/>
              <a:t>  Finalize and communicate</a:t>
            </a:r>
          </a:p>
        </p:txBody>
      </p:sp>
      <p:sp>
        <p:nvSpPr>
          <p:cNvPr id="277512" name="Text Box 8"/>
          <p:cNvSpPr txBox="1">
            <a:spLocks noChangeArrowheads="1"/>
          </p:cNvSpPr>
          <p:nvPr/>
        </p:nvSpPr>
        <p:spPr bwMode="auto">
          <a:xfrm>
            <a:off x="419868" y="5085184"/>
            <a:ext cx="8256588" cy="978729"/>
          </a:xfrm>
          <a:prstGeom prst="rect">
            <a:avLst/>
          </a:prstGeom>
          <a:noFill/>
          <a:ln w="9525">
            <a:noFill/>
            <a:miter lim="800000"/>
            <a:headEnd/>
            <a:tailEnd/>
          </a:ln>
        </p:spPr>
        <p:txBody>
          <a:bodyPr wrap="square">
            <a:spAutoFit/>
          </a:bodyPr>
          <a:lstStyle/>
          <a:p>
            <a:pPr algn="ctr">
              <a:lnSpc>
                <a:spcPct val="90000"/>
              </a:lnSpc>
              <a:spcBef>
                <a:spcPct val="40000"/>
              </a:spcBef>
              <a:buClr>
                <a:srgbClr val="B20019"/>
              </a:buClr>
            </a:pPr>
            <a:r>
              <a:rPr lang="en-US" sz="3200" dirty="0"/>
              <a:t>Forecasting is not a stand-alone activity, but part of a larger process </a:t>
            </a:r>
          </a:p>
        </p:txBody>
      </p:sp>
    </p:spTree>
    <p:extLst>
      <p:ext uri="{BB962C8B-B14F-4D97-AF65-F5344CB8AC3E}">
        <p14:creationId xmlns:p14="http://schemas.microsoft.com/office/powerpoint/2010/main" val="354419329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77511"/>
                                        </p:tgtEl>
                                        <p:attrNameLst>
                                          <p:attrName>style.visibility</p:attrName>
                                        </p:attrNameLst>
                                      </p:cBhvr>
                                      <p:to>
                                        <p:strVal val="visible"/>
                                      </p:to>
                                    </p:set>
                                    <p:animEffect transition="in" filter="strips(downRight)">
                                      <p:cBhvr>
                                        <p:cTn id="7" dur="1000"/>
                                        <p:tgtEl>
                                          <p:spTgt spid="2775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77512"/>
                                        </p:tgtEl>
                                        <p:attrNameLst>
                                          <p:attrName>style.visibility</p:attrName>
                                        </p:attrNameLst>
                                      </p:cBhvr>
                                      <p:to>
                                        <p:strVal val="visible"/>
                                      </p:to>
                                    </p:set>
                                    <p:animEffect transition="in" filter="strips(downRight)">
                                      <p:cBhvr>
                                        <p:cTn id="12" dur="1000"/>
                                        <p:tgtEl>
                                          <p:spTgt spid="277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1" grpId="0"/>
      <p:bldP spid="2775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8" name="Line 28"/>
          <p:cNvSpPr>
            <a:spLocks noChangeShapeType="1"/>
          </p:cNvSpPr>
          <p:nvPr/>
        </p:nvSpPr>
        <p:spPr bwMode="auto">
          <a:xfrm flipV="1">
            <a:off x="2260600" y="3606800"/>
            <a:ext cx="0" cy="558800"/>
          </a:xfrm>
          <a:prstGeom prst="line">
            <a:avLst/>
          </a:prstGeom>
          <a:noFill/>
          <a:ln w="38100">
            <a:solidFill>
              <a:schemeClr val="tx1"/>
            </a:solidFill>
            <a:round/>
            <a:headEnd/>
            <a:tailEnd type="triangle" w="med" len="med"/>
          </a:ln>
        </p:spPr>
        <p:txBody>
          <a:bodyPr/>
          <a:lstStyle/>
          <a:p>
            <a:endParaRPr lang="en-US"/>
          </a:p>
        </p:txBody>
      </p:sp>
      <p:sp>
        <p:nvSpPr>
          <p:cNvPr id="563202" name="Rectangle 2"/>
          <p:cNvSpPr>
            <a:spLocks noGrp="1" noChangeArrowheads="1"/>
          </p:cNvSpPr>
          <p:nvPr>
            <p:ph type="title"/>
          </p:nvPr>
        </p:nvSpPr>
        <p:spPr/>
        <p:txBody>
          <a:bodyPr/>
          <a:lstStyle/>
          <a:p>
            <a:pPr eaLnBrk="1" hangingPunct="1">
              <a:defRPr/>
            </a:pPr>
            <a:r>
              <a:rPr lang="en-US" sz="4000" dirty="0"/>
              <a:t>Forecasting as a Process</a:t>
            </a:r>
          </a:p>
        </p:txBody>
      </p:sp>
      <p:grpSp>
        <p:nvGrpSpPr>
          <p:cNvPr id="2" name="Group 34"/>
          <p:cNvGrpSpPr>
            <a:grpSpLocks/>
          </p:cNvGrpSpPr>
          <p:nvPr/>
        </p:nvGrpSpPr>
        <p:grpSpPr bwMode="auto">
          <a:xfrm>
            <a:off x="1268413" y="4064000"/>
            <a:ext cx="2719387" cy="1638300"/>
            <a:chOff x="799" y="2424"/>
            <a:chExt cx="1713" cy="1032"/>
          </a:xfrm>
        </p:grpSpPr>
        <p:grpSp>
          <p:nvGrpSpPr>
            <p:cNvPr id="70685" name="Group 21"/>
            <p:cNvGrpSpPr>
              <a:grpSpLocks/>
            </p:cNvGrpSpPr>
            <p:nvPr/>
          </p:nvGrpSpPr>
          <p:grpSpPr bwMode="auto">
            <a:xfrm>
              <a:off x="799" y="2424"/>
              <a:ext cx="1248" cy="1032"/>
              <a:chOff x="791" y="2664"/>
              <a:chExt cx="1248" cy="1032"/>
            </a:xfrm>
          </p:grpSpPr>
          <p:sp>
            <p:nvSpPr>
              <p:cNvPr id="70687" name="Rectangle 13"/>
              <p:cNvSpPr>
                <a:spLocks noChangeArrowheads="1"/>
              </p:cNvSpPr>
              <p:nvPr/>
            </p:nvSpPr>
            <p:spPr bwMode="auto">
              <a:xfrm>
                <a:off x="791" y="2664"/>
                <a:ext cx="1248" cy="1032"/>
              </a:xfrm>
              <a:prstGeom prst="rect">
                <a:avLst/>
              </a:prstGeom>
              <a:solidFill>
                <a:schemeClr val="hlink"/>
              </a:solidFill>
              <a:ln w="19050">
                <a:solidFill>
                  <a:schemeClr val="tx1"/>
                </a:solidFill>
                <a:miter lim="800000"/>
                <a:headEnd/>
                <a:tailEnd/>
              </a:ln>
            </p:spPr>
            <p:txBody>
              <a:bodyPr wrap="none" anchor="ctr"/>
              <a:lstStyle/>
              <a:p>
                <a:endParaRPr lang="en-NZ" sz="1800"/>
              </a:p>
            </p:txBody>
          </p:sp>
          <p:sp>
            <p:nvSpPr>
              <p:cNvPr id="70688" name="Text Box 9"/>
              <p:cNvSpPr txBox="1">
                <a:spLocks noChangeArrowheads="1"/>
              </p:cNvSpPr>
              <p:nvPr/>
            </p:nvSpPr>
            <p:spPr bwMode="auto">
              <a:xfrm>
                <a:off x="861" y="2839"/>
                <a:ext cx="1108" cy="686"/>
              </a:xfrm>
              <a:prstGeom prst="rect">
                <a:avLst/>
              </a:prstGeom>
              <a:noFill/>
              <a:ln w="9525">
                <a:noFill/>
                <a:miter lim="800000"/>
                <a:headEnd/>
                <a:tailEnd/>
              </a:ln>
            </p:spPr>
            <p:txBody>
              <a:bodyPr>
                <a:spAutoFit/>
              </a:bodyPr>
              <a:lstStyle/>
              <a:p>
                <a:pPr algn="ctr">
                  <a:lnSpc>
                    <a:spcPct val="90000"/>
                  </a:lnSpc>
                </a:pPr>
                <a:r>
                  <a:rPr lang="en-US" sz="1800" b="1"/>
                  <a:t>Finalize </a:t>
                </a:r>
              </a:p>
              <a:p>
                <a:pPr algn="ctr">
                  <a:lnSpc>
                    <a:spcPct val="90000"/>
                  </a:lnSpc>
                </a:pPr>
                <a:r>
                  <a:rPr lang="en-US" sz="1800" b="1"/>
                  <a:t>and communicate</a:t>
                </a:r>
              </a:p>
              <a:p>
                <a:pPr algn="ctr">
                  <a:lnSpc>
                    <a:spcPct val="90000"/>
                  </a:lnSpc>
                </a:pPr>
                <a:r>
                  <a:rPr lang="en-US" sz="1800" b="1"/>
                  <a:t>6</a:t>
                </a:r>
              </a:p>
            </p:txBody>
          </p:sp>
        </p:grpSp>
        <p:sp>
          <p:nvSpPr>
            <p:cNvPr id="70686" name="Line 27"/>
            <p:cNvSpPr>
              <a:spLocks noChangeShapeType="1"/>
            </p:cNvSpPr>
            <p:nvPr/>
          </p:nvSpPr>
          <p:spPr bwMode="auto">
            <a:xfrm flipH="1">
              <a:off x="2040" y="2940"/>
              <a:ext cx="472" cy="0"/>
            </a:xfrm>
            <a:prstGeom prst="line">
              <a:avLst/>
            </a:prstGeom>
            <a:noFill/>
            <a:ln w="38100">
              <a:solidFill>
                <a:schemeClr val="tx1"/>
              </a:solidFill>
              <a:round/>
              <a:headEnd/>
              <a:tailEnd type="triangle" w="med" len="med"/>
            </a:ln>
          </p:spPr>
          <p:txBody>
            <a:bodyPr/>
            <a:lstStyle/>
            <a:p>
              <a:endParaRPr lang="en-US" sz="1800"/>
            </a:p>
          </p:txBody>
        </p:sp>
      </p:grpSp>
      <p:grpSp>
        <p:nvGrpSpPr>
          <p:cNvPr id="4" name="Group 33"/>
          <p:cNvGrpSpPr>
            <a:grpSpLocks/>
          </p:cNvGrpSpPr>
          <p:nvPr/>
        </p:nvGrpSpPr>
        <p:grpSpPr bwMode="auto">
          <a:xfrm>
            <a:off x="3854450" y="4064000"/>
            <a:ext cx="2724150" cy="1638300"/>
            <a:chOff x="2428" y="2424"/>
            <a:chExt cx="1716" cy="1032"/>
          </a:xfrm>
        </p:grpSpPr>
        <p:grpSp>
          <p:nvGrpSpPr>
            <p:cNvPr id="70681" name="Group 22"/>
            <p:cNvGrpSpPr>
              <a:grpSpLocks/>
            </p:cNvGrpSpPr>
            <p:nvPr/>
          </p:nvGrpSpPr>
          <p:grpSpPr bwMode="auto">
            <a:xfrm>
              <a:off x="2428" y="2424"/>
              <a:ext cx="1248" cy="1032"/>
              <a:chOff x="2416" y="2656"/>
              <a:chExt cx="1248" cy="1032"/>
            </a:xfrm>
          </p:grpSpPr>
          <p:sp>
            <p:nvSpPr>
              <p:cNvPr id="70683" name="Rectangle 14"/>
              <p:cNvSpPr>
                <a:spLocks noChangeArrowheads="1"/>
              </p:cNvSpPr>
              <p:nvPr/>
            </p:nvSpPr>
            <p:spPr bwMode="auto">
              <a:xfrm>
                <a:off x="2416" y="2656"/>
                <a:ext cx="1248" cy="1032"/>
              </a:xfrm>
              <a:prstGeom prst="rect">
                <a:avLst/>
              </a:prstGeom>
              <a:solidFill>
                <a:schemeClr val="hlink"/>
              </a:solidFill>
              <a:ln w="19050">
                <a:solidFill>
                  <a:schemeClr val="tx1"/>
                </a:solidFill>
                <a:miter lim="800000"/>
                <a:headEnd/>
                <a:tailEnd/>
              </a:ln>
            </p:spPr>
            <p:txBody>
              <a:bodyPr wrap="none" anchor="ctr"/>
              <a:lstStyle/>
              <a:p>
                <a:endParaRPr lang="en-NZ" sz="1800"/>
              </a:p>
            </p:txBody>
          </p:sp>
          <p:sp>
            <p:nvSpPr>
              <p:cNvPr id="70684" name="Text Box 10"/>
              <p:cNvSpPr txBox="1">
                <a:spLocks noChangeArrowheads="1"/>
              </p:cNvSpPr>
              <p:nvPr/>
            </p:nvSpPr>
            <p:spPr bwMode="auto">
              <a:xfrm>
                <a:off x="2526" y="2831"/>
                <a:ext cx="1028" cy="686"/>
              </a:xfrm>
              <a:prstGeom prst="rect">
                <a:avLst/>
              </a:prstGeom>
              <a:noFill/>
              <a:ln w="9525">
                <a:noFill/>
                <a:miter lim="800000"/>
                <a:headEnd/>
                <a:tailEnd/>
              </a:ln>
            </p:spPr>
            <p:txBody>
              <a:bodyPr>
                <a:spAutoFit/>
              </a:bodyPr>
              <a:lstStyle/>
              <a:p>
                <a:pPr algn="ctr">
                  <a:lnSpc>
                    <a:spcPct val="90000"/>
                  </a:lnSpc>
                </a:pPr>
                <a:r>
                  <a:rPr lang="en-US" sz="1800" b="1"/>
                  <a:t>Review by Operating Committee</a:t>
                </a:r>
              </a:p>
              <a:p>
                <a:pPr algn="ctr">
                  <a:lnSpc>
                    <a:spcPct val="90000"/>
                  </a:lnSpc>
                </a:pPr>
                <a:r>
                  <a:rPr lang="en-US" sz="1800" b="1"/>
                  <a:t>5</a:t>
                </a:r>
              </a:p>
            </p:txBody>
          </p:sp>
        </p:grpSp>
        <p:sp>
          <p:nvSpPr>
            <p:cNvPr id="70682" name="Line 26"/>
            <p:cNvSpPr>
              <a:spLocks noChangeShapeType="1"/>
            </p:cNvSpPr>
            <p:nvPr/>
          </p:nvSpPr>
          <p:spPr bwMode="auto">
            <a:xfrm flipH="1">
              <a:off x="3672" y="2940"/>
              <a:ext cx="472" cy="0"/>
            </a:xfrm>
            <a:prstGeom prst="line">
              <a:avLst/>
            </a:prstGeom>
            <a:noFill/>
            <a:ln w="38100">
              <a:solidFill>
                <a:schemeClr val="tx1"/>
              </a:solidFill>
              <a:round/>
              <a:headEnd/>
              <a:tailEnd type="triangle" w="med" len="med"/>
            </a:ln>
          </p:spPr>
          <p:txBody>
            <a:bodyPr/>
            <a:lstStyle/>
            <a:p>
              <a:endParaRPr lang="en-US" sz="1800"/>
            </a:p>
          </p:txBody>
        </p:sp>
      </p:grpSp>
      <p:grpSp>
        <p:nvGrpSpPr>
          <p:cNvPr id="6" name="Group 32"/>
          <p:cNvGrpSpPr>
            <a:grpSpLocks/>
          </p:cNvGrpSpPr>
          <p:nvPr/>
        </p:nvGrpSpPr>
        <p:grpSpPr bwMode="auto">
          <a:xfrm>
            <a:off x="6383338" y="3492500"/>
            <a:ext cx="1981200" cy="2209800"/>
            <a:chOff x="4021" y="2064"/>
            <a:chExt cx="1248" cy="1392"/>
          </a:xfrm>
        </p:grpSpPr>
        <p:grpSp>
          <p:nvGrpSpPr>
            <p:cNvPr id="70677" name="Group 23"/>
            <p:cNvGrpSpPr>
              <a:grpSpLocks/>
            </p:cNvGrpSpPr>
            <p:nvPr/>
          </p:nvGrpSpPr>
          <p:grpSpPr bwMode="auto">
            <a:xfrm>
              <a:off x="4021" y="2424"/>
              <a:ext cx="1248" cy="1032"/>
              <a:chOff x="3968" y="2608"/>
              <a:chExt cx="1248" cy="1032"/>
            </a:xfrm>
          </p:grpSpPr>
          <p:sp>
            <p:nvSpPr>
              <p:cNvPr id="70679" name="Rectangle 15"/>
              <p:cNvSpPr>
                <a:spLocks noChangeArrowheads="1"/>
              </p:cNvSpPr>
              <p:nvPr/>
            </p:nvSpPr>
            <p:spPr bwMode="auto">
              <a:xfrm>
                <a:off x="3968" y="2608"/>
                <a:ext cx="1248" cy="1032"/>
              </a:xfrm>
              <a:prstGeom prst="rect">
                <a:avLst/>
              </a:prstGeom>
              <a:solidFill>
                <a:schemeClr val="hlink"/>
              </a:solidFill>
              <a:ln w="19050">
                <a:solidFill>
                  <a:schemeClr val="tx1"/>
                </a:solidFill>
                <a:miter lim="800000"/>
                <a:headEnd/>
                <a:tailEnd/>
              </a:ln>
            </p:spPr>
            <p:txBody>
              <a:bodyPr wrap="none" anchor="ctr"/>
              <a:lstStyle/>
              <a:p>
                <a:endParaRPr lang="en-NZ" sz="1800"/>
              </a:p>
            </p:txBody>
          </p:sp>
          <p:sp>
            <p:nvSpPr>
              <p:cNvPr id="70680" name="Text Box 11"/>
              <p:cNvSpPr txBox="1">
                <a:spLocks noChangeArrowheads="1"/>
              </p:cNvSpPr>
              <p:nvPr/>
            </p:nvSpPr>
            <p:spPr bwMode="auto">
              <a:xfrm>
                <a:off x="4210" y="2861"/>
                <a:ext cx="764" cy="529"/>
              </a:xfrm>
              <a:prstGeom prst="rect">
                <a:avLst/>
              </a:prstGeom>
              <a:noFill/>
              <a:ln w="9525">
                <a:noFill/>
                <a:miter lim="800000"/>
                <a:headEnd/>
                <a:tailEnd/>
              </a:ln>
            </p:spPr>
            <p:txBody>
              <a:bodyPr>
                <a:spAutoFit/>
              </a:bodyPr>
              <a:lstStyle/>
              <a:p>
                <a:pPr algn="ctr">
                  <a:lnSpc>
                    <a:spcPct val="90000"/>
                  </a:lnSpc>
                </a:pPr>
                <a:r>
                  <a:rPr lang="en-US" sz="1800" b="1"/>
                  <a:t>Revise forecasts</a:t>
                </a:r>
              </a:p>
              <a:p>
                <a:pPr algn="ctr">
                  <a:lnSpc>
                    <a:spcPct val="90000"/>
                  </a:lnSpc>
                </a:pPr>
                <a:r>
                  <a:rPr lang="en-US" sz="1800" b="1"/>
                  <a:t>4</a:t>
                </a:r>
              </a:p>
            </p:txBody>
          </p:sp>
        </p:grpSp>
        <p:sp>
          <p:nvSpPr>
            <p:cNvPr id="70678" name="Line 29"/>
            <p:cNvSpPr>
              <a:spLocks noChangeShapeType="1"/>
            </p:cNvSpPr>
            <p:nvPr/>
          </p:nvSpPr>
          <p:spPr bwMode="auto">
            <a:xfrm>
              <a:off x="4645" y="2064"/>
              <a:ext cx="0" cy="352"/>
            </a:xfrm>
            <a:prstGeom prst="line">
              <a:avLst/>
            </a:prstGeom>
            <a:noFill/>
            <a:ln w="38100">
              <a:solidFill>
                <a:schemeClr val="tx1"/>
              </a:solidFill>
              <a:round/>
              <a:headEnd/>
              <a:tailEnd type="triangle" w="med" len="med"/>
            </a:ln>
          </p:spPr>
          <p:txBody>
            <a:bodyPr/>
            <a:lstStyle/>
            <a:p>
              <a:endParaRPr lang="en-US" sz="1800"/>
            </a:p>
          </p:txBody>
        </p:sp>
      </p:grpSp>
      <p:grpSp>
        <p:nvGrpSpPr>
          <p:cNvPr id="8" name="Group 31"/>
          <p:cNvGrpSpPr>
            <a:grpSpLocks/>
          </p:cNvGrpSpPr>
          <p:nvPr/>
        </p:nvGrpSpPr>
        <p:grpSpPr bwMode="auto">
          <a:xfrm>
            <a:off x="5626100" y="1962150"/>
            <a:ext cx="2740025" cy="1638300"/>
            <a:chOff x="3544" y="1100"/>
            <a:chExt cx="1726" cy="1032"/>
          </a:xfrm>
        </p:grpSpPr>
        <p:grpSp>
          <p:nvGrpSpPr>
            <p:cNvPr id="70673" name="Group 20"/>
            <p:cNvGrpSpPr>
              <a:grpSpLocks/>
            </p:cNvGrpSpPr>
            <p:nvPr/>
          </p:nvGrpSpPr>
          <p:grpSpPr bwMode="auto">
            <a:xfrm>
              <a:off x="4022" y="1100"/>
              <a:ext cx="1248" cy="1032"/>
              <a:chOff x="3995" y="1328"/>
              <a:chExt cx="1248" cy="1032"/>
            </a:xfrm>
          </p:grpSpPr>
          <p:sp>
            <p:nvSpPr>
              <p:cNvPr id="70675" name="Rectangle 17"/>
              <p:cNvSpPr>
                <a:spLocks noChangeArrowheads="1"/>
              </p:cNvSpPr>
              <p:nvPr/>
            </p:nvSpPr>
            <p:spPr bwMode="auto">
              <a:xfrm>
                <a:off x="3995" y="1328"/>
                <a:ext cx="1248" cy="1032"/>
              </a:xfrm>
              <a:prstGeom prst="rect">
                <a:avLst/>
              </a:prstGeom>
              <a:solidFill>
                <a:schemeClr val="hlink"/>
              </a:solidFill>
              <a:ln w="19050">
                <a:solidFill>
                  <a:schemeClr val="tx1"/>
                </a:solidFill>
                <a:miter lim="800000"/>
                <a:headEnd/>
                <a:tailEnd/>
              </a:ln>
            </p:spPr>
            <p:txBody>
              <a:bodyPr wrap="none" anchor="ctr"/>
              <a:lstStyle/>
              <a:p>
                <a:endParaRPr lang="en-NZ" sz="1800"/>
              </a:p>
            </p:txBody>
          </p:sp>
          <p:sp>
            <p:nvSpPr>
              <p:cNvPr id="70676" name="Text Box 8"/>
              <p:cNvSpPr txBox="1">
                <a:spLocks noChangeArrowheads="1"/>
              </p:cNvSpPr>
              <p:nvPr/>
            </p:nvSpPr>
            <p:spPr bwMode="auto">
              <a:xfrm>
                <a:off x="4001" y="1503"/>
                <a:ext cx="1236" cy="686"/>
              </a:xfrm>
              <a:prstGeom prst="rect">
                <a:avLst/>
              </a:prstGeom>
              <a:noFill/>
              <a:ln w="9525">
                <a:noFill/>
                <a:miter lim="800000"/>
                <a:headEnd/>
                <a:tailEnd/>
              </a:ln>
            </p:spPr>
            <p:txBody>
              <a:bodyPr>
                <a:spAutoFit/>
              </a:bodyPr>
              <a:lstStyle/>
              <a:p>
                <a:pPr algn="ctr">
                  <a:lnSpc>
                    <a:spcPct val="90000"/>
                  </a:lnSpc>
                </a:pPr>
                <a:r>
                  <a:rPr lang="en-US" sz="1800" b="1"/>
                  <a:t>Consensus meetings and collaboration</a:t>
                </a:r>
              </a:p>
              <a:p>
                <a:pPr algn="ctr">
                  <a:lnSpc>
                    <a:spcPct val="90000"/>
                  </a:lnSpc>
                </a:pPr>
                <a:r>
                  <a:rPr lang="en-US" sz="1800" b="1"/>
                  <a:t>3</a:t>
                </a:r>
              </a:p>
            </p:txBody>
          </p:sp>
        </p:grpSp>
        <p:sp>
          <p:nvSpPr>
            <p:cNvPr id="70674" name="Line 25"/>
            <p:cNvSpPr>
              <a:spLocks noChangeShapeType="1"/>
            </p:cNvSpPr>
            <p:nvPr/>
          </p:nvSpPr>
          <p:spPr bwMode="auto">
            <a:xfrm>
              <a:off x="3544" y="1616"/>
              <a:ext cx="472" cy="0"/>
            </a:xfrm>
            <a:prstGeom prst="line">
              <a:avLst/>
            </a:prstGeom>
            <a:noFill/>
            <a:ln w="38100">
              <a:solidFill>
                <a:schemeClr val="tx1"/>
              </a:solidFill>
              <a:round/>
              <a:headEnd/>
              <a:tailEnd type="triangle" w="med" len="med"/>
            </a:ln>
          </p:spPr>
          <p:txBody>
            <a:bodyPr/>
            <a:lstStyle/>
            <a:p>
              <a:endParaRPr lang="en-US" sz="1800"/>
            </a:p>
          </p:txBody>
        </p:sp>
      </p:grpSp>
      <p:grpSp>
        <p:nvGrpSpPr>
          <p:cNvPr id="10" name="Group 30"/>
          <p:cNvGrpSpPr>
            <a:grpSpLocks/>
          </p:cNvGrpSpPr>
          <p:nvPr/>
        </p:nvGrpSpPr>
        <p:grpSpPr bwMode="auto">
          <a:xfrm>
            <a:off x="3086100" y="1962150"/>
            <a:ext cx="2749550" cy="1638300"/>
            <a:chOff x="1944" y="1100"/>
            <a:chExt cx="1732" cy="1032"/>
          </a:xfrm>
        </p:grpSpPr>
        <p:grpSp>
          <p:nvGrpSpPr>
            <p:cNvPr id="70669" name="Group 19"/>
            <p:cNvGrpSpPr>
              <a:grpSpLocks/>
            </p:cNvGrpSpPr>
            <p:nvPr/>
          </p:nvGrpSpPr>
          <p:grpSpPr bwMode="auto">
            <a:xfrm>
              <a:off x="2428" y="1100"/>
              <a:ext cx="1248" cy="1032"/>
              <a:chOff x="2440" y="1368"/>
              <a:chExt cx="1248" cy="1032"/>
            </a:xfrm>
          </p:grpSpPr>
          <p:sp>
            <p:nvSpPr>
              <p:cNvPr id="70671" name="Rectangle 16"/>
              <p:cNvSpPr>
                <a:spLocks noChangeArrowheads="1"/>
              </p:cNvSpPr>
              <p:nvPr/>
            </p:nvSpPr>
            <p:spPr bwMode="auto">
              <a:xfrm>
                <a:off x="2440" y="1368"/>
                <a:ext cx="1248" cy="1032"/>
              </a:xfrm>
              <a:prstGeom prst="rect">
                <a:avLst/>
              </a:prstGeom>
              <a:solidFill>
                <a:schemeClr val="hlink"/>
              </a:solidFill>
              <a:ln w="19050">
                <a:solidFill>
                  <a:schemeClr val="tx1"/>
                </a:solidFill>
                <a:miter lim="800000"/>
                <a:headEnd/>
                <a:tailEnd/>
              </a:ln>
            </p:spPr>
            <p:txBody>
              <a:bodyPr wrap="none" anchor="ctr"/>
              <a:lstStyle/>
              <a:p>
                <a:endParaRPr lang="en-NZ" sz="1800"/>
              </a:p>
            </p:txBody>
          </p:sp>
          <p:sp>
            <p:nvSpPr>
              <p:cNvPr id="70672" name="Text Box 7"/>
              <p:cNvSpPr txBox="1">
                <a:spLocks noChangeArrowheads="1"/>
              </p:cNvSpPr>
              <p:nvPr/>
            </p:nvSpPr>
            <p:spPr bwMode="auto">
              <a:xfrm>
                <a:off x="2610" y="1543"/>
                <a:ext cx="908" cy="686"/>
              </a:xfrm>
              <a:prstGeom prst="rect">
                <a:avLst/>
              </a:prstGeom>
              <a:noFill/>
              <a:ln w="9525">
                <a:noFill/>
                <a:miter lim="800000"/>
                <a:headEnd/>
                <a:tailEnd/>
              </a:ln>
            </p:spPr>
            <p:txBody>
              <a:bodyPr>
                <a:spAutoFit/>
              </a:bodyPr>
              <a:lstStyle/>
              <a:p>
                <a:pPr algn="ctr">
                  <a:lnSpc>
                    <a:spcPct val="90000"/>
                  </a:lnSpc>
                </a:pPr>
                <a:r>
                  <a:rPr lang="en-US" sz="1800" b="1"/>
                  <a:t>Prepare initial forecasts</a:t>
                </a:r>
              </a:p>
              <a:p>
                <a:pPr algn="ctr">
                  <a:lnSpc>
                    <a:spcPct val="90000"/>
                  </a:lnSpc>
                </a:pPr>
                <a:r>
                  <a:rPr lang="en-US" sz="1800" b="1"/>
                  <a:t>2</a:t>
                </a:r>
              </a:p>
            </p:txBody>
          </p:sp>
        </p:grpSp>
        <p:sp>
          <p:nvSpPr>
            <p:cNvPr id="70670" name="Line 24"/>
            <p:cNvSpPr>
              <a:spLocks noChangeShapeType="1"/>
            </p:cNvSpPr>
            <p:nvPr/>
          </p:nvSpPr>
          <p:spPr bwMode="auto">
            <a:xfrm>
              <a:off x="1944" y="1616"/>
              <a:ext cx="472" cy="0"/>
            </a:xfrm>
            <a:prstGeom prst="line">
              <a:avLst/>
            </a:prstGeom>
            <a:noFill/>
            <a:ln w="38100">
              <a:solidFill>
                <a:schemeClr val="tx1"/>
              </a:solidFill>
              <a:round/>
              <a:headEnd/>
              <a:tailEnd type="triangle" w="med" len="med"/>
            </a:ln>
          </p:spPr>
          <p:txBody>
            <a:bodyPr/>
            <a:lstStyle/>
            <a:p>
              <a:endParaRPr lang="en-US" sz="1800"/>
            </a:p>
          </p:txBody>
        </p:sp>
      </p:grpSp>
      <p:grpSp>
        <p:nvGrpSpPr>
          <p:cNvPr id="12" name="Group 18"/>
          <p:cNvGrpSpPr>
            <a:grpSpLocks/>
          </p:cNvGrpSpPr>
          <p:nvPr/>
        </p:nvGrpSpPr>
        <p:grpSpPr bwMode="auto">
          <a:xfrm>
            <a:off x="1270000" y="1962150"/>
            <a:ext cx="1981200" cy="1638300"/>
            <a:chOff x="808" y="1312"/>
            <a:chExt cx="1248" cy="1032"/>
          </a:xfrm>
        </p:grpSpPr>
        <p:sp>
          <p:nvSpPr>
            <p:cNvPr id="70667" name="Rectangle 12"/>
            <p:cNvSpPr>
              <a:spLocks noChangeArrowheads="1"/>
            </p:cNvSpPr>
            <p:nvPr/>
          </p:nvSpPr>
          <p:spPr bwMode="auto">
            <a:xfrm>
              <a:off x="808" y="1312"/>
              <a:ext cx="1248" cy="1032"/>
            </a:xfrm>
            <a:prstGeom prst="rect">
              <a:avLst/>
            </a:prstGeom>
            <a:solidFill>
              <a:schemeClr val="hlink"/>
            </a:solidFill>
            <a:ln w="19050">
              <a:solidFill>
                <a:schemeClr val="tx1"/>
              </a:solidFill>
              <a:miter lim="800000"/>
              <a:headEnd/>
              <a:tailEnd/>
            </a:ln>
          </p:spPr>
          <p:txBody>
            <a:bodyPr wrap="none" anchor="ctr"/>
            <a:lstStyle/>
            <a:p>
              <a:endParaRPr lang="en-NZ" sz="1800"/>
            </a:p>
          </p:txBody>
        </p:sp>
        <p:sp>
          <p:nvSpPr>
            <p:cNvPr id="70668" name="Text Box 6"/>
            <p:cNvSpPr txBox="1">
              <a:spLocks noChangeArrowheads="1"/>
            </p:cNvSpPr>
            <p:nvPr/>
          </p:nvSpPr>
          <p:spPr bwMode="auto">
            <a:xfrm>
              <a:off x="1058" y="1487"/>
              <a:ext cx="748" cy="686"/>
            </a:xfrm>
            <a:prstGeom prst="rect">
              <a:avLst/>
            </a:prstGeom>
            <a:noFill/>
            <a:ln w="9525">
              <a:noFill/>
              <a:miter lim="800000"/>
              <a:headEnd/>
              <a:tailEnd/>
            </a:ln>
          </p:spPr>
          <p:txBody>
            <a:bodyPr>
              <a:spAutoFit/>
            </a:bodyPr>
            <a:lstStyle/>
            <a:p>
              <a:pPr algn="ctr">
                <a:lnSpc>
                  <a:spcPct val="90000"/>
                </a:lnSpc>
              </a:pPr>
              <a:r>
                <a:rPr lang="en-US" sz="1800" b="1" dirty="0"/>
                <a:t>Adjust history file</a:t>
              </a:r>
            </a:p>
            <a:p>
              <a:pPr algn="ctr">
                <a:lnSpc>
                  <a:spcPct val="90000"/>
                </a:lnSpc>
              </a:pPr>
              <a:r>
                <a:rPr lang="en-US" sz="1800" b="1" dirty="0"/>
                <a:t>1</a:t>
              </a:r>
            </a:p>
          </p:txBody>
        </p:sp>
      </p:grpSp>
    </p:spTree>
    <p:extLst>
      <p:ext uri="{BB962C8B-B14F-4D97-AF65-F5344CB8AC3E}">
        <p14:creationId xmlns:p14="http://schemas.microsoft.com/office/powerpoint/2010/main" val="1679823754"/>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6000"/>
                            </p:stCondLst>
                            <p:childTnLst>
                              <p:par>
                                <p:cTn id="17" presetID="22" presetClass="entr" presetSubtype="1"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1000"/>
                                        <p:tgtEl>
                                          <p:spTgt spid="6"/>
                                        </p:tgtEl>
                                      </p:cBhvr>
                                    </p:animEffect>
                                  </p:childTnLst>
                                </p:cTn>
                              </p:par>
                            </p:childTnLst>
                          </p:cTn>
                        </p:par>
                        <p:par>
                          <p:cTn id="20" fill="hold">
                            <p:stCondLst>
                              <p:cond delay="8000"/>
                            </p:stCondLst>
                            <p:childTnLst>
                              <p:par>
                                <p:cTn id="21" presetID="22" presetClass="entr" presetSubtype="2" fill="hold" nodeType="afterEffect">
                                  <p:stCondLst>
                                    <p:cond delay="100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1000"/>
                                        <p:tgtEl>
                                          <p:spTgt spid="4"/>
                                        </p:tgtEl>
                                      </p:cBhvr>
                                    </p:animEffect>
                                  </p:childTnLst>
                                </p:cTn>
                              </p:par>
                            </p:childTnLst>
                          </p:cTn>
                        </p:par>
                        <p:par>
                          <p:cTn id="24" fill="hold">
                            <p:stCondLst>
                              <p:cond delay="10000"/>
                            </p:stCondLst>
                            <p:childTnLst>
                              <p:par>
                                <p:cTn id="25" presetID="22" presetClass="entr" presetSubtype="2" fill="hold" nodeType="afterEffect">
                                  <p:stCondLst>
                                    <p:cond delay="100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1000"/>
                                        <p:tgtEl>
                                          <p:spTgt spid="2"/>
                                        </p:tgtEl>
                                      </p:cBhvr>
                                    </p:animEffect>
                                  </p:childTnLst>
                                </p:cTn>
                              </p:par>
                            </p:childTnLst>
                          </p:cTn>
                        </p:par>
                        <p:par>
                          <p:cTn id="28" fill="hold">
                            <p:stCondLst>
                              <p:cond delay="12000"/>
                            </p:stCondLst>
                            <p:childTnLst>
                              <p:par>
                                <p:cTn id="29" presetID="22" presetClass="entr" presetSubtype="4" fill="hold" grpId="0" nodeType="afterEffect">
                                  <p:stCondLst>
                                    <p:cond delay="1000"/>
                                  </p:stCondLst>
                                  <p:childTnLst>
                                    <p:set>
                                      <p:cBhvr>
                                        <p:cTn id="30" dur="1" fill="hold">
                                          <p:stCondLst>
                                            <p:cond delay="0"/>
                                          </p:stCondLst>
                                        </p:cTn>
                                        <p:tgtEl>
                                          <p:spTgt spid="563228"/>
                                        </p:tgtEl>
                                        <p:attrNameLst>
                                          <p:attrName>style.visibility</p:attrName>
                                        </p:attrNameLst>
                                      </p:cBhvr>
                                      <p:to>
                                        <p:strVal val="visible"/>
                                      </p:to>
                                    </p:set>
                                    <p:animEffect transition="in" filter="wipe(down)">
                                      <p:cBhvr>
                                        <p:cTn id="31" dur="1000"/>
                                        <p:tgtEl>
                                          <p:spTgt spid="563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61" name="Rectangle 9"/>
          <p:cNvSpPr>
            <a:spLocks noGrp="1" noChangeArrowheads="1"/>
          </p:cNvSpPr>
          <p:nvPr>
            <p:ph type="title"/>
          </p:nvPr>
        </p:nvSpPr>
        <p:spPr>
          <a:xfrm>
            <a:off x="482600" y="115889"/>
            <a:ext cx="8178800" cy="648816"/>
          </a:xfrm>
        </p:spPr>
        <p:txBody>
          <a:bodyPr/>
          <a:lstStyle/>
          <a:p>
            <a:pPr algn="ctr" eaLnBrk="1" hangingPunct="1">
              <a:defRPr/>
            </a:pPr>
            <a:r>
              <a:rPr lang="en-US" dirty="0"/>
              <a:t>Forecasting Principles</a:t>
            </a:r>
          </a:p>
        </p:txBody>
      </p:sp>
      <p:graphicFrame>
        <p:nvGraphicFramePr>
          <p:cNvPr id="279779" name="Group 227"/>
          <p:cNvGraphicFramePr>
            <a:graphicFrameLocks noGrp="1"/>
          </p:cNvGraphicFramePr>
          <p:nvPr>
            <p:extLst>
              <p:ext uri="{D42A27DB-BD31-4B8C-83A1-F6EECF244321}">
                <p14:modId xmlns:p14="http://schemas.microsoft.com/office/powerpoint/2010/main" val="4110922404"/>
              </p:ext>
            </p:extLst>
          </p:nvPr>
        </p:nvGraphicFramePr>
        <p:xfrm>
          <a:off x="755576" y="764704"/>
          <a:ext cx="7797800" cy="5528989"/>
        </p:xfrm>
        <a:graphic>
          <a:graphicData uri="http://schemas.openxmlformats.org/drawingml/2006/table">
            <a:tbl>
              <a:tblPr/>
              <a:tblGrid>
                <a:gridCol w="7797800">
                  <a:extLst>
                    <a:ext uri="{9D8B030D-6E8A-4147-A177-3AD203B41FA5}">
                      <a16:colId xmlns:a16="http://schemas.microsoft.com/office/drawing/2014/main" val="20000"/>
                    </a:ext>
                  </a:extLst>
                </a:gridCol>
              </a:tblGrid>
              <a:tr h="620629">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Arial" charset="0"/>
                        </a:rPr>
                        <a:t>SOME PRINCIPLES FOR THE FORECASTING PROCESS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52438">
                <a:tc>
                  <a:txBody>
                    <a:bodyPr/>
                    <a:lstStyle/>
                    <a:p>
                      <a:pPr marL="177800" marR="0" lvl="0" indent="-177800" algn="l" defTabSz="914400" rtl="0" eaLnBrk="1" fontAlgn="base" latinLnBrk="0" hangingPunct="1">
                        <a:lnSpc>
                          <a:spcPct val="90000"/>
                        </a:lnSpc>
                        <a:spcBef>
                          <a:spcPct val="40000"/>
                        </a:spcBef>
                        <a:spcAft>
                          <a:spcPct val="0"/>
                        </a:spcAft>
                        <a:buClr>
                          <a:schemeClr val="tx1"/>
                        </a:buClr>
                        <a:buSzTx/>
                        <a:buFont typeface="Wingdings" pitchFamily="2" charset="2"/>
                        <a:buChar char="§"/>
                        <a:tabLst/>
                      </a:pPr>
                      <a:r>
                        <a:rPr kumimoji="0" lang="en-US" sz="1800" b="1" i="0" u="none" strike="noStrike" cap="none" normalizeH="0" baseline="0" dirty="0">
                          <a:ln>
                            <a:noFill/>
                          </a:ln>
                          <a:solidFill>
                            <a:schemeClr val="tx1"/>
                          </a:solidFill>
                          <a:effectLst/>
                          <a:latin typeface="Arial" charset="0"/>
                        </a:rPr>
                        <a:t>Better processes yield better forecasts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0850">
                <a:tc>
                  <a:txBody>
                    <a:bodyPr/>
                    <a:lstStyle/>
                    <a:p>
                      <a:pPr marL="177800" marR="0" lvl="0" indent="-177800" algn="l" defTabSz="914400" rtl="0" eaLnBrk="1" fontAlgn="base" latinLnBrk="0" hangingPunct="1">
                        <a:lnSpc>
                          <a:spcPct val="90000"/>
                        </a:lnSpc>
                        <a:spcBef>
                          <a:spcPct val="40000"/>
                        </a:spcBef>
                        <a:spcAft>
                          <a:spcPct val="0"/>
                        </a:spcAft>
                        <a:buClr>
                          <a:schemeClr val="tx1"/>
                        </a:buClr>
                        <a:buSzTx/>
                        <a:buFont typeface="Wingdings" pitchFamily="2" charset="2"/>
                        <a:buChar char="§"/>
                        <a:tabLst/>
                      </a:pPr>
                      <a:r>
                        <a:rPr kumimoji="0" lang="en-US" sz="1800" b="1" i="0" u="none" strike="noStrike" cap="none" normalizeH="0" baseline="0" dirty="0">
                          <a:ln>
                            <a:noFill/>
                          </a:ln>
                          <a:solidFill>
                            <a:schemeClr val="tx1"/>
                          </a:solidFill>
                          <a:effectLst/>
                          <a:latin typeface="Arial" charset="0"/>
                        </a:rPr>
                        <a:t>Demand forecasting is being done in virtually every company, either formally or informally. The challenge is to do it well—better than the competition</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452438">
                <a:tc>
                  <a:txBody>
                    <a:bodyPr/>
                    <a:lstStyle/>
                    <a:p>
                      <a:pPr marL="177800" marR="0" lvl="0" indent="-177800" algn="l" defTabSz="914400" rtl="0" eaLnBrk="1" fontAlgn="base" latinLnBrk="0" hangingPunct="1">
                        <a:lnSpc>
                          <a:spcPct val="90000"/>
                        </a:lnSpc>
                        <a:spcBef>
                          <a:spcPct val="40000"/>
                        </a:spcBef>
                        <a:spcAft>
                          <a:spcPct val="0"/>
                        </a:spcAft>
                        <a:buClr>
                          <a:schemeClr val="tx1"/>
                        </a:buClr>
                        <a:buSzTx/>
                        <a:buFont typeface="Wingdings" pitchFamily="2" charset="2"/>
                        <a:buChar char="§"/>
                        <a:tabLst/>
                      </a:pPr>
                      <a:r>
                        <a:rPr kumimoji="0" lang="en-US" sz="1800" b="1" i="0" u="none" strike="noStrike" cap="none" normalizeH="0" baseline="0">
                          <a:ln>
                            <a:noFill/>
                          </a:ln>
                          <a:solidFill>
                            <a:schemeClr val="tx1"/>
                          </a:solidFill>
                          <a:effectLst/>
                          <a:latin typeface="Arial" charset="0"/>
                        </a:rPr>
                        <a:t>Better forecasts result in better customer service and lower costs, as well as better relationships with suppliers and customers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450850">
                <a:tc>
                  <a:txBody>
                    <a:bodyPr/>
                    <a:lstStyle/>
                    <a:p>
                      <a:pPr marL="177800" marR="0" lvl="0" indent="-177800" algn="l" defTabSz="914400" rtl="0" eaLnBrk="1" fontAlgn="base" latinLnBrk="0" hangingPunct="1">
                        <a:lnSpc>
                          <a:spcPct val="90000"/>
                        </a:lnSpc>
                        <a:spcBef>
                          <a:spcPct val="40000"/>
                        </a:spcBef>
                        <a:spcAft>
                          <a:spcPct val="0"/>
                        </a:spcAft>
                        <a:buClr>
                          <a:schemeClr val="tx1"/>
                        </a:buClr>
                        <a:buSzTx/>
                        <a:buFont typeface="Wingdings" pitchFamily="2" charset="2"/>
                        <a:buChar char="§"/>
                        <a:tabLst/>
                      </a:pPr>
                      <a:r>
                        <a:rPr kumimoji="0" lang="en-US" sz="1800" b="1" i="0" u="none" strike="noStrike" cap="none" normalizeH="0" baseline="0">
                          <a:ln>
                            <a:noFill/>
                          </a:ln>
                          <a:solidFill>
                            <a:schemeClr val="tx1"/>
                          </a:solidFill>
                          <a:effectLst/>
                          <a:latin typeface="Arial" charset="0"/>
                        </a:rPr>
                        <a:t>The forecast can and must make sense based on the big picture, economic outlook, market share, and so on</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452438">
                <a:tc>
                  <a:txBody>
                    <a:bodyPr/>
                    <a:lstStyle/>
                    <a:p>
                      <a:pPr marL="177800" marR="0" lvl="0" indent="-177800" algn="l" defTabSz="914400" rtl="0" eaLnBrk="1" fontAlgn="base" latinLnBrk="0" hangingPunct="1">
                        <a:lnSpc>
                          <a:spcPct val="90000"/>
                        </a:lnSpc>
                        <a:spcBef>
                          <a:spcPct val="40000"/>
                        </a:spcBef>
                        <a:spcAft>
                          <a:spcPct val="0"/>
                        </a:spcAft>
                        <a:buClr>
                          <a:schemeClr val="tx1"/>
                        </a:buClr>
                        <a:buSzTx/>
                        <a:buFont typeface="Wingdings" pitchFamily="2" charset="2"/>
                        <a:buChar char="§"/>
                        <a:tabLst/>
                      </a:pPr>
                      <a:r>
                        <a:rPr kumimoji="0" lang="en-US" sz="1800" b="1" i="0" u="none" strike="noStrike" cap="none" normalizeH="0" baseline="0">
                          <a:ln>
                            <a:noFill/>
                          </a:ln>
                          <a:solidFill>
                            <a:schemeClr val="tx1"/>
                          </a:solidFill>
                          <a:effectLst/>
                          <a:latin typeface="Arial" charset="0"/>
                        </a:rPr>
                        <a:t>The best way to improve forecast accuracy is to focus on reducing forecast error</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450850">
                <a:tc>
                  <a:txBody>
                    <a:bodyPr/>
                    <a:lstStyle/>
                    <a:p>
                      <a:pPr marL="177800" marR="0" lvl="0" indent="-177800" algn="l" defTabSz="914400" rtl="0" eaLnBrk="1" fontAlgn="base" latinLnBrk="0" hangingPunct="1">
                        <a:lnSpc>
                          <a:spcPct val="90000"/>
                        </a:lnSpc>
                        <a:spcBef>
                          <a:spcPct val="40000"/>
                        </a:spcBef>
                        <a:spcAft>
                          <a:spcPct val="0"/>
                        </a:spcAft>
                        <a:buClr>
                          <a:schemeClr val="tx1"/>
                        </a:buClr>
                        <a:buSzTx/>
                        <a:buFont typeface="Wingdings" pitchFamily="2" charset="2"/>
                        <a:buChar char="§"/>
                        <a:tabLst/>
                      </a:pPr>
                      <a:r>
                        <a:rPr kumimoji="0" lang="en-US" sz="1800" b="1" i="0" u="none" strike="noStrike" cap="none" normalizeH="0" baseline="0">
                          <a:ln>
                            <a:noFill/>
                          </a:ln>
                          <a:solidFill>
                            <a:schemeClr val="tx1"/>
                          </a:solidFill>
                          <a:effectLst/>
                          <a:latin typeface="Arial" charset="0"/>
                        </a:rPr>
                        <a:t>Bias is the worst kind of forecast error; strive for zero bias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452438">
                <a:tc>
                  <a:txBody>
                    <a:bodyPr/>
                    <a:lstStyle/>
                    <a:p>
                      <a:pPr marL="177800" marR="0" lvl="0" indent="-177800" algn="l" defTabSz="914400" rtl="0" eaLnBrk="1" fontAlgn="base" latinLnBrk="0" hangingPunct="1">
                        <a:lnSpc>
                          <a:spcPct val="90000"/>
                        </a:lnSpc>
                        <a:spcBef>
                          <a:spcPct val="40000"/>
                        </a:spcBef>
                        <a:spcAft>
                          <a:spcPct val="0"/>
                        </a:spcAft>
                        <a:buClr>
                          <a:schemeClr val="tx1"/>
                        </a:buClr>
                        <a:buSzTx/>
                        <a:buFont typeface="Wingdings" pitchFamily="2" charset="2"/>
                        <a:buChar char="§"/>
                        <a:tabLst/>
                      </a:pPr>
                      <a:r>
                        <a:rPr kumimoji="0" lang="en-US" sz="1800" b="1" i="0" u="none" strike="noStrike" cap="none" normalizeH="0" baseline="0" dirty="0">
                          <a:ln>
                            <a:noFill/>
                          </a:ln>
                          <a:solidFill>
                            <a:schemeClr val="tx1"/>
                          </a:solidFill>
                          <a:effectLst/>
                          <a:latin typeface="Arial" charset="0"/>
                        </a:rPr>
                        <a:t>Whenever possible, forecast at more aggregate levels. Forecast in detail only where necessary</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450850">
                <a:tc>
                  <a:txBody>
                    <a:bodyPr/>
                    <a:lstStyle/>
                    <a:p>
                      <a:pPr marL="177800" marR="0" lvl="0" indent="-177800" algn="l" defTabSz="914400" rtl="0" eaLnBrk="1" fontAlgn="base" latinLnBrk="0" hangingPunct="1">
                        <a:lnSpc>
                          <a:spcPct val="90000"/>
                        </a:lnSpc>
                        <a:spcBef>
                          <a:spcPct val="40000"/>
                        </a:spcBef>
                        <a:spcAft>
                          <a:spcPct val="0"/>
                        </a:spcAft>
                        <a:buClr>
                          <a:schemeClr val="tx1"/>
                        </a:buClr>
                        <a:buSzTx/>
                        <a:buFont typeface="Wingdings" pitchFamily="2" charset="2"/>
                        <a:buChar char="§"/>
                        <a:tabLst/>
                      </a:pPr>
                      <a:r>
                        <a:rPr kumimoji="0" lang="en-US" sz="1800" b="1" i="0" u="none" strike="noStrike" cap="none" normalizeH="0" baseline="0" dirty="0">
                          <a:ln>
                            <a:noFill/>
                          </a:ln>
                          <a:solidFill>
                            <a:schemeClr val="tx1"/>
                          </a:solidFill>
                          <a:effectLst/>
                          <a:latin typeface="Arial" charset="0"/>
                        </a:rPr>
                        <a:t>Far more can be gained by people collaborating and communicating well than by using the most advanced forecasting technique or model</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68932"/>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279779"/>
                                        </p:tgtEl>
                                        <p:attrNameLst>
                                          <p:attrName>style.visibility</p:attrName>
                                        </p:attrNameLst>
                                      </p:cBhvr>
                                      <p:to>
                                        <p:strVal val="visible"/>
                                      </p:to>
                                    </p:set>
                                    <p:animEffect transition="in" filter="strips(downRight)">
                                      <p:cBhvr>
                                        <p:cTn id="7" dur="1000"/>
                                        <p:tgtEl>
                                          <p:spTgt spid="279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6" name="Rectangle 12"/>
          <p:cNvSpPr>
            <a:spLocks noGrp="1" noChangeArrowheads="1"/>
          </p:cNvSpPr>
          <p:nvPr>
            <p:ph type="title"/>
          </p:nvPr>
        </p:nvSpPr>
        <p:spPr/>
        <p:txBody>
          <a:bodyPr/>
          <a:lstStyle/>
          <a:p>
            <a:pPr eaLnBrk="1" hangingPunct="1">
              <a:defRPr/>
            </a:pPr>
            <a:r>
              <a:rPr lang="en-US" sz="3200" dirty="0"/>
              <a:t>Demand Patterns</a:t>
            </a:r>
          </a:p>
        </p:txBody>
      </p:sp>
      <p:grpSp>
        <p:nvGrpSpPr>
          <p:cNvPr id="2" name="Group 13"/>
          <p:cNvGrpSpPr>
            <a:grpSpLocks/>
          </p:cNvGrpSpPr>
          <p:nvPr/>
        </p:nvGrpSpPr>
        <p:grpSpPr bwMode="auto">
          <a:xfrm>
            <a:off x="1111250" y="1196752"/>
            <a:ext cx="6972300" cy="3917950"/>
            <a:chOff x="564" y="1118"/>
            <a:chExt cx="4392" cy="2468"/>
          </a:xfrm>
        </p:grpSpPr>
        <p:sp>
          <p:nvSpPr>
            <p:cNvPr id="5128" name="Line 14"/>
            <p:cNvSpPr>
              <a:spLocks noChangeShapeType="1"/>
            </p:cNvSpPr>
            <p:nvPr/>
          </p:nvSpPr>
          <p:spPr bwMode="auto">
            <a:xfrm flipV="1">
              <a:off x="943" y="3296"/>
              <a:ext cx="71" cy="99"/>
            </a:xfrm>
            <a:prstGeom prst="line">
              <a:avLst/>
            </a:prstGeom>
            <a:noFill/>
            <a:ln w="25400">
              <a:solidFill>
                <a:schemeClr val="tx1"/>
              </a:solidFill>
              <a:round/>
              <a:headEnd/>
              <a:tailEnd/>
            </a:ln>
          </p:spPr>
          <p:txBody>
            <a:bodyPr wrap="none" anchor="ctr"/>
            <a:lstStyle/>
            <a:p>
              <a:endParaRPr lang="en-US"/>
            </a:p>
          </p:txBody>
        </p:sp>
        <p:sp>
          <p:nvSpPr>
            <p:cNvPr id="5129" name="Freeform 15"/>
            <p:cNvSpPr>
              <a:spLocks/>
            </p:cNvSpPr>
            <p:nvPr/>
          </p:nvSpPr>
          <p:spPr bwMode="auto">
            <a:xfrm>
              <a:off x="857" y="1118"/>
              <a:ext cx="121" cy="2229"/>
            </a:xfrm>
            <a:custGeom>
              <a:avLst/>
              <a:gdLst>
                <a:gd name="T0" fmla="*/ 0 w 121"/>
                <a:gd name="T1" fmla="*/ 0 h 2229"/>
                <a:gd name="T2" fmla="*/ 0 w 121"/>
                <a:gd name="T3" fmla="*/ 2228 h 2229"/>
                <a:gd name="T4" fmla="*/ 120 w 121"/>
                <a:gd name="T5" fmla="*/ 2228 h 2229"/>
                <a:gd name="T6" fmla="*/ 0 60000 65536"/>
                <a:gd name="T7" fmla="*/ 0 60000 65536"/>
                <a:gd name="T8" fmla="*/ 0 60000 65536"/>
                <a:gd name="T9" fmla="*/ 0 w 121"/>
                <a:gd name="T10" fmla="*/ 0 h 2229"/>
                <a:gd name="T11" fmla="*/ 121 w 121"/>
                <a:gd name="T12" fmla="*/ 2229 h 2229"/>
              </a:gdLst>
              <a:ahLst/>
              <a:cxnLst>
                <a:cxn ang="T6">
                  <a:pos x="T0" y="T1"/>
                </a:cxn>
                <a:cxn ang="T7">
                  <a:pos x="T2" y="T3"/>
                </a:cxn>
                <a:cxn ang="T8">
                  <a:pos x="T4" y="T5"/>
                </a:cxn>
              </a:cxnLst>
              <a:rect l="T9" t="T10" r="T11" b="T12"/>
              <a:pathLst>
                <a:path w="121" h="2229">
                  <a:moveTo>
                    <a:pt x="0" y="0"/>
                  </a:moveTo>
                  <a:lnTo>
                    <a:pt x="0" y="2228"/>
                  </a:lnTo>
                  <a:lnTo>
                    <a:pt x="120" y="2228"/>
                  </a:lnTo>
                </a:path>
              </a:pathLst>
            </a:custGeom>
            <a:noFill/>
            <a:ln w="25400" cap="rnd">
              <a:solidFill>
                <a:schemeClr val="tx1"/>
              </a:solidFill>
              <a:round/>
              <a:headEnd/>
              <a:tailEnd/>
            </a:ln>
          </p:spPr>
          <p:txBody>
            <a:bodyPr/>
            <a:lstStyle/>
            <a:p>
              <a:endParaRPr lang="en-NZ"/>
            </a:p>
          </p:txBody>
        </p:sp>
        <p:sp>
          <p:nvSpPr>
            <p:cNvPr id="5130" name="Freeform 16"/>
            <p:cNvSpPr>
              <a:spLocks/>
            </p:cNvSpPr>
            <p:nvPr/>
          </p:nvSpPr>
          <p:spPr bwMode="auto">
            <a:xfrm>
              <a:off x="1049" y="1121"/>
              <a:ext cx="3907" cy="2226"/>
            </a:xfrm>
            <a:custGeom>
              <a:avLst/>
              <a:gdLst>
                <a:gd name="T0" fmla="*/ 0 w 3907"/>
                <a:gd name="T1" fmla="*/ 2225 h 2226"/>
                <a:gd name="T2" fmla="*/ 3906 w 3907"/>
                <a:gd name="T3" fmla="*/ 2225 h 2226"/>
                <a:gd name="T4" fmla="*/ 3906 w 3907"/>
                <a:gd name="T5" fmla="*/ 0 h 2226"/>
                <a:gd name="T6" fmla="*/ 0 60000 65536"/>
                <a:gd name="T7" fmla="*/ 0 60000 65536"/>
                <a:gd name="T8" fmla="*/ 0 60000 65536"/>
                <a:gd name="T9" fmla="*/ 0 w 3907"/>
                <a:gd name="T10" fmla="*/ 0 h 2226"/>
                <a:gd name="T11" fmla="*/ 3907 w 3907"/>
                <a:gd name="T12" fmla="*/ 2226 h 2226"/>
              </a:gdLst>
              <a:ahLst/>
              <a:cxnLst>
                <a:cxn ang="T6">
                  <a:pos x="T0" y="T1"/>
                </a:cxn>
                <a:cxn ang="T7">
                  <a:pos x="T2" y="T3"/>
                </a:cxn>
                <a:cxn ang="T8">
                  <a:pos x="T4" y="T5"/>
                </a:cxn>
              </a:cxnLst>
              <a:rect l="T9" t="T10" r="T11" b="T12"/>
              <a:pathLst>
                <a:path w="3907" h="2226">
                  <a:moveTo>
                    <a:pt x="0" y="2225"/>
                  </a:moveTo>
                  <a:lnTo>
                    <a:pt x="3906" y="2225"/>
                  </a:lnTo>
                  <a:lnTo>
                    <a:pt x="3906" y="0"/>
                  </a:lnTo>
                </a:path>
              </a:pathLst>
            </a:custGeom>
            <a:noFill/>
            <a:ln w="25400" cap="rnd">
              <a:solidFill>
                <a:schemeClr val="tx1"/>
              </a:solidFill>
              <a:round/>
              <a:headEnd/>
              <a:tailEnd/>
            </a:ln>
          </p:spPr>
          <p:txBody>
            <a:bodyPr/>
            <a:lstStyle/>
            <a:p>
              <a:endParaRPr lang="en-NZ"/>
            </a:p>
          </p:txBody>
        </p:sp>
        <p:sp>
          <p:nvSpPr>
            <p:cNvPr id="5131" name="Line 17"/>
            <p:cNvSpPr>
              <a:spLocks noChangeShapeType="1"/>
            </p:cNvSpPr>
            <p:nvPr/>
          </p:nvSpPr>
          <p:spPr bwMode="auto">
            <a:xfrm flipV="1">
              <a:off x="1008" y="3298"/>
              <a:ext cx="71" cy="99"/>
            </a:xfrm>
            <a:prstGeom prst="line">
              <a:avLst/>
            </a:prstGeom>
            <a:noFill/>
            <a:ln w="25400">
              <a:solidFill>
                <a:schemeClr val="tx1"/>
              </a:solidFill>
              <a:round/>
              <a:headEnd/>
              <a:tailEnd/>
            </a:ln>
          </p:spPr>
          <p:txBody>
            <a:bodyPr wrap="none" anchor="ctr"/>
            <a:lstStyle/>
            <a:p>
              <a:endParaRPr lang="en-US"/>
            </a:p>
          </p:txBody>
        </p:sp>
        <p:sp>
          <p:nvSpPr>
            <p:cNvPr id="5132" name="Rectangle 18"/>
            <p:cNvSpPr>
              <a:spLocks noChangeArrowheads="1"/>
            </p:cNvSpPr>
            <p:nvPr/>
          </p:nvSpPr>
          <p:spPr bwMode="auto">
            <a:xfrm rot="-5400000">
              <a:off x="330" y="2105"/>
              <a:ext cx="698" cy="229"/>
            </a:xfrm>
            <a:prstGeom prst="rect">
              <a:avLst/>
            </a:prstGeom>
            <a:noFill/>
            <a:ln w="12700">
              <a:noFill/>
              <a:miter lim="800000"/>
              <a:headEnd/>
              <a:tailEnd/>
            </a:ln>
          </p:spPr>
          <p:txBody>
            <a:bodyPr wrap="none" lIns="90487" tIns="44450" rIns="90487" bIns="44450">
              <a:spAutoFit/>
            </a:bodyPr>
            <a:lstStyle/>
            <a:p>
              <a:pPr defTabSz="762000" eaLnBrk="0" hangingPunct="0"/>
              <a:r>
                <a:rPr lang="en-US" b="1"/>
                <a:t>Quantity</a:t>
              </a:r>
            </a:p>
          </p:txBody>
        </p:sp>
        <p:sp>
          <p:nvSpPr>
            <p:cNvPr id="5133" name="Rectangle 19"/>
            <p:cNvSpPr>
              <a:spLocks noChangeArrowheads="1"/>
            </p:cNvSpPr>
            <p:nvPr/>
          </p:nvSpPr>
          <p:spPr bwMode="auto">
            <a:xfrm>
              <a:off x="2633" y="3357"/>
              <a:ext cx="450" cy="229"/>
            </a:xfrm>
            <a:prstGeom prst="rect">
              <a:avLst/>
            </a:prstGeom>
            <a:noFill/>
            <a:ln w="12700">
              <a:noFill/>
              <a:miter lim="800000"/>
              <a:headEnd/>
              <a:tailEnd/>
            </a:ln>
          </p:spPr>
          <p:txBody>
            <a:bodyPr wrap="none" lIns="90487" tIns="44450" rIns="90487" bIns="44450">
              <a:spAutoFit/>
            </a:bodyPr>
            <a:lstStyle/>
            <a:p>
              <a:pPr defTabSz="762000" eaLnBrk="0" hangingPunct="0"/>
              <a:r>
                <a:rPr lang="en-US" b="1"/>
                <a:t>Time</a:t>
              </a:r>
            </a:p>
          </p:txBody>
        </p:sp>
      </p:grpSp>
      <p:sp>
        <p:nvSpPr>
          <p:cNvPr id="175124" name="Rectangle 20"/>
          <p:cNvSpPr>
            <a:spLocks noChangeArrowheads="1"/>
          </p:cNvSpPr>
          <p:nvPr/>
        </p:nvSpPr>
        <p:spPr bwMode="auto">
          <a:xfrm>
            <a:off x="1293813" y="5448950"/>
            <a:ext cx="6950596" cy="428322"/>
          </a:xfrm>
          <a:prstGeom prst="rect">
            <a:avLst/>
          </a:prstGeom>
          <a:noFill/>
          <a:ln w="12700">
            <a:noFill/>
            <a:miter lim="800000"/>
            <a:headEnd/>
            <a:tailEnd/>
          </a:ln>
        </p:spPr>
        <p:txBody>
          <a:bodyPr wrap="square" lIns="90487" tIns="44450" rIns="90487" bIns="44450">
            <a:spAutoFit/>
          </a:bodyPr>
          <a:lstStyle/>
          <a:p>
            <a:pPr defTabSz="762000" eaLnBrk="0" hangingPunct="0"/>
            <a:r>
              <a:rPr lang="en-US" sz="2200" b="1" dirty="0"/>
              <a:t>(a) Horizontal: Data cluster about a horizontal line</a:t>
            </a:r>
          </a:p>
        </p:txBody>
      </p:sp>
      <p:sp>
        <p:nvSpPr>
          <p:cNvPr id="175126" name="Freeform 22"/>
          <p:cNvSpPr>
            <a:spLocks/>
          </p:cNvSpPr>
          <p:nvPr/>
        </p:nvSpPr>
        <p:spPr bwMode="auto">
          <a:xfrm>
            <a:off x="2168525" y="3220815"/>
            <a:ext cx="5818188" cy="766762"/>
          </a:xfrm>
          <a:custGeom>
            <a:avLst/>
            <a:gdLst>
              <a:gd name="T0" fmla="*/ 0 w 3665"/>
              <a:gd name="T1" fmla="*/ 227012 h 483"/>
              <a:gd name="T2" fmla="*/ 150813 w 3665"/>
              <a:gd name="T3" fmla="*/ 0 h 483"/>
              <a:gd name="T4" fmla="*/ 180975 w 3665"/>
              <a:gd name="T5" fmla="*/ 514350 h 483"/>
              <a:gd name="T6" fmla="*/ 284163 w 3665"/>
              <a:gd name="T7" fmla="*/ 304800 h 483"/>
              <a:gd name="T8" fmla="*/ 498475 w 3665"/>
              <a:gd name="T9" fmla="*/ 690562 h 483"/>
              <a:gd name="T10" fmla="*/ 565150 w 3665"/>
              <a:gd name="T11" fmla="*/ 469900 h 483"/>
              <a:gd name="T12" fmla="*/ 666750 w 3665"/>
              <a:gd name="T13" fmla="*/ 636587 h 483"/>
              <a:gd name="T14" fmla="*/ 747713 w 3665"/>
              <a:gd name="T15" fmla="*/ 471487 h 483"/>
              <a:gd name="T16" fmla="*/ 819150 w 3665"/>
              <a:gd name="T17" fmla="*/ 600075 h 483"/>
              <a:gd name="T18" fmla="*/ 874713 w 3665"/>
              <a:gd name="T19" fmla="*/ 484187 h 483"/>
              <a:gd name="T20" fmla="*/ 966788 w 3665"/>
              <a:gd name="T21" fmla="*/ 647700 h 483"/>
              <a:gd name="T22" fmla="*/ 1031875 w 3665"/>
              <a:gd name="T23" fmla="*/ 581025 h 483"/>
              <a:gd name="T24" fmla="*/ 1166813 w 3665"/>
              <a:gd name="T25" fmla="*/ 588962 h 483"/>
              <a:gd name="T26" fmla="*/ 1477963 w 3665"/>
              <a:gd name="T27" fmla="*/ 63500 h 483"/>
              <a:gd name="T28" fmla="*/ 1770063 w 3665"/>
              <a:gd name="T29" fmla="*/ 709612 h 483"/>
              <a:gd name="T30" fmla="*/ 1900238 w 3665"/>
              <a:gd name="T31" fmla="*/ 641350 h 483"/>
              <a:gd name="T32" fmla="*/ 2030413 w 3665"/>
              <a:gd name="T33" fmla="*/ 508000 h 483"/>
              <a:gd name="T34" fmla="*/ 2117725 w 3665"/>
              <a:gd name="T35" fmla="*/ 622300 h 483"/>
              <a:gd name="T36" fmla="*/ 2284413 w 3665"/>
              <a:gd name="T37" fmla="*/ 560387 h 483"/>
              <a:gd name="T38" fmla="*/ 2466975 w 3665"/>
              <a:gd name="T39" fmla="*/ 765175 h 483"/>
              <a:gd name="T40" fmla="*/ 2716213 w 3665"/>
              <a:gd name="T41" fmla="*/ 400050 h 483"/>
              <a:gd name="T42" fmla="*/ 2927350 w 3665"/>
              <a:gd name="T43" fmla="*/ 609600 h 483"/>
              <a:gd name="T44" fmla="*/ 3121025 w 3665"/>
              <a:gd name="T45" fmla="*/ 371475 h 483"/>
              <a:gd name="T46" fmla="*/ 3509963 w 3665"/>
              <a:gd name="T47" fmla="*/ 685800 h 483"/>
              <a:gd name="T48" fmla="*/ 3717926 w 3665"/>
              <a:gd name="T49" fmla="*/ 255587 h 483"/>
              <a:gd name="T50" fmla="*/ 4037013 w 3665"/>
              <a:gd name="T51" fmla="*/ 685800 h 483"/>
              <a:gd name="T52" fmla="*/ 4316413 w 3665"/>
              <a:gd name="T53" fmla="*/ 481012 h 483"/>
              <a:gd name="T54" fmla="*/ 4411663 w 3665"/>
              <a:gd name="T55" fmla="*/ 642937 h 483"/>
              <a:gd name="T56" fmla="*/ 4560888 w 3665"/>
              <a:gd name="T57" fmla="*/ 484187 h 483"/>
              <a:gd name="T58" fmla="*/ 4646613 w 3665"/>
              <a:gd name="T59" fmla="*/ 631825 h 483"/>
              <a:gd name="T60" fmla="*/ 4859338 w 3665"/>
              <a:gd name="T61" fmla="*/ 400050 h 483"/>
              <a:gd name="T62" fmla="*/ 5041901 w 3665"/>
              <a:gd name="T63" fmla="*/ 633412 h 483"/>
              <a:gd name="T64" fmla="*/ 5127626 w 3665"/>
              <a:gd name="T65" fmla="*/ 498475 h 483"/>
              <a:gd name="T66" fmla="*/ 5256213 w 3665"/>
              <a:gd name="T67" fmla="*/ 676275 h 483"/>
              <a:gd name="T68" fmla="*/ 5511801 w 3665"/>
              <a:gd name="T69" fmla="*/ 476250 h 483"/>
              <a:gd name="T70" fmla="*/ 5732463 w 3665"/>
              <a:gd name="T71" fmla="*/ 673100 h 483"/>
              <a:gd name="T72" fmla="*/ 5816601 w 3665"/>
              <a:gd name="T73" fmla="*/ 552450 h 4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65"/>
              <a:gd name="T112" fmla="*/ 0 h 483"/>
              <a:gd name="T113" fmla="*/ 3665 w 3665"/>
              <a:gd name="T114" fmla="*/ 483 h 4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65" h="483">
                <a:moveTo>
                  <a:pt x="0" y="143"/>
                </a:moveTo>
                <a:lnTo>
                  <a:pt x="95" y="0"/>
                </a:lnTo>
                <a:lnTo>
                  <a:pt x="114" y="324"/>
                </a:lnTo>
                <a:lnTo>
                  <a:pt x="179" y="192"/>
                </a:lnTo>
                <a:lnTo>
                  <a:pt x="314" y="435"/>
                </a:lnTo>
                <a:lnTo>
                  <a:pt x="356" y="296"/>
                </a:lnTo>
                <a:lnTo>
                  <a:pt x="420" y="401"/>
                </a:lnTo>
                <a:lnTo>
                  <a:pt x="471" y="297"/>
                </a:lnTo>
                <a:lnTo>
                  <a:pt x="516" y="378"/>
                </a:lnTo>
                <a:lnTo>
                  <a:pt x="551" y="305"/>
                </a:lnTo>
                <a:lnTo>
                  <a:pt x="609" y="408"/>
                </a:lnTo>
                <a:lnTo>
                  <a:pt x="650" y="366"/>
                </a:lnTo>
                <a:lnTo>
                  <a:pt x="735" y="371"/>
                </a:lnTo>
                <a:lnTo>
                  <a:pt x="931" y="40"/>
                </a:lnTo>
                <a:lnTo>
                  <a:pt x="1115" y="447"/>
                </a:lnTo>
                <a:lnTo>
                  <a:pt x="1197" y="404"/>
                </a:lnTo>
                <a:lnTo>
                  <a:pt x="1279" y="320"/>
                </a:lnTo>
                <a:lnTo>
                  <a:pt x="1334" y="392"/>
                </a:lnTo>
                <a:lnTo>
                  <a:pt x="1439" y="353"/>
                </a:lnTo>
                <a:lnTo>
                  <a:pt x="1554" y="482"/>
                </a:lnTo>
                <a:lnTo>
                  <a:pt x="1711" y="252"/>
                </a:lnTo>
                <a:lnTo>
                  <a:pt x="1844" y="384"/>
                </a:lnTo>
                <a:lnTo>
                  <a:pt x="1966" y="234"/>
                </a:lnTo>
                <a:lnTo>
                  <a:pt x="2211" y="432"/>
                </a:lnTo>
                <a:lnTo>
                  <a:pt x="2342" y="161"/>
                </a:lnTo>
                <a:lnTo>
                  <a:pt x="2543" y="432"/>
                </a:lnTo>
                <a:lnTo>
                  <a:pt x="2719" y="303"/>
                </a:lnTo>
                <a:lnTo>
                  <a:pt x="2779" y="405"/>
                </a:lnTo>
                <a:lnTo>
                  <a:pt x="2873" y="305"/>
                </a:lnTo>
                <a:lnTo>
                  <a:pt x="2927" y="398"/>
                </a:lnTo>
                <a:lnTo>
                  <a:pt x="3061" y="252"/>
                </a:lnTo>
                <a:lnTo>
                  <a:pt x="3176" y="399"/>
                </a:lnTo>
                <a:lnTo>
                  <a:pt x="3230" y="314"/>
                </a:lnTo>
                <a:lnTo>
                  <a:pt x="3311" y="426"/>
                </a:lnTo>
                <a:lnTo>
                  <a:pt x="3472" y="300"/>
                </a:lnTo>
                <a:lnTo>
                  <a:pt x="3611" y="424"/>
                </a:lnTo>
                <a:lnTo>
                  <a:pt x="3664" y="348"/>
                </a:lnTo>
              </a:path>
            </a:pathLst>
          </a:custGeom>
          <a:noFill/>
          <a:ln w="76200" cap="rnd">
            <a:solidFill>
              <a:srgbClr val="B20019"/>
            </a:solidFill>
            <a:round/>
            <a:headEnd/>
            <a:tailEnd/>
          </a:ln>
        </p:spPr>
        <p:txBody>
          <a:bodyPr/>
          <a:lstStyle/>
          <a:p>
            <a:endParaRPr lang="en-NZ"/>
          </a:p>
        </p:txBody>
      </p:sp>
    </p:spTree>
    <p:extLst>
      <p:ext uri="{BB962C8B-B14F-4D97-AF65-F5344CB8AC3E}">
        <p14:creationId xmlns:p14="http://schemas.microsoft.com/office/powerpoint/2010/main" val="3484748433"/>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75126"/>
                                        </p:tgtEl>
                                        <p:attrNameLst>
                                          <p:attrName>style.visibility</p:attrName>
                                        </p:attrNameLst>
                                      </p:cBhvr>
                                      <p:to>
                                        <p:strVal val="visible"/>
                                      </p:to>
                                    </p:set>
                                    <p:animEffect transition="in" filter="wipe(left)">
                                      <p:cBhvr>
                                        <p:cTn id="11" dur="500"/>
                                        <p:tgtEl>
                                          <p:spTgt spid="175126"/>
                                        </p:tgtEl>
                                      </p:cBhvr>
                                    </p:animEffect>
                                  </p:childTnLst>
                                </p:cTn>
                              </p:par>
                            </p:childTnLst>
                          </p:cTn>
                        </p:par>
                        <p:par>
                          <p:cTn id="12" fill="hold">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175124"/>
                                        </p:tgtEl>
                                        <p:attrNameLst>
                                          <p:attrName>style.visibility</p:attrName>
                                        </p:attrNameLst>
                                      </p:cBhvr>
                                      <p:to>
                                        <p:strVal val="visible"/>
                                      </p:to>
                                    </p:set>
                                    <p:animEffect transition="in" filter="wipe(left)">
                                      <p:cBhvr>
                                        <p:cTn id="15" dur="500"/>
                                        <p:tgtEl>
                                          <p:spTgt spid="17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24" grpId="0" autoUpdateAnimBg="0"/>
      <p:bldP spid="1751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pPr eaLnBrk="1" hangingPunct="1">
              <a:defRPr/>
            </a:pPr>
            <a:r>
              <a:rPr lang="en-US" sz="3200" dirty="0"/>
              <a:t>Demand Patterns</a:t>
            </a:r>
          </a:p>
        </p:txBody>
      </p:sp>
      <p:grpSp>
        <p:nvGrpSpPr>
          <p:cNvPr id="6148" name="Group 3"/>
          <p:cNvGrpSpPr>
            <a:grpSpLocks/>
          </p:cNvGrpSpPr>
          <p:nvPr/>
        </p:nvGrpSpPr>
        <p:grpSpPr bwMode="auto">
          <a:xfrm>
            <a:off x="1111250" y="1340768"/>
            <a:ext cx="6972300" cy="3917950"/>
            <a:chOff x="564" y="1118"/>
            <a:chExt cx="4392" cy="2468"/>
          </a:xfrm>
        </p:grpSpPr>
        <p:sp>
          <p:nvSpPr>
            <p:cNvPr id="6152" name="Line 4"/>
            <p:cNvSpPr>
              <a:spLocks noChangeShapeType="1"/>
            </p:cNvSpPr>
            <p:nvPr/>
          </p:nvSpPr>
          <p:spPr bwMode="auto">
            <a:xfrm flipV="1">
              <a:off x="943" y="3296"/>
              <a:ext cx="71" cy="99"/>
            </a:xfrm>
            <a:prstGeom prst="line">
              <a:avLst/>
            </a:prstGeom>
            <a:noFill/>
            <a:ln w="25400">
              <a:solidFill>
                <a:schemeClr val="tx1"/>
              </a:solidFill>
              <a:round/>
              <a:headEnd/>
              <a:tailEnd/>
            </a:ln>
          </p:spPr>
          <p:txBody>
            <a:bodyPr wrap="none" anchor="ctr"/>
            <a:lstStyle/>
            <a:p>
              <a:endParaRPr lang="en-US"/>
            </a:p>
          </p:txBody>
        </p:sp>
        <p:sp>
          <p:nvSpPr>
            <p:cNvPr id="6153" name="Freeform 5"/>
            <p:cNvSpPr>
              <a:spLocks/>
            </p:cNvSpPr>
            <p:nvPr/>
          </p:nvSpPr>
          <p:spPr bwMode="auto">
            <a:xfrm>
              <a:off x="857" y="1118"/>
              <a:ext cx="121" cy="2229"/>
            </a:xfrm>
            <a:custGeom>
              <a:avLst/>
              <a:gdLst>
                <a:gd name="T0" fmla="*/ 0 w 121"/>
                <a:gd name="T1" fmla="*/ 0 h 2229"/>
                <a:gd name="T2" fmla="*/ 0 w 121"/>
                <a:gd name="T3" fmla="*/ 2228 h 2229"/>
                <a:gd name="T4" fmla="*/ 120 w 121"/>
                <a:gd name="T5" fmla="*/ 2228 h 2229"/>
                <a:gd name="T6" fmla="*/ 0 60000 65536"/>
                <a:gd name="T7" fmla="*/ 0 60000 65536"/>
                <a:gd name="T8" fmla="*/ 0 60000 65536"/>
                <a:gd name="T9" fmla="*/ 0 w 121"/>
                <a:gd name="T10" fmla="*/ 0 h 2229"/>
                <a:gd name="T11" fmla="*/ 121 w 121"/>
                <a:gd name="T12" fmla="*/ 2229 h 2229"/>
              </a:gdLst>
              <a:ahLst/>
              <a:cxnLst>
                <a:cxn ang="T6">
                  <a:pos x="T0" y="T1"/>
                </a:cxn>
                <a:cxn ang="T7">
                  <a:pos x="T2" y="T3"/>
                </a:cxn>
                <a:cxn ang="T8">
                  <a:pos x="T4" y="T5"/>
                </a:cxn>
              </a:cxnLst>
              <a:rect l="T9" t="T10" r="T11" b="T12"/>
              <a:pathLst>
                <a:path w="121" h="2229">
                  <a:moveTo>
                    <a:pt x="0" y="0"/>
                  </a:moveTo>
                  <a:lnTo>
                    <a:pt x="0" y="2228"/>
                  </a:lnTo>
                  <a:lnTo>
                    <a:pt x="120" y="2228"/>
                  </a:lnTo>
                </a:path>
              </a:pathLst>
            </a:custGeom>
            <a:noFill/>
            <a:ln w="25400" cap="rnd">
              <a:solidFill>
                <a:schemeClr val="tx1"/>
              </a:solidFill>
              <a:round/>
              <a:headEnd/>
              <a:tailEnd/>
            </a:ln>
          </p:spPr>
          <p:txBody>
            <a:bodyPr/>
            <a:lstStyle/>
            <a:p>
              <a:endParaRPr lang="en-NZ"/>
            </a:p>
          </p:txBody>
        </p:sp>
        <p:sp>
          <p:nvSpPr>
            <p:cNvPr id="6154" name="Freeform 6"/>
            <p:cNvSpPr>
              <a:spLocks/>
            </p:cNvSpPr>
            <p:nvPr/>
          </p:nvSpPr>
          <p:spPr bwMode="auto">
            <a:xfrm>
              <a:off x="1049" y="1121"/>
              <a:ext cx="3907" cy="2226"/>
            </a:xfrm>
            <a:custGeom>
              <a:avLst/>
              <a:gdLst>
                <a:gd name="T0" fmla="*/ 0 w 3907"/>
                <a:gd name="T1" fmla="*/ 2225 h 2226"/>
                <a:gd name="T2" fmla="*/ 3906 w 3907"/>
                <a:gd name="T3" fmla="*/ 2225 h 2226"/>
                <a:gd name="T4" fmla="*/ 3906 w 3907"/>
                <a:gd name="T5" fmla="*/ 0 h 2226"/>
                <a:gd name="T6" fmla="*/ 0 60000 65536"/>
                <a:gd name="T7" fmla="*/ 0 60000 65536"/>
                <a:gd name="T8" fmla="*/ 0 60000 65536"/>
                <a:gd name="T9" fmla="*/ 0 w 3907"/>
                <a:gd name="T10" fmla="*/ 0 h 2226"/>
                <a:gd name="T11" fmla="*/ 3907 w 3907"/>
                <a:gd name="T12" fmla="*/ 2226 h 2226"/>
              </a:gdLst>
              <a:ahLst/>
              <a:cxnLst>
                <a:cxn ang="T6">
                  <a:pos x="T0" y="T1"/>
                </a:cxn>
                <a:cxn ang="T7">
                  <a:pos x="T2" y="T3"/>
                </a:cxn>
                <a:cxn ang="T8">
                  <a:pos x="T4" y="T5"/>
                </a:cxn>
              </a:cxnLst>
              <a:rect l="T9" t="T10" r="T11" b="T12"/>
              <a:pathLst>
                <a:path w="3907" h="2226">
                  <a:moveTo>
                    <a:pt x="0" y="2225"/>
                  </a:moveTo>
                  <a:lnTo>
                    <a:pt x="3906" y="2225"/>
                  </a:lnTo>
                  <a:lnTo>
                    <a:pt x="3906" y="0"/>
                  </a:lnTo>
                </a:path>
              </a:pathLst>
            </a:custGeom>
            <a:noFill/>
            <a:ln w="25400" cap="rnd">
              <a:solidFill>
                <a:schemeClr val="tx1"/>
              </a:solidFill>
              <a:round/>
              <a:headEnd/>
              <a:tailEnd/>
            </a:ln>
          </p:spPr>
          <p:txBody>
            <a:bodyPr/>
            <a:lstStyle/>
            <a:p>
              <a:endParaRPr lang="en-NZ"/>
            </a:p>
          </p:txBody>
        </p:sp>
        <p:sp>
          <p:nvSpPr>
            <p:cNvPr id="6155" name="Line 7"/>
            <p:cNvSpPr>
              <a:spLocks noChangeShapeType="1"/>
            </p:cNvSpPr>
            <p:nvPr/>
          </p:nvSpPr>
          <p:spPr bwMode="auto">
            <a:xfrm flipV="1">
              <a:off x="1008" y="3298"/>
              <a:ext cx="71" cy="99"/>
            </a:xfrm>
            <a:prstGeom prst="line">
              <a:avLst/>
            </a:prstGeom>
            <a:noFill/>
            <a:ln w="25400">
              <a:solidFill>
                <a:schemeClr val="tx1"/>
              </a:solidFill>
              <a:round/>
              <a:headEnd/>
              <a:tailEnd/>
            </a:ln>
          </p:spPr>
          <p:txBody>
            <a:bodyPr wrap="none" anchor="ctr"/>
            <a:lstStyle/>
            <a:p>
              <a:endParaRPr lang="en-US"/>
            </a:p>
          </p:txBody>
        </p:sp>
        <p:sp>
          <p:nvSpPr>
            <p:cNvPr id="6156" name="Rectangle 8"/>
            <p:cNvSpPr>
              <a:spLocks noChangeArrowheads="1"/>
            </p:cNvSpPr>
            <p:nvPr/>
          </p:nvSpPr>
          <p:spPr bwMode="auto">
            <a:xfrm rot="-5400000">
              <a:off x="330" y="2105"/>
              <a:ext cx="698" cy="229"/>
            </a:xfrm>
            <a:prstGeom prst="rect">
              <a:avLst/>
            </a:prstGeom>
            <a:noFill/>
            <a:ln w="12700">
              <a:noFill/>
              <a:miter lim="800000"/>
              <a:headEnd/>
              <a:tailEnd/>
            </a:ln>
          </p:spPr>
          <p:txBody>
            <a:bodyPr wrap="none" lIns="90487" tIns="44450" rIns="90487" bIns="44450">
              <a:spAutoFit/>
            </a:bodyPr>
            <a:lstStyle/>
            <a:p>
              <a:pPr defTabSz="762000" eaLnBrk="0" hangingPunct="0"/>
              <a:r>
                <a:rPr lang="en-US" b="1"/>
                <a:t>Quantity</a:t>
              </a:r>
            </a:p>
          </p:txBody>
        </p:sp>
        <p:sp>
          <p:nvSpPr>
            <p:cNvPr id="6157" name="Rectangle 9"/>
            <p:cNvSpPr>
              <a:spLocks noChangeArrowheads="1"/>
            </p:cNvSpPr>
            <p:nvPr/>
          </p:nvSpPr>
          <p:spPr bwMode="auto">
            <a:xfrm>
              <a:off x="2633" y="3357"/>
              <a:ext cx="450" cy="229"/>
            </a:xfrm>
            <a:prstGeom prst="rect">
              <a:avLst/>
            </a:prstGeom>
            <a:noFill/>
            <a:ln w="12700">
              <a:noFill/>
              <a:miter lim="800000"/>
              <a:headEnd/>
              <a:tailEnd/>
            </a:ln>
          </p:spPr>
          <p:txBody>
            <a:bodyPr wrap="none" lIns="90487" tIns="44450" rIns="90487" bIns="44450">
              <a:spAutoFit/>
            </a:bodyPr>
            <a:lstStyle/>
            <a:p>
              <a:pPr defTabSz="762000" eaLnBrk="0" hangingPunct="0"/>
              <a:r>
                <a:rPr lang="en-US" b="1"/>
                <a:t>Time</a:t>
              </a:r>
            </a:p>
          </p:txBody>
        </p:sp>
      </p:grpSp>
      <p:sp>
        <p:nvSpPr>
          <p:cNvPr id="467978" name="Rectangle 10"/>
          <p:cNvSpPr>
            <a:spLocks noChangeArrowheads="1"/>
          </p:cNvSpPr>
          <p:nvPr/>
        </p:nvSpPr>
        <p:spPr bwMode="auto">
          <a:xfrm>
            <a:off x="1386905" y="5557168"/>
            <a:ext cx="7289551" cy="428322"/>
          </a:xfrm>
          <a:prstGeom prst="rect">
            <a:avLst/>
          </a:prstGeom>
          <a:noFill/>
          <a:ln w="12700">
            <a:noFill/>
            <a:miter lim="800000"/>
            <a:headEnd/>
            <a:tailEnd/>
          </a:ln>
        </p:spPr>
        <p:txBody>
          <a:bodyPr wrap="square" lIns="90487" tIns="44450" rIns="90487" bIns="44450">
            <a:spAutoFit/>
          </a:bodyPr>
          <a:lstStyle/>
          <a:p>
            <a:pPr defTabSz="762000" eaLnBrk="0" hangingPunct="0"/>
            <a:r>
              <a:rPr lang="en-US" sz="2200" b="1" dirty="0"/>
              <a:t>(b) Trend: Data consistently increase or decrease</a:t>
            </a:r>
          </a:p>
        </p:txBody>
      </p:sp>
      <p:sp>
        <p:nvSpPr>
          <p:cNvPr id="467980" name="Freeform 12"/>
          <p:cNvSpPr>
            <a:spLocks/>
          </p:cNvSpPr>
          <p:nvPr/>
        </p:nvSpPr>
        <p:spPr bwMode="auto">
          <a:xfrm>
            <a:off x="2122488" y="1655093"/>
            <a:ext cx="5861050" cy="2173288"/>
          </a:xfrm>
          <a:custGeom>
            <a:avLst/>
            <a:gdLst>
              <a:gd name="T0" fmla="*/ 0 w 3692"/>
              <a:gd name="T1" fmla="*/ 2157413 h 1369"/>
              <a:gd name="T2" fmla="*/ 128588 w 3692"/>
              <a:gd name="T3" fmla="*/ 2076451 h 1369"/>
              <a:gd name="T4" fmla="*/ 246063 w 3692"/>
              <a:gd name="T5" fmla="*/ 2171701 h 1369"/>
              <a:gd name="T6" fmla="*/ 557213 w 3692"/>
              <a:gd name="T7" fmla="*/ 2165351 h 1369"/>
              <a:gd name="T8" fmla="*/ 731838 w 3692"/>
              <a:gd name="T9" fmla="*/ 1955801 h 1369"/>
              <a:gd name="T10" fmla="*/ 823913 w 3692"/>
              <a:gd name="T11" fmla="*/ 1976438 h 1369"/>
              <a:gd name="T12" fmla="*/ 938213 w 3692"/>
              <a:gd name="T13" fmla="*/ 2114551 h 1369"/>
              <a:gd name="T14" fmla="*/ 1143000 w 3692"/>
              <a:gd name="T15" fmla="*/ 1541463 h 1369"/>
              <a:gd name="T16" fmla="*/ 1455738 w 3692"/>
              <a:gd name="T17" fmla="*/ 1874838 h 1369"/>
              <a:gd name="T18" fmla="*/ 1665288 w 3692"/>
              <a:gd name="T19" fmla="*/ 1666876 h 1369"/>
              <a:gd name="T20" fmla="*/ 1809750 w 3692"/>
              <a:gd name="T21" fmla="*/ 1852613 h 1369"/>
              <a:gd name="T22" fmla="*/ 1843088 w 3692"/>
              <a:gd name="T23" fmla="*/ 1519238 h 1369"/>
              <a:gd name="T24" fmla="*/ 1993900 w 3692"/>
              <a:gd name="T25" fmla="*/ 1292225 h 1369"/>
              <a:gd name="T26" fmla="*/ 2460625 w 3692"/>
              <a:gd name="T27" fmla="*/ 1508125 h 1369"/>
              <a:gd name="T28" fmla="*/ 2460625 w 3692"/>
              <a:gd name="T29" fmla="*/ 1285875 h 1369"/>
              <a:gd name="T30" fmla="*/ 2735263 w 3692"/>
              <a:gd name="T31" fmla="*/ 1030288 h 1369"/>
              <a:gd name="T32" fmla="*/ 3044825 w 3692"/>
              <a:gd name="T33" fmla="*/ 1352550 h 1369"/>
              <a:gd name="T34" fmla="*/ 3194050 w 3692"/>
              <a:gd name="T35" fmla="*/ 1143000 h 1369"/>
              <a:gd name="T36" fmla="*/ 3270251 w 3692"/>
              <a:gd name="T37" fmla="*/ 952500 h 1369"/>
              <a:gd name="T38" fmla="*/ 3411538 w 3692"/>
              <a:gd name="T39" fmla="*/ 1162050 h 1369"/>
              <a:gd name="T40" fmla="*/ 3422651 w 3692"/>
              <a:gd name="T41" fmla="*/ 971550 h 1369"/>
              <a:gd name="T42" fmla="*/ 3544888 w 3692"/>
              <a:gd name="T43" fmla="*/ 835025 h 1369"/>
              <a:gd name="T44" fmla="*/ 3689351 w 3692"/>
              <a:gd name="T45" fmla="*/ 838200 h 1369"/>
              <a:gd name="T46" fmla="*/ 3821113 w 3692"/>
              <a:gd name="T47" fmla="*/ 485775 h 1369"/>
              <a:gd name="T48" fmla="*/ 3913188 w 3692"/>
              <a:gd name="T49" fmla="*/ 782638 h 1369"/>
              <a:gd name="T50" fmla="*/ 4040188 w 3692"/>
              <a:gd name="T51" fmla="*/ 671513 h 1369"/>
              <a:gd name="T52" fmla="*/ 4251325 w 3692"/>
              <a:gd name="T53" fmla="*/ 785813 h 1369"/>
              <a:gd name="T54" fmla="*/ 4340225 w 3692"/>
              <a:gd name="T55" fmla="*/ 661988 h 1369"/>
              <a:gd name="T56" fmla="*/ 4592638 w 3692"/>
              <a:gd name="T57" fmla="*/ 601663 h 1369"/>
              <a:gd name="T58" fmla="*/ 4751388 w 3692"/>
              <a:gd name="T59" fmla="*/ 271463 h 1369"/>
              <a:gd name="T60" fmla="*/ 4941888 w 3692"/>
              <a:gd name="T61" fmla="*/ 423863 h 1369"/>
              <a:gd name="T62" fmla="*/ 5122863 w 3692"/>
              <a:gd name="T63" fmla="*/ 209550 h 1369"/>
              <a:gd name="T64" fmla="*/ 5222875 w 3692"/>
              <a:gd name="T65" fmla="*/ 292100 h 1369"/>
              <a:gd name="T66" fmla="*/ 5418138 w 3692"/>
              <a:gd name="T67" fmla="*/ 87313 h 1369"/>
              <a:gd name="T68" fmla="*/ 5626100 w 3692"/>
              <a:gd name="T69" fmla="*/ 238125 h 1369"/>
              <a:gd name="T70" fmla="*/ 5859463 w 3692"/>
              <a:gd name="T71" fmla="*/ 0 h 13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92"/>
              <a:gd name="T109" fmla="*/ 0 h 1369"/>
              <a:gd name="T110" fmla="*/ 3692 w 3692"/>
              <a:gd name="T111" fmla="*/ 1369 h 13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92" h="1369">
                <a:moveTo>
                  <a:pt x="0" y="1359"/>
                </a:moveTo>
                <a:lnTo>
                  <a:pt x="81" y="1308"/>
                </a:lnTo>
                <a:lnTo>
                  <a:pt x="155" y="1368"/>
                </a:lnTo>
                <a:lnTo>
                  <a:pt x="351" y="1364"/>
                </a:lnTo>
                <a:lnTo>
                  <a:pt x="461" y="1232"/>
                </a:lnTo>
                <a:lnTo>
                  <a:pt x="519" y="1245"/>
                </a:lnTo>
                <a:lnTo>
                  <a:pt x="591" y="1332"/>
                </a:lnTo>
                <a:lnTo>
                  <a:pt x="720" y="971"/>
                </a:lnTo>
                <a:lnTo>
                  <a:pt x="917" y="1181"/>
                </a:lnTo>
                <a:lnTo>
                  <a:pt x="1049" y="1050"/>
                </a:lnTo>
                <a:lnTo>
                  <a:pt x="1140" y="1167"/>
                </a:lnTo>
                <a:lnTo>
                  <a:pt x="1161" y="957"/>
                </a:lnTo>
                <a:lnTo>
                  <a:pt x="1256" y="814"/>
                </a:lnTo>
                <a:lnTo>
                  <a:pt x="1550" y="950"/>
                </a:lnTo>
                <a:lnTo>
                  <a:pt x="1550" y="810"/>
                </a:lnTo>
                <a:lnTo>
                  <a:pt x="1723" y="649"/>
                </a:lnTo>
                <a:lnTo>
                  <a:pt x="1918" y="852"/>
                </a:lnTo>
                <a:lnTo>
                  <a:pt x="2012" y="720"/>
                </a:lnTo>
                <a:lnTo>
                  <a:pt x="2060" y="600"/>
                </a:lnTo>
                <a:lnTo>
                  <a:pt x="2149" y="732"/>
                </a:lnTo>
                <a:lnTo>
                  <a:pt x="2156" y="612"/>
                </a:lnTo>
                <a:lnTo>
                  <a:pt x="2233" y="526"/>
                </a:lnTo>
                <a:lnTo>
                  <a:pt x="2324" y="528"/>
                </a:lnTo>
                <a:lnTo>
                  <a:pt x="2407" y="306"/>
                </a:lnTo>
                <a:lnTo>
                  <a:pt x="2465" y="493"/>
                </a:lnTo>
                <a:lnTo>
                  <a:pt x="2545" y="423"/>
                </a:lnTo>
                <a:lnTo>
                  <a:pt x="2678" y="495"/>
                </a:lnTo>
                <a:lnTo>
                  <a:pt x="2734" y="417"/>
                </a:lnTo>
                <a:lnTo>
                  <a:pt x="2893" y="379"/>
                </a:lnTo>
                <a:lnTo>
                  <a:pt x="2993" y="171"/>
                </a:lnTo>
                <a:lnTo>
                  <a:pt x="3113" y="267"/>
                </a:lnTo>
                <a:lnTo>
                  <a:pt x="3227" y="132"/>
                </a:lnTo>
                <a:lnTo>
                  <a:pt x="3290" y="184"/>
                </a:lnTo>
                <a:lnTo>
                  <a:pt x="3413" y="55"/>
                </a:lnTo>
                <a:lnTo>
                  <a:pt x="3544" y="150"/>
                </a:lnTo>
                <a:lnTo>
                  <a:pt x="3691" y="0"/>
                </a:lnTo>
              </a:path>
            </a:pathLst>
          </a:custGeom>
          <a:noFill/>
          <a:ln w="76200" cap="rnd">
            <a:solidFill>
              <a:schemeClr val="tx2"/>
            </a:solidFill>
            <a:round/>
            <a:headEnd/>
            <a:tailEnd/>
          </a:ln>
        </p:spPr>
        <p:txBody>
          <a:bodyPr/>
          <a:lstStyle/>
          <a:p>
            <a:endParaRPr lang="en-NZ"/>
          </a:p>
        </p:txBody>
      </p:sp>
    </p:spTree>
    <p:extLst>
      <p:ext uri="{BB962C8B-B14F-4D97-AF65-F5344CB8AC3E}">
        <p14:creationId xmlns:p14="http://schemas.microsoft.com/office/powerpoint/2010/main" val="1691583267"/>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1000"/>
                                  </p:stCondLst>
                                  <p:childTnLst>
                                    <p:set>
                                      <p:cBhvr>
                                        <p:cTn id="6" dur="1" fill="hold">
                                          <p:stCondLst>
                                            <p:cond delay="0"/>
                                          </p:stCondLst>
                                        </p:cTn>
                                        <p:tgtEl>
                                          <p:spTgt spid="467980"/>
                                        </p:tgtEl>
                                        <p:attrNameLst>
                                          <p:attrName>style.visibility</p:attrName>
                                        </p:attrNameLst>
                                      </p:cBhvr>
                                      <p:to>
                                        <p:strVal val="visible"/>
                                      </p:to>
                                    </p:set>
                                    <p:animEffect transition="in" filter="strips(upRight)">
                                      <p:cBhvr>
                                        <p:cTn id="7" dur="500"/>
                                        <p:tgtEl>
                                          <p:spTgt spid="467980"/>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467978"/>
                                        </p:tgtEl>
                                        <p:attrNameLst>
                                          <p:attrName>style.visibility</p:attrName>
                                        </p:attrNameLst>
                                      </p:cBhvr>
                                      <p:to>
                                        <p:strVal val="visible"/>
                                      </p:to>
                                    </p:set>
                                    <p:animEffect transition="in" filter="wipe(left)">
                                      <p:cBhvr>
                                        <p:cTn id="11" dur="500"/>
                                        <p:tgtEl>
                                          <p:spTgt spid="467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8" grpId="0" autoUpdateAnimBg="0"/>
      <p:bldP spid="4679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pPr eaLnBrk="1" hangingPunct="1">
              <a:defRPr/>
            </a:pPr>
            <a:r>
              <a:rPr lang="en-US"/>
              <a:t>Demand Patterns</a:t>
            </a:r>
          </a:p>
        </p:txBody>
      </p:sp>
      <p:grpSp>
        <p:nvGrpSpPr>
          <p:cNvPr id="2" name="Group 3"/>
          <p:cNvGrpSpPr>
            <a:grpSpLocks/>
          </p:cNvGrpSpPr>
          <p:nvPr/>
        </p:nvGrpSpPr>
        <p:grpSpPr bwMode="auto">
          <a:xfrm>
            <a:off x="895350" y="1124744"/>
            <a:ext cx="6962775" cy="4129088"/>
            <a:chOff x="564" y="1118"/>
            <a:chExt cx="4386" cy="2601"/>
          </a:xfrm>
        </p:grpSpPr>
        <p:sp>
          <p:nvSpPr>
            <p:cNvPr id="7181" name="Freeform 4"/>
            <p:cNvSpPr>
              <a:spLocks/>
            </p:cNvSpPr>
            <p:nvPr/>
          </p:nvSpPr>
          <p:spPr bwMode="auto">
            <a:xfrm>
              <a:off x="857" y="1118"/>
              <a:ext cx="4093" cy="2229"/>
            </a:xfrm>
            <a:custGeom>
              <a:avLst/>
              <a:gdLst>
                <a:gd name="T0" fmla="*/ 0 w 4093"/>
                <a:gd name="T1" fmla="*/ 0 h 2229"/>
                <a:gd name="T2" fmla="*/ 0 w 4093"/>
                <a:gd name="T3" fmla="*/ 2228 h 2229"/>
                <a:gd name="T4" fmla="*/ 4092 w 4093"/>
                <a:gd name="T5" fmla="*/ 2228 h 2229"/>
                <a:gd name="T6" fmla="*/ 0 60000 65536"/>
                <a:gd name="T7" fmla="*/ 0 60000 65536"/>
                <a:gd name="T8" fmla="*/ 0 60000 65536"/>
                <a:gd name="T9" fmla="*/ 0 w 4093"/>
                <a:gd name="T10" fmla="*/ 0 h 2229"/>
                <a:gd name="T11" fmla="*/ 4093 w 4093"/>
                <a:gd name="T12" fmla="*/ 2229 h 2229"/>
              </a:gdLst>
              <a:ahLst/>
              <a:cxnLst>
                <a:cxn ang="T6">
                  <a:pos x="T0" y="T1"/>
                </a:cxn>
                <a:cxn ang="T7">
                  <a:pos x="T2" y="T3"/>
                </a:cxn>
                <a:cxn ang="T8">
                  <a:pos x="T4" y="T5"/>
                </a:cxn>
              </a:cxnLst>
              <a:rect l="T9" t="T10" r="T11" b="T12"/>
              <a:pathLst>
                <a:path w="4093" h="2229">
                  <a:moveTo>
                    <a:pt x="0" y="0"/>
                  </a:moveTo>
                  <a:lnTo>
                    <a:pt x="0" y="2228"/>
                  </a:lnTo>
                  <a:lnTo>
                    <a:pt x="4092" y="2228"/>
                  </a:lnTo>
                </a:path>
              </a:pathLst>
            </a:custGeom>
            <a:noFill/>
            <a:ln w="25400" cap="rnd">
              <a:solidFill>
                <a:schemeClr val="tx1"/>
              </a:solidFill>
              <a:round/>
              <a:headEnd/>
              <a:tailEnd/>
            </a:ln>
          </p:spPr>
          <p:txBody>
            <a:bodyPr/>
            <a:lstStyle/>
            <a:p>
              <a:endParaRPr lang="en-NZ"/>
            </a:p>
          </p:txBody>
        </p:sp>
        <p:sp>
          <p:nvSpPr>
            <p:cNvPr id="7182" name="Rectangle 5"/>
            <p:cNvSpPr>
              <a:spLocks noChangeArrowheads="1"/>
            </p:cNvSpPr>
            <p:nvPr/>
          </p:nvSpPr>
          <p:spPr bwMode="auto">
            <a:xfrm rot="-5400000">
              <a:off x="330" y="2105"/>
              <a:ext cx="698" cy="229"/>
            </a:xfrm>
            <a:prstGeom prst="rect">
              <a:avLst/>
            </a:prstGeom>
            <a:noFill/>
            <a:ln w="12700">
              <a:noFill/>
              <a:miter lim="800000"/>
              <a:headEnd/>
              <a:tailEnd/>
            </a:ln>
          </p:spPr>
          <p:txBody>
            <a:bodyPr wrap="none" lIns="90487" tIns="44450" rIns="90487" bIns="44450">
              <a:spAutoFit/>
            </a:bodyPr>
            <a:lstStyle/>
            <a:p>
              <a:pPr defTabSz="762000" eaLnBrk="0" hangingPunct="0"/>
              <a:r>
                <a:rPr lang="en-US" b="1"/>
                <a:t>Quantity</a:t>
              </a:r>
            </a:p>
          </p:txBody>
        </p:sp>
        <p:sp>
          <p:nvSpPr>
            <p:cNvPr id="7183" name="Rectangle 6"/>
            <p:cNvSpPr>
              <a:spLocks noChangeArrowheads="1"/>
            </p:cNvSpPr>
            <p:nvPr/>
          </p:nvSpPr>
          <p:spPr bwMode="auto">
            <a:xfrm>
              <a:off x="880" y="3144"/>
              <a:ext cx="3874" cy="575"/>
            </a:xfrm>
            <a:prstGeom prst="rect">
              <a:avLst/>
            </a:prstGeom>
            <a:noFill/>
            <a:ln w="12700">
              <a:noFill/>
              <a:miter lim="800000"/>
              <a:headEnd/>
              <a:tailEnd/>
            </a:ln>
          </p:spPr>
          <p:txBody>
            <a:bodyPr wrap="none" lIns="90487" tIns="44450" rIns="90487" bIns="44450">
              <a:spAutoFit/>
            </a:bodyPr>
            <a:lstStyle/>
            <a:p>
              <a:pPr algn="ctr" defTabSz="795338" eaLnBrk="0" hangingPunct="0">
                <a:tabLst>
                  <a:tab pos="223838" algn="ctr"/>
                  <a:tab pos="742950" algn="ctr"/>
                  <a:tab pos="1257300" algn="ctr"/>
                  <a:tab pos="1771650" algn="ctr"/>
                  <a:tab pos="2286000" algn="ctr"/>
                  <a:tab pos="2800350" algn="ctr"/>
                  <a:tab pos="3314700" algn="ctr"/>
                  <a:tab pos="3829050" algn="ctr"/>
                  <a:tab pos="4343400" algn="ctr"/>
                  <a:tab pos="4857750" algn="ctr"/>
                  <a:tab pos="5372100" algn="ctr"/>
                  <a:tab pos="5886450" algn="ctr"/>
                </a:tabLst>
              </a:pPr>
              <a:r>
                <a:rPr lang="en-US" b="1" dirty="0"/>
                <a:t>	|	|	|	|	|	|	|	|	|	|	|	|</a:t>
              </a:r>
            </a:p>
            <a:p>
              <a:pPr algn="ctr" defTabSz="795338" eaLnBrk="0" hangingPunct="0">
                <a:tabLst>
                  <a:tab pos="223838" algn="ctr"/>
                  <a:tab pos="742950" algn="ctr"/>
                  <a:tab pos="1257300" algn="ctr"/>
                  <a:tab pos="1771650" algn="ctr"/>
                  <a:tab pos="2286000" algn="ctr"/>
                  <a:tab pos="2800350" algn="ctr"/>
                  <a:tab pos="3314700" algn="ctr"/>
                  <a:tab pos="3829050" algn="ctr"/>
                  <a:tab pos="4343400" algn="ctr"/>
                  <a:tab pos="4857750" algn="ctr"/>
                  <a:tab pos="5372100" algn="ctr"/>
                  <a:tab pos="5886450" algn="ctr"/>
                </a:tabLst>
              </a:pPr>
              <a:r>
                <a:rPr lang="en-US" b="1" dirty="0"/>
                <a:t>	J	F	M	A	M	J	J	A	S	O	N	D</a:t>
              </a:r>
            </a:p>
            <a:p>
              <a:pPr algn="ctr" defTabSz="795338" eaLnBrk="0" hangingPunct="0">
                <a:tabLst>
                  <a:tab pos="223838" algn="ctr"/>
                  <a:tab pos="742950" algn="ctr"/>
                  <a:tab pos="1257300" algn="ctr"/>
                  <a:tab pos="1771650" algn="ctr"/>
                  <a:tab pos="2286000" algn="ctr"/>
                  <a:tab pos="2800350" algn="ctr"/>
                  <a:tab pos="3314700" algn="ctr"/>
                  <a:tab pos="3829050" algn="ctr"/>
                  <a:tab pos="4343400" algn="ctr"/>
                  <a:tab pos="4857750" algn="ctr"/>
                  <a:tab pos="5372100" algn="ctr"/>
                  <a:tab pos="5886450" algn="ctr"/>
                </a:tabLst>
              </a:pPr>
              <a:r>
                <a:rPr lang="en-US" b="1" dirty="0"/>
                <a:t>Months</a:t>
              </a:r>
            </a:p>
          </p:txBody>
        </p:sp>
      </p:grpSp>
      <p:sp>
        <p:nvSpPr>
          <p:cNvPr id="470023" name="Rectangle 7"/>
          <p:cNvSpPr>
            <a:spLocks noChangeArrowheads="1"/>
          </p:cNvSpPr>
          <p:nvPr/>
        </p:nvSpPr>
        <p:spPr bwMode="auto">
          <a:xfrm>
            <a:off x="1115616" y="5555580"/>
            <a:ext cx="7061200" cy="393700"/>
          </a:xfrm>
          <a:prstGeom prst="rect">
            <a:avLst/>
          </a:prstGeom>
          <a:noFill/>
          <a:ln w="12700">
            <a:noFill/>
            <a:miter lim="800000"/>
            <a:headEnd/>
            <a:tailEnd/>
          </a:ln>
        </p:spPr>
        <p:txBody>
          <a:bodyPr lIns="90487" tIns="44450" rIns="90487" bIns="44450">
            <a:spAutoFit/>
          </a:bodyPr>
          <a:lstStyle/>
          <a:p>
            <a:pPr defTabSz="762000" eaLnBrk="0" hangingPunct="0"/>
            <a:r>
              <a:rPr lang="en-US" sz="2000" b="1" dirty="0"/>
              <a:t>(c) Seasonal: Data consistently show peaks and valleys</a:t>
            </a:r>
          </a:p>
        </p:txBody>
      </p:sp>
      <p:grpSp>
        <p:nvGrpSpPr>
          <p:cNvPr id="3" name="Group 9"/>
          <p:cNvGrpSpPr>
            <a:grpSpLocks/>
          </p:cNvGrpSpPr>
          <p:nvPr/>
        </p:nvGrpSpPr>
        <p:grpSpPr bwMode="auto">
          <a:xfrm>
            <a:off x="1409700" y="1894682"/>
            <a:ext cx="6415088" cy="1138237"/>
            <a:chOff x="888" y="1603"/>
            <a:chExt cx="4041" cy="717"/>
          </a:xfrm>
        </p:grpSpPr>
        <p:sp>
          <p:nvSpPr>
            <p:cNvPr id="7179" name="Freeform 10"/>
            <p:cNvSpPr>
              <a:spLocks/>
            </p:cNvSpPr>
            <p:nvPr/>
          </p:nvSpPr>
          <p:spPr bwMode="auto">
            <a:xfrm>
              <a:off x="888" y="1603"/>
              <a:ext cx="4041" cy="717"/>
            </a:xfrm>
            <a:custGeom>
              <a:avLst/>
              <a:gdLst>
                <a:gd name="T0" fmla="*/ 0 w 4041"/>
                <a:gd name="T1" fmla="*/ 381 h 717"/>
                <a:gd name="T2" fmla="*/ 175 w 4041"/>
                <a:gd name="T3" fmla="*/ 401 h 717"/>
                <a:gd name="T4" fmla="*/ 264 w 4041"/>
                <a:gd name="T5" fmla="*/ 494 h 717"/>
                <a:gd name="T6" fmla="*/ 418 w 4041"/>
                <a:gd name="T7" fmla="*/ 384 h 717"/>
                <a:gd name="T8" fmla="*/ 550 w 4041"/>
                <a:gd name="T9" fmla="*/ 467 h 717"/>
                <a:gd name="T10" fmla="*/ 663 w 4041"/>
                <a:gd name="T11" fmla="*/ 413 h 717"/>
                <a:gd name="T12" fmla="*/ 831 w 4041"/>
                <a:gd name="T13" fmla="*/ 413 h 717"/>
                <a:gd name="T14" fmla="*/ 877 w 4041"/>
                <a:gd name="T15" fmla="*/ 508 h 717"/>
                <a:gd name="T16" fmla="*/ 952 w 4041"/>
                <a:gd name="T17" fmla="*/ 510 h 717"/>
                <a:gd name="T18" fmla="*/ 1123 w 4041"/>
                <a:gd name="T19" fmla="*/ 716 h 717"/>
                <a:gd name="T20" fmla="*/ 1227 w 4041"/>
                <a:gd name="T21" fmla="*/ 540 h 717"/>
                <a:gd name="T22" fmla="*/ 1324 w 4041"/>
                <a:gd name="T23" fmla="*/ 590 h 717"/>
                <a:gd name="T24" fmla="*/ 1428 w 4041"/>
                <a:gd name="T25" fmla="*/ 590 h 717"/>
                <a:gd name="T26" fmla="*/ 1605 w 4041"/>
                <a:gd name="T27" fmla="*/ 646 h 717"/>
                <a:gd name="T28" fmla="*/ 1681 w 4041"/>
                <a:gd name="T29" fmla="*/ 683 h 717"/>
                <a:gd name="T30" fmla="*/ 1870 w 4041"/>
                <a:gd name="T31" fmla="*/ 504 h 717"/>
                <a:gd name="T32" fmla="*/ 2141 w 4041"/>
                <a:gd name="T33" fmla="*/ 593 h 717"/>
                <a:gd name="T34" fmla="*/ 2295 w 4041"/>
                <a:gd name="T35" fmla="*/ 601 h 717"/>
                <a:gd name="T36" fmla="*/ 2401 w 4041"/>
                <a:gd name="T37" fmla="*/ 373 h 717"/>
                <a:gd name="T38" fmla="*/ 2499 w 4041"/>
                <a:gd name="T39" fmla="*/ 411 h 717"/>
                <a:gd name="T40" fmla="*/ 2543 w 4041"/>
                <a:gd name="T41" fmla="*/ 381 h 717"/>
                <a:gd name="T42" fmla="*/ 2550 w 4041"/>
                <a:gd name="T43" fmla="*/ 243 h 717"/>
                <a:gd name="T44" fmla="*/ 2579 w 4041"/>
                <a:gd name="T45" fmla="*/ 164 h 717"/>
                <a:gd name="T46" fmla="*/ 2684 w 4041"/>
                <a:gd name="T47" fmla="*/ 210 h 717"/>
                <a:gd name="T48" fmla="*/ 2799 w 4041"/>
                <a:gd name="T49" fmla="*/ 98 h 717"/>
                <a:gd name="T50" fmla="*/ 2832 w 4041"/>
                <a:gd name="T51" fmla="*/ 9 h 717"/>
                <a:gd name="T52" fmla="*/ 2877 w 4041"/>
                <a:gd name="T53" fmla="*/ 95 h 717"/>
                <a:gd name="T54" fmla="*/ 2951 w 4041"/>
                <a:gd name="T55" fmla="*/ 0 h 717"/>
                <a:gd name="T56" fmla="*/ 2990 w 4041"/>
                <a:gd name="T57" fmla="*/ 161 h 717"/>
                <a:gd name="T58" fmla="*/ 3051 w 4041"/>
                <a:gd name="T59" fmla="*/ 314 h 717"/>
                <a:gd name="T60" fmla="*/ 3117 w 4041"/>
                <a:gd name="T61" fmla="*/ 254 h 717"/>
                <a:gd name="T62" fmla="*/ 3210 w 4041"/>
                <a:gd name="T63" fmla="*/ 465 h 717"/>
                <a:gd name="T64" fmla="*/ 3531 w 4041"/>
                <a:gd name="T65" fmla="*/ 497 h 717"/>
                <a:gd name="T66" fmla="*/ 3686 w 4041"/>
                <a:gd name="T67" fmla="*/ 621 h 717"/>
                <a:gd name="T68" fmla="*/ 3722 w 4041"/>
                <a:gd name="T69" fmla="*/ 467 h 717"/>
                <a:gd name="T70" fmla="*/ 3911 w 4041"/>
                <a:gd name="T71" fmla="*/ 467 h 717"/>
                <a:gd name="T72" fmla="*/ 4040 w 4041"/>
                <a:gd name="T73" fmla="*/ 381 h 7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41"/>
                <a:gd name="T112" fmla="*/ 0 h 717"/>
                <a:gd name="T113" fmla="*/ 4041 w 4041"/>
                <a:gd name="T114" fmla="*/ 717 h 7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41" h="717">
                  <a:moveTo>
                    <a:pt x="0" y="381"/>
                  </a:moveTo>
                  <a:lnTo>
                    <a:pt x="175" y="401"/>
                  </a:lnTo>
                  <a:lnTo>
                    <a:pt x="264" y="494"/>
                  </a:lnTo>
                  <a:lnTo>
                    <a:pt x="418" y="384"/>
                  </a:lnTo>
                  <a:lnTo>
                    <a:pt x="550" y="467"/>
                  </a:lnTo>
                  <a:lnTo>
                    <a:pt x="663" y="413"/>
                  </a:lnTo>
                  <a:lnTo>
                    <a:pt x="831" y="413"/>
                  </a:lnTo>
                  <a:lnTo>
                    <a:pt x="877" y="508"/>
                  </a:lnTo>
                  <a:lnTo>
                    <a:pt x="952" y="510"/>
                  </a:lnTo>
                  <a:lnTo>
                    <a:pt x="1123" y="716"/>
                  </a:lnTo>
                  <a:lnTo>
                    <a:pt x="1227" y="540"/>
                  </a:lnTo>
                  <a:lnTo>
                    <a:pt x="1324" y="590"/>
                  </a:lnTo>
                  <a:lnTo>
                    <a:pt x="1428" y="590"/>
                  </a:lnTo>
                  <a:lnTo>
                    <a:pt x="1605" y="646"/>
                  </a:lnTo>
                  <a:lnTo>
                    <a:pt x="1681" y="683"/>
                  </a:lnTo>
                  <a:lnTo>
                    <a:pt x="1870" y="504"/>
                  </a:lnTo>
                  <a:lnTo>
                    <a:pt x="2141" y="593"/>
                  </a:lnTo>
                  <a:lnTo>
                    <a:pt x="2295" y="601"/>
                  </a:lnTo>
                  <a:lnTo>
                    <a:pt x="2401" y="373"/>
                  </a:lnTo>
                  <a:lnTo>
                    <a:pt x="2499" y="411"/>
                  </a:lnTo>
                  <a:lnTo>
                    <a:pt x="2543" y="381"/>
                  </a:lnTo>
                  <a:lnTo>
                    <a:pt x="2550" y="243"/>
                  </a:lnTo>
                  <a:lnTo>
                    <a:pt x="2579" y="164"/>
                  </a:lnTo>
                  <a:lnTo>
                    <a:pt x="2684" y="210"/>
                  </a:lnTo>
                  <a:lnTo>
                    <a:pt x="2799" y="98"/>
                  </a:lnTo>
                  <a:lnTo>
                    <a:pt x="2832" y="9"/>
                  </a:lnTo>
                  <a:lnTo>
                    <a:pt x="2877" y="95"/>
                  </a:lnTo>
                  <a:lnTo>
                    <a:pt x="2951" y="0"/>
                  </a:lnTo>
                  <a:lnTo>
                    <a:pt x="2990" y="161"/>
                  </a:lnTo>
                  <a:lnTo>
                    <a:pt x="3051" y="314"/>
                  </a:lnTo>
                  <a:lnTo>
                    <a:pt x="3117" y="254"/>
                  </a:lnTo>
                  <a:lnTo>
                    <a:pt x="3210" y="465"/>
                  </a:lnTo>
                  <a:lnTo>
                    <a:pt x="3531" y="497"/>
                  </a:lnTo>
                  <a:lnTo>
                    <a:pt x="3686" y="621"/>
                  </a:lnTo>
                  <a:lnTo>
                    <a:pt x="3722" y="467"/>
                  </a:lnTo>
                  <a:lnTo>
                    <a:pt x="3911" y="467"/>
                  </a:lnTo>
                  <a:lnTo>
                    <a:pt x="4040" y="381"/>
                  </a:lnTo>
                </a:path>
              </a:pathLst>
            </a:custGeom>
            <a:noFill/>
            <a:ln w="76200" cap="rnd">
              <a:solidFill>
                <a:srgbClr val="7E9E6A"/>
              </a:solidFill>
              <a:round/>
              <a:headEnd/>
              <a:tailEnd/>
            </a:ln>
          </p:spPr>
          <p:txBody>
            <a:bodyPr/>
            <a:lstStyle/>
            <a:p>
              <a:endParaRPr lang="en-NZ"/>
            </a:p>
          </p:txBody>
        </p:sp>
        <p:sp>
          <p:nvSpPr>
            <p:cNvPr id="7180" name="Rectangle 11"/>
            <p:cNvSpPr>
              <a:spLocks noChangeArrowheads="1"/>
            </p:cNvSpPr>
            <p:nvPr/>
          </p:nvSpPr>
          <p:spPr bwMode="auto">
            <a:xfrm>
              <a:off x="4213" y="1777"/>
              <a:ext cx="546" cy="229"/>
            </a:xfrm>
            <a:prstGeom prst="rect">
              <a:avLst/>
            </a:prstGeom>
            <a:noFill/>
            <a:ln w="12700">
              <a:noFill/>
              <a:miter lim="800000"/>
              <a:headEnd/>
              <a:tailEnd/>
            </a:ln>
          </p:spPr>
          <p:txBody>
            <a:bodyPr wrap="none" lIns="90487" tIns="44450" rIns="90487" bIns="44450">
              <a:spAutoFit/>
            </a:bodyPr>
            <a:lstStyle/>
            <a:p>
              <a:pPr defTabSz="762000" eaLnBrk="0" hangingPunct="0"/>
              <a:r>
                <a:rPr lang="en-US" b="1"/>
                <a:t>Year 1</a:t>
              </a:r>
            </a:p>
          </p:txBody>
        </p:sp>
      </p:grpSp>
      <p:grpSp>
        <p:nvGrpSpPr>
          <p:cNvPr id="4" name="Group 12"/>
          <p:cNvGrpSpPr>
            <a:grpSpLocks/>
          </p:cNvGrpSpPr>
          <p:nvPr/>
        </p:nvGrpSpPr>
        <p:grpSpPr bwMode="auto">
          <a:xfrm>
            <a:off x="1411288" y="2455069"/>
            <a:ext cx="6451600" cy="1703388"/>
            <a:chOff x="889" y="1956"/>
            <a:chExt cx="4064" cy="1073"/>
          </a:xfrm>
        </p:grpSpPr>
        <p:sp>
          <p:nvSpPr>
            <p:cNvPr id="7177" name="Freeform 13"/>
            <p:cNvSpPr>
              <a:spLocks/>
            </p:cNvSpPr>
            <p:nvPr/>
          </p:nvSpPr>
          <p:spPr bwMode="auto">
            <a:xfrm>
              <a:off x="889" y="1956"/>
              <a:ext cx="4064" cy="913"/>
            </a:xfrm>
            <a:custGeom>
              <a:avLst/>
              <a:gdLst>
                <a:gd name="T0" fmla="*/ 0 w 4064"/>
                <a:gd name="T1" fmla="*/ 451 h 913"/>
                <a:gd name="T2" fmla="*/ 71 w 4064"/>
                <a:gd name="T3" fmla="*/ 402 h 913"/>
                <a:gd name="T4" fmla="*/ 165 w 4064"/>
                <a:gd name="T5" fmla="*/ 462 h 913"/>
                <a:gd name="T6" fmla="*/ 321 w 4064"/>
                <a:gd name="T7" fmla="*/ 458 h 913"/>
                <a:gd name="T8" fmla="*/ 357 w 4064"/>
                <a:gd name="T9" fmla="*/ 576 h 913"/>
                <a:gd name="T10" fmla="*/ 441 w 4064"/>
                <a:gd name="T11" fmla="*/ 482 h 913"/>
                <a:gd name="T12" fmla="*/ 555 w 4064"/>
                <a:gd name="T13" fmla="*/ 431 h 913"/>
                <a:gd name="T14" fmla="*/ 674 w 4064"/>
                <a:gd name="T15" fmla="*/ 516 h 913"/>
                <a:gd name="T16" fmla="*/ 872 w 4064"/>
                <a:gd name="T17" fmla="*/ 512 h 913"/>
                <a:gd name="T18" fmla="*/ 989 w 4064"/>
                <a:gd name="T19" fmla="*/ 512 h 913"/>
                <a:gd name="T20" fmla="*/ 1049 w 4064"/>
                <a:gd name="T21" fmla="*/ 578 h 913"/>
                <a:gd name="T22" fmla="*/ 1061 w 4064"/>
                <a:gd name="T23" fmla="*/ 731 h 913"/>
                <a:gd name="T24" fmla="*/ 1278 w 4064"/>
                <a:gd name="T25" fmla="*/ 912 h 913"/>
                <a:gd name="T26" fmla="*/ 1358 w 4064"/>
                <a:gd name="T27" fmla="*/ 816 h 913"/>
                <a:gd name="T28" fmla="*/ 1448 w 4064"/>
                <a:gd name="T29" fmla="*/ 600 h 913"/>
                <a:gd name="T30" fmla="*/ 1655 w 4064"/>
                <a:gd name="T31" fmla="*/ 465 h 913"/>
                <a:gd name="T32" fmla="*/ 1983 w 4064"/>
                <a:gd name="T33" fmla="*/ 467 h 913"/>
                <a:gd name="T34" fmla="*/ 2255 w 4064"/>
                <a:gd name="T35" fmla="*/ 465 h 913"/>
                <a:gd name="T36" fmla="*/ 2374 w 4064"/>
                <a:gd name="T37" fmla="*/ 524 h 913"/>
                <a:gd name="T38" fmla="*/ 2485 w 4064"/>
                <a:gd name="T39" fmla="*/ 359 h 913"/>
                <a:gd name="T40" fmla="*/ 2525 w 4064"/>
                <a:gd name="T41" fmla="*/ 228 h 913"/>
                <a:gd name="T42" fmla="*/ 2612 w 4064"/>
                <a:gd name="T43" fmla="*/ 135 h 913"/>
                <a:gd name="T44" fmla="*/ 2696 w 4064"/>
                <a:gd name="T45" fmla="*/ 9 h 913"/>
                <a:gd name="T46" fmla="*/ 2852 w 4064"/>
                <a:gd name="T47" fmla="*/ 0 h 913"/>
                <a:gd name="T48" fmla="*/ 2957 w 4064"/>
                <a:gd name="T49" fmla="*/ 127 h 913"/>
                <a:gd name="T50" fmla="*/ 2999 w 4064"/>
                <a:gd name="T51" fmla="*/ 279 h 913"/>
                <a:gd name="T52" fmla="*/ 3142 w 4064"/>
                <a:gd name="T53" fmla="*/ 409 h 913"/>
                <a:gd name="T54" fmla="*/ 3211 w 4064"/>
                <a:gd name="T55" fmla="*/ 549 h 913"/>
                <a:gd name="T56" fmla="*/ 3323 w 4064"/>
                <a:gd name="T57" fmla="*/ 662 h 913"/>
                <a:gd name="T58" fmla="*/ 3368 w 4064"/>
                <a:gd name="T59" fmla="*/ 677 h 913"/>
                <a:gd name="T60" fmla="*/ 3472 w 4064"/>
                <a:gd name="T61" fmla="*/ 714 h 913"/>
                <a:gd name="T62" fmla="*/ 3506 w 4064"/>
                <a:gd name="T63" fmla="*/ 774 h 913"/>
                <a:gd name="T64" fmla="*/ 3649 w 4064"/>
                <a:gd name="T65" fmla="*/ 773 h 913"/>
                <a:gd name="T66" fmla="*/ 3766 w 4064"/>
                <a:gd name="T67" fmla="*/ 788 h 913"/>
                <a:gd name="T68" fmla="*/ 3848 w 4064"/>
                <a:gd name="T69" fmla="*/ 782 h 913"/>
                <a:gd name="T70" fmla="*/ 3971 w 4064"/>
                <a:gd name="T71" fmla="*/ 611 h 913"/>
                <a:gd name="T72" fmla="*/ 4063 w 4064"/>
                <a:gd name="T73" fmla="*/ 534 h 9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64"/>
                <a:gd name="T112" fmla="*/ 0 h 913"/>
                <a:gd name="T113" fmla="*/ 4064 w 4064"/>
                <a:gd name="T114" fmla="*/ 913 h 9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64" h="913">
                  <a:moveTo>
                    <a:pt x="0" y="451"/>
                  </a:moveTo>
                  <a:lnTo>
                    <a:pt x="71" y="402"/>
                  </a:lnTo>
                  <a:lnTo>
                    <a:pt x="165" y="462"/>
                  </a:lnTo>
                  <a:lnTo>
                    <a:pt x="321" y="458"/>
                  </a:lnTo>
                  <a:lnTo>
                    <a:pt x="357" y="576"/>
                  </a:lnTo>
                  <a:lnTo>
                    <a:pt x="441" y="482"/>
                  </a:lnTo>
                  <a:lnTo>
                    <a:pt x="555" y="431"/>
                  </a:lnTo>
                  <a:lnTo>
                    <a:pt x="674" y="516"/>
                  </a:lnTo>
                  <a:lnTo>
                    <a:pt x="872" y="512"/>
                  </a:lnTo>
                  <a:lnTo>
                    <a:pt x="989" y="512"/>
                  </a:lnTo>
                  <a:lnTo>
                    <a:pt x="1049" y="578"/>
                  </a:lnTo>
                  <a:lnTo>
                    <a:pt x="1061" y="731"/>
                  </a:lnTo>
                  <a:lnTo>
                    <a:pt x="1278" y="912"/>
                  </a:lnTo>
                  <a:lnTo>
                    <a:pt x="1358" y="816"/>
                  </a:lnTo>
                  <a:lnTo>
                    <a:pt x="1448" y="600"/>
                  </a:lnTo>
                  <a:lnTo>
                    <a:pt x="1655" y="465"/>
                  </a:lnTo>
                  <a:lnTo>
                    <a:pt x="1983" y="467"/>
                  </a:lnTo>
                  <a:lnTo>
                    <a:pt x="2255" y="465"/>
                  </a:lnTo>
                  <a:lnTo>
                    <a:pt x="2374" y="524"/>
                  </a:lnTo>
                  <a:lnTo>
                    <a:pt x="2485" y="359"/>
                  </a:lnTo>
                  <a:lnTo>
                    <a:pt x="2525" y="228"/>
                  </a:lnTo>
                  <a:lnTo>
                    <a:pt x="2612" y="135"/>
                  </a:lnTo>
                  <a:lnTo>
                    <a:pt x="2696" y="9"/>
                  </a:lnTo>
                  <a:lnTo>
                    <a:pt x="2852" y="0"/>
                  </a:lnTo>
                  <a:lnTo>
                    <a:pt x="2957" y="127"/>
                  </a:lnTo>
                  <a:lnTo>
                    <a:pt x="2999" y="279"/>
                  </a:lnTo>
                  <a:lnTo>
                    <a:pt x="3142" y="409"/>
                  </a:lnTo>
                  <a:lnTo>
                    <a:pt x="3211" y="549"/>
                  </a:lnTo>
                  <a:lnTo>
                    <a:pt x="3323" y="662"/>
                  </a:lnTo>
                  <a:lnTo>
                    <a:pt x="3368" y="677"/>
                  </a:lnTo>
                  <a:lnTo>
                    <a:pt x="3472" y="714"/>
                  </a:lnTo>
                  <a:lnTo>
                    <a:pt x="3506" y="774"/>
                  </a:lnTo>
                  <a:lnTo>
                    <a:pt x="3649" y="773"/>
                  </a:lnTo>
                  <a:lnTo>
                    <a:pt x="3766" y="788"/>
                  </a:lnTo>
                  <a:lnTo>
                    <a:pt x="3848" y="782"/>
                  </a:lnTo>
                  <a:lnTo>
                    <a:pt x="3971" y="611"/>
                  </a:lnTo>
                  <a:lnTo>
                    <a:pt x="4063" y="534"/>
                  </a:lnTo>
                </a:path>
              </a:pathLst>
            </a:custGeom>
            <a:noFill/>
            <a:ln w="76200" cap="rnd">
              <a:solidFill>
                <a:schemeClr val="hlink"/>
              </a:solidFill>
              <a:round/>
              <a:headEnd/>
              <a:tailEnd/>
            </a:ln>
          </p:spPr>
          <p:txBody>
            <a:bodyPr/>
            <a:lstStyle/>
            <a:p>
              <a:endParaRPr lang="en-NZ"/>
            </a:p>
          </p:txBody>
        </p:sp>
        <p:sp>
          <p:nvSpPr>
            <p:cNvPr id="7178" name="Rectangle 14"/>
            <p:cNvSpPr>
              <a:spLocks noChangeArrowheads="1"/>
            </p:cNvSpPr>
            <p:nvPr/>
          </p:nvSpPr>
          <p:spPr bwMode="auto">
            <a:xfrm>
              <a:off x="4277" y="2800"/>
              <a:ext cx="546" cy="229"/>
            </a:xfrm>
            <a:prstGeom prst="rect">
              <a:avLst/>
            </a:prstGeom>
            <a:noFill/>
            <a:ln w="12700">
              <a:noFill/>
              <a:miter lim="800000"/>
              <a:headEnd/>
              <a:tailEnd/>
            </a:ln>
          </p:spPr>
          <p:txBody>
            <a:bodyPr wrap="none" lIns="90487" tIns="44450" rIns="90487" bIns="44450">
              <a:spAutoFit/>
            </a:bodyPr>
            <a:lstStyle/>
            <a:p>
              <a:pPr defTabSz="762000" eaLnBrk="0" hangingPunct="0"/>
              <a:r>
                <a:rPr lang="en-US" b="1"/>
                <a:t>Year 2</a:t>
              </a:r>
            </a:p>
          </p:txBody>
        </p:sp>
      </p:grpSp>
    </p:spTree>
    <p:extLst>
      <p:ext uri="{BB962C8B-B14F-4D97-AF65-F5344CB8AC3E}">
        <p14:creationId xmlns:p14="http://schemas.microsoft.com/office/powerpoint/2010/main" val="2653410492"/>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3000"/>
                            </p:stCondLst>
                            <p:childTnLst>
                              <p:par>
                                <p:cTn id="13" presetID="22" presetClass="entr" presetSubtype="8"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4500"/>
                            </p:stCondLst>
                            <p:childTnLst>
                              <p:par>
                                <p:cTn id="17" presetID="22" presetClass="entr" presetSubtype="8" fill="hold" grpId="0" nodeType="afterEffect">
                                  <p:stCondLst>
                                    <p:cond delay="1000"/>
                                  </p:stCondLst>
                                  <p:childTnLst>
                                    <p:set>
                                      <p:cBhvr>
                                        <p:cTn id="18" dur="1" fill="hold">
                                          <p:stCondLst>
                                            <p:cond delay="0"/>
                                          </p:stCondLst>
                                        </p:cTn>
                                        <p:tgtEl>
                                          <p:spTgt spid="470023"/>
                                        </p:tgtEl>
                                        <p:attrNameLst>
                                          <p:attrName>style.visibility</p:attrName>
                                        </p:attrNameLst>
                                      </p:cBhvr>
                                      <p:to>
                                        <p:strVal val="visible"/>
                                      </p:to>
                                    </p:set>
                                    <p:animEffect transition="in" filter="wipe(left)">
                                      <p:cBhvr>
                                        <p:cTn id="19" dur="500"/>
                                        <p:tgtEl>
                                          <p:spTgt spid="470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2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lstStyle/>
          <a:p>
            <a:pPr eaLnBrk="1" hangingPunct="1">
              <a:defRPr/>
            </a:pPr>
            <a:r>
              <a:rPr lang="en-US"/>
              <a:t>Demand Patterns</a:t>
            </a:r>
          </a:p>
        </p:txBody>
      </p:sp>
      <p:grpSp>
        <p:nvGrpSpPr>
          <p:cNvPr id="2" name="Group 3"/>
          <p:cNvGrpSpPr>
            <a:grpSpLocks/>
          </p:cNvGrpSpPr>
          <p:nvPr/>
        </p:nvGrpSpPr>
        <p:grpSpPr bwMode="auto">
          <a:xfrm>
            <a:off x="1111250" y="836712"/>
            <a:ext cx="6962775" cy="4129088"/>
            <a:chOff x="564" y="1118"/>
            <a:chExt cx="4386" cy="2601"/>
          </a:xfrm>
        </p:grpSpPr>
        <p:sp>
          <p:nvSpPr>
            <p:cNvPr id="8200" name="Freeform 4"/>
            <p:cNvSpPr>
              <a:spLocks/>
            </p:cNvSpPr>
            <p:nvPr/>
          </p:nvSpPr>
          <p:spPr bwMode="auto">
            <a:xfrm>
              <a:off x="857" y="1118"/>
              <a:ext cx="4093" cy="2229"/>
            </a:xfrm>
            <a:custGeom>
              <a:avLst/>
              <a:gdLst>
                <a:gd name="T0" fmla="*/ 0 w 4093"/>
                <a:gd name="T1" fmla="*/ 0 h 2229"/>
                <a:gd name="T2" fmla="*/ 0 w 4093"/>
                <a:gd name="T3" fmla="*/ 2228 h 2229"/>
                <a:gd name="T4" fmla="*/ 4092 w 4093"/>
                <a:gd name="T5" fmla="*/ 2228 h 2229"/>
                <a:gd name="T6" fmla="*/ 0 60000 65536"/>
                <a:gd name="T7" fmla="*/ 0 60000 65536"/>
                <a:gd name="T8" fmla="*/ 0 60000 65536"/>
                <a:gd name="T9" fmla="*/ 0 w 4093"/>
                <a:gd name="T10" fmla="*/ 0 h 2229"/>
                <a:gd name="T11" fmla="*/ 4093 w 4093"/>
                <a:gd name="T12" fmla="*/ 2229 h 2229"/>
              </a:gdLst>
              <a:ahLst/>
              <a:cxnLst>
                <a:cxn ang="T6">
                  <a:pos x="T0" y="T1"/>
                </a:cxn>
                <a:cxn ang="T7">
                  <a:pos x="T2" y="T3"/>
                </a:cxn>
                <a:cxn ang="T8">
                  <a:pos x="T4" y="T5"/>
                </a:cxn>
              </a:cxnLst>
              <a:rect l="T9" t="T10" r="T11" b="T12"/>
              <a:pathLst>
                <a:path w="4093" h="2229">
                  <a:moveTo>
                    <a:pt x="0" y="0"/>
                  </a:moveTo>
                  <a:lnTo>
                    <a:pt x="0" y="2228"/>
                  </a:lnTo>
                  <a:lnTo>
                    <a:pt x="4092" y="2228"/>
                  </a:lnTo>
                </a:path>
              </a:pathLst>
            </a:custGeom>
            <a:noFill/>
            <a:ln w="25400" cap="rnd">
              <a:solidFill>
                <a:schemeClr val="tx1"/>
              </a:solidFill>
              <a:round/>
              <a:headEnd/>
              <a:tailEnd/>
            </a:ln>
          </p:spPr>
          <p:txBody>
            <a:bodyPr/>
            <a:lstStyle/>
            <a:p>
              <a:endParaRPr lang="en-NZ"/>
            </a:p>
          </p:txBody>
        </p:sp>
        <p:sp>
          <p:nvSpPr>
            <p:cNvPr id="8201" name="Rectangle 5"/>
            <p:cNvSpPr>
              <a:spLocks noChangeArrowheads="1"/>
            </p:cNvSpPr>
            <p:nvPr/>
          </p:nvSpPr>
          <p:spPr bwMode="auto">
            <a:xfrm rot="-5400000">
              <a:off x="330" y="2105"/>
              <a:ext cx="698" cy="229"/>
            </a:xfrm>
            <a:prstGeom prst="rect">
              <a:avLst/>
            </a:prstGeom>
            <a:noFill/>
            <a:ln w="12700">
              <a:noFill/>
              <a:miter lim="800000"/>
              <a:headEnd/>
              <a:tailEnd/>
            </a:ln>
          </p:spPr>
          <p:txBody>
            <a:bodyPr wrap="none" lIns="90487" tIns="44450" rIns="90487" bIns="44450">
              <a:spAutoFit/>
            </a:bodyPr>
            <a:lstStyle/>
            <a:p>
              <a:pPr defTabSz="762000" eaLnBrk="0" hangingPunct="0"/>
              <a:r>
                <a:rPr lang="en-US" b="1"/>
                <a:t>Quantity</a:t>
              </a:r>
            </a:p>
          </p:txBody>
        </p:sp>
        <p:sp>
          <p:nvSpPr>
            <p:cNvPr id="8202" name="Rectangle 6"/>
            <p:cNvSpPr>
              <a:spLocks noChangeArrowheads="1"/>
            </p:cNvSpPr>
            <p:nvPr/>
          </p:nvSpPr>
          <p:spPr bwMode="auto">
            <a:xfrm>
              <a:off x="1048" y="3144"/>
              <a:ext cx="3538" cy="575"/>
            </a:xfrm>
            <a:prstGeom prst="rect">
              <a:avLst/>
            </a:prstGeom>
            <a:noFill/>
            <a:ln w="12700">
              <a:noFill/>
              <a:miter lim="800000"/>
              <a:headEnd/>
              <a:tailEnd/>
            </a:ln>
          </p:spPr>
          <p:txBody>
            <a:bodyPr wrap="none" lIns="90487" tIns="44450" rIns="90487" bIns="44450">
              <a:spAutoFit/>
            </a:bodyPr>
            <a:lstStyle/>
            <a:p>
              <a:pPr algn="ctr" defTabSz="795338" eaLnBrk="0" hangingPunct="0">
                <a:tabLst>
                  <a:tab pos="223838" algn="ctr"/>
                  <a:tab pos="742950" algn="ctr"/>
                  <a:tab pos="1257300" algn="ctr"/>
                  <a:tab pos="1771650" algn="ctr"/>
                  <a:tab pos="2286000" algn="ctr"/>
                  <a:tab pos="2800350" algn="ctr"/>
                  <a:tab pos="3314700" algn="ctr"/>
                  <a:tab pos="3829050" algn="ctr"/>
                  <a:tab pos="4343400" algn="ctr"/>
                  <a:tab pos="4857750" algn="ctr"/>
                  <a:tab pos="5372100" algn="ctr"/>
                  <a:tab pos="5886450" algn="ctr"/>
                </a:tabLst>
              </a:pPr>
              <a:r>
                <a:rPr lang="en-US" b="1"/>
                <a:t>	|		|		|		|		|		|</a:t>
              </a:r>
            </a:p>
            <a:p>
              <a:pPr algn="ctr" defTabSz="795338" eaLnBrk="0" hangingPunct="0">
                <a:tabLst>
                  <a:tab pos="223838" algn="ctr"/>
                  <a:tab pos="742950" algn="ctr"/>
                  <a:tab pos="1257300" algn="ctr"/>
                  <a:tab pos="1771650" algn="ctr"/>
                  <a:tab pos="2286000" algn="ctr"/>
                  <a:tab pos="2800350" algn="ctr"/>
                  <a:tab pos="3314700" algn="ctr"/>
                  <a:tab pos="3829050" algn="ctr"/>
                  <a:tab pos="4343400" algn="ctr"/>
                  <a:tab pos="4857750" algn="ctr"/>
                  <a:tab pos="5372100" algn="ctr"/>
                  <a:tab pos="5886450" algn="ctr"/>
                </a:tabLst>
              </a:pPr>
              <a:r>
                <a:rPr lang="en-US" b="1"/>
                <a:t>	1		2		3		4		5		6</a:t>
              </a:r>
            </a:p>
            <a:p>
              <a:pPr algn="ctr" defTabSz="795338" eaLnBrk="0" hangingPunct="0">
                <a:tabLst>
                  <a:tab pos="223838" algn="ctr"/>
                  <a:tab pos="742950" algn="ctr"/>
                  <a:tab pos="1257300" algn="ctr"/>
                  <a:tab pos="1771650" algn="ctr"/>
                  <a:tab pos="2286000" algn="ctr"/>
                  <a:tab pos="2800350" algn="ctr"/>
                  <a:tab pos="3314700" algn="ctr"/>
                  <a:tab pos="3829050" algn="ctr"/>
                  <a:tab pos="4343400" algn="ctr"/>
                  <a:tab pos="4857750" algn="ctr"/>
                  <a:tab pos="5372100" algn="ctr"/>
                  <a:tab pos="5886450" algn="ctr"/>
                </a:tabLst>
              </a:pPr>
              <a:r>
                <a:rPr lang="en-US" b="1"/>
                <a:t>Years</a:t>
              </a:r>
            </a:p>
          </p:txBody>
        </p:sp>
      </p:grpSp>
      <p:sp>
        <p:nvSpPr>
          <p:cNvPr id="472071" name="Rectangle 7"/>
          <p:cNvSpPr>
            <a:spLocks noChangeArrowheads="1"/>
          </p:cNvSpPr>
          <p:nvPr/>
        </p:nvSpPr>
        <p:spPr bwMode="auto">
          <a:xfrm>
            <a:off x="683568" y="5266722"/>
            <a:ext cx="7776864" cy="699166"/>
          </a:xfrm>
          <a:prstGeom prst="rect">
            <a:avLst/>
          </a:prstGeom>
          <a:noFill/>
          <a:ln w="12700">
            <a:noFill/>
            <a:miter lim="800000"/>
            <a:headEnd/>
            <a:tailEnd/>
          </a:ln>
        </p:spPr>
        <p:txBody>
          <a:bodyPr wrap="square" lIns="90487" tIns="44450" rIns="90487" bIns="44450">
            <a:spAutoFit/>
          </a:bodyPr>
          <a:lstStyle/>
          <a:p>
            <a:pPr marL="1485900" indent="-1485900" defTabSz="762000" eaLnBrk="0" hangingPunct="0">
              <a:lnSpc>
                <a:spcPct val="90000"/>
              </a:lnSpc>
            </a:pPr>
            <a:r>
              <a:rPr lang="en-US" sz="2200" b="1" dirty="0"/>
              <a:t>(d) Cyclical: Data reveal gradual increases and     decreases over extended periods</a:t>
            </a:r>
          </a:p>
        </p:txBody>
      </p:sp>
      <p:sp>
        <p:nvSpPr>
          <p:cNvPr id="472073" name="Freeform 9"/>
          <p:cNvSpPr>
            <a:spLocks/>
          </p:cNvSpPr>
          <p:nvPr/>
        </p:nvSpPr>
        <p:spPr bwMode="auto">
          <a:xfrm>
            <a:off x="1706563" y="2024162"/>
            <a:ext cx="6291262" cy="1763713"/>
          </a:xfrm>
          <a:custGeom>
            <a:avLst/>
            <a:gdLst>
              <a:gd name="T0" fmla="*/ 0 w 3963"/>
              <a:gd name="T1" fmla="*/ 192088 h 1111"/>
              <a:gd name="T2" fmla="*/ 114300 w 3963"/>
              <a:gd name="T3" fmla="*/ 271463 h 1111"/>
              <a:gd name="T4" fmla="*/ 157162 w 3963"/>
              <a:gd name="T5" fmla="*/ 395288 h 1111"/>
              <a:gd name="T6" fmla="*/ 415925 w 3963"/>
              <a:gd name="T7" fmla="*/ 368300 h 1111"/>
              <a:gd name="T8" fmla="*/ 571500 w 3963"/>
              <a:gd name="T9" fmla="*/ 519113 h 1111"/>
              <a:gd name="T10" fmla="*/ 620712 w 3963"/>
              <a:gd name="T11" fmla="*/ 760413 h 1111"/>
              <a:gd name="T12" fmla="*/ 809625 w 3963"/>
              <a:gd name="T13" fmla="*/ 860425 h 1111"/>
              <a:gd name="T14" fmla="*/ 977900 w 3963"/>
              <a:gd name="T15" fmla="*/ 1123950 h 1111"/>
              <a:gd name="T16" fmla="*/ 1244600 w 3963"/>
              <a:gd name="T17" fmla="*/ 1128713 h 1111"/>
              <a:gd name="T18" fmla="*/ 1509712 w 3963"/>
              <a:gd name="T19" fmla="*/ 1217613 h 1111"/>
              <a:gd name="T20" fmla="*/ 1628775 w 3963"/>
              <a:gd name="T21" fmla="*/ 1133475 h 1111"/>
              <a:gd name="T22" fmla="*/ 1762125 w 3963"/>
              <a:gd name="T23" fmla="*/ 1136650 h 1111"/>
              <a:gd name="T24" fmla="*/ 1906588 w 3963"/>
              <a:gd name="T25" fmla="*/ 1241425 h 1111"/>
              <a:gd name="T26" fmla="*/ 2058988 w 3963"/>
              <a:gd name="T27" fmla="*/ 1319213 h 1111"/>
              <a:gd name="T28" fmla="*/ 2197100 w 3963"/>
              <a:gd name="T29" fmla="*/ 1300163 h 1111"/>
              <a:gd name="T30" fmla="*/ 2349500 w 3963"/>
              <a:gd name="T31" fmla="*/ 1438275 h 1111"/>
              <a:gd name="T32" fmla="*/ 2652712 w 3963"/>
              <a:gd name="T33" fmla="*/ 1571625 h 1111"/>
              <a:gd name="T34" fmla="*/ 2859087 w 3963"/>
              <a:gd name="T35" fmla="*/ 1609725 h 1111"/>
              <a:gd name="T36" fmla="*/ 2990850 w 3963"/>
              <a:gd name="T37" fmla="*/ 1738313 h 1111"/>
              <a:gd name="T38" fmla="*/ 3348038 w 3963"/>
              <a:gd name="T39" fmla="*/ 1762126 h 1111"/>
              <a:gd name="T40" fmla="*/ 3671888 w 3963"/>
              <a:gd name="T41" fmla="*/ 1498600 h 1111"/>
              <a:gd name="T42" fmla="*/ 3865563 w 3963"/>
              <a:gd name="T43" fmla="*/ 1290638 h 1111"/>
              <a:gd name="T44" fmla="*/ 3962400 w 3963"/>
              <a:gd name="T45" fmla="*/ 1347788 h 1111"/>
              <a:gd name="T46" fmla="*/ 4017963 w 3963"/>
              <a:gd name="T47" fmla="*/ 1104900 h 1111"/>
              <a:gd name="T48" fmla="*/ 4229100 w 3963"/>
              <a:gd name="T49" fmla="*/ 765175 h 1111"/>
              <a:gd name="T50" fmla="*/ 4365625 w 3963"/>
              <a:gd name="T51" fmla="*/ 631825 h 1111"/>
              <a:gd name="T52" fmla="*/ 4384675 w 3963"/>
              <a:gd name="T53" fmla="*/ 509588 h 1111"/>
              <a:gd name="T54" fmla="*/ 4594225 w 3963"/>
              <a:gd name="T55" fmla="*/ 363538 h 1111"/>
              <a:gd name="T56" fmla="*/ 5027612 w 3963"/>
              <a:gd name="T57" fmla="*/ 100013 h 1111"/>
              <a:gd name="T58" fmla="*/ 5348287 w 3963"/>
              <a:gd name="T59" fmla="*/ 100013 h 1111"/>
              <a:gd name="T60" fmla="*/ 5529262 w 3963"/>
              <a:gd name="T61" fmla="*/ 0 h 1111"/>
              <a:gd name="T62" fmla="*/ 5810250 w 3963"/>
              <a:gd name="T63" fmla="*/ 123825 h 1111"/>
              <a:gd name="T64" fmla="*/ 6048375 w 3963"/>
              <a:gd name="T65" fmla="*/ 357188 h 1111"/>
              <a:gd name="T66" fmla="*/ 6070600 w 3963"/>
              <a:gd name="T67" fmla="*/ 508000 h 1111"/>
              <a:gd name="T68" fmla="*/ 6289675 w 3963"/>
              <a:gd name="T69" fmla="*/ 588963 h 11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63"/>
              <a:gd name="T106" fmla="*/ 0 h 1111"/>
              <a:gd name="T107" fmla="*/ 3963 w 3963"/>
              <a:gd name="T108" fmla="*/ 1111 h 11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63" h="1111">
                <a:moveTo>
                  <a:pt x="0" y="121"/>
                </a:moveTo>
                <a:lnTo>
                  <a:pt x="72" y="171"/>
                </a:lnTo>
                <a:lnTo>
                  <a:pt x="99" y="249"/>
                </a:lnTo>
                <a:lnTo>
                  <a:pt x="262" y="232"/>
                </a:lnTo>
                <a:lnTo>
                  <a:pt x="360" y="327"/>
                </a:lnTo>
                <a:lnTo>
                  <a:pt x="391" y="479"/>
                </a:lnTo>
                <a:lnTo>
                  <a:pt x="510" y="542"/>
                </a:lnTo>
                <a:lnTo>
                  <a:pt x="616" y="708"/>
                </a:lnTo>
                <a:lnTo>
                  <a:pt x="784" y="711"/>
                </a:lnTo>
                <a:lnTo>
                  <a:pt x="951" y="767"/>
                </a:lnTo>
                <a:lnTo>
                  <a:pt x="1026" y="714"/>
                </a:lnTo>
                <a:lnTo>
                  <a:pt x="1110" y="716"/>
                </a:lnTo>
                <a:lnTo>
                  <a:pt x="1201" y="782"/>
                </a:lnTo>
                <a:lnTo>
                  <a:pt x="1297" y="831"/>
                </a:lnTo>
                <a:lnTo>
                  <a:pt x="1384" y="819"/>
                </a:lnTo>
                <a:lnTo>
                  <a:pt x="1480" y="906"/>
                </a:lnTo>
                <a:lnTo>
                  <a:pt x="1671" y="990"/>
                </a:lnTo>
                <a:lnTo>
                  <a:pt x="1801" y="1014"/>
                </a:lnTo>
                <a:lnTo>
                  <a:pt x="1884" y="1095"/>
                </a:lnTo>
                <a:lnTo>
                  <a:pt x="2109" y="1110"/>
                </a:lnTo>
                <a:lnTo>
                  <a:pt x="2313" y="944"/>
                </a:lnTo>
                <a:lnTo>
                  <a:pt x="2435" y="813"/>
                </a:lnTo>
                <a:lnTo>
                  <a:pt x="2496" y="849"/>
                </a:lnTo>
                <a:lnTo>
                  <a:pt x="2531" y="696"/>
                </a:lnTo>
                <a:lnTo>
                  <a:pt x="2664" y="482"/>
                </a:lnTo>
                <a:lnTo>
                  <a:pt x="2750" y="398"/>
                </a:lnTo>
                <a:lnTo>
                  <a:pt x="2762" y="321"/>
                </a:lnTo>
                <a:lnTo>
                  <a:pt x="2894" y="229"/>
                </a:lnTo>
                <a:lnTo>
                  <a:pt x="3167" y="63"/>
                </a:lnTo>
                <a:lnTo>
                  <a:pt x="3369" y="63"/>
                </a:lnTo>
                <a:lnTo>
                  <a:pt x="3483" y="0"/>
                </a:lnTo>
                <a:lnTo>
                  <a:pt x="3660" y="78"/>
                </a:lnTo>
                <a:lnTo>
                  <a:pt x="3810" y="225"/>
                </a:lnTo>
                <a:lnTo>
                  <a:pt x="3824" y="320"/>
                </a:lnTo>
                <a:lnTo>
                  <a:pt x="3962" y="371"/>
                </a:lnTo>
              </a:path>
            </a:pathLst>
          </a:custGeom>
          <a:noFill/>
          <a:ln w="76200" cap="rnd">
            <a:solidFill>
              <a:srgbClr val="7A3C8E"/>
            </a:solidFill>
            <a:round/>
            <a:headEnd/>
            <a:tailEnd/>
          </a:ln>
        </p:spPr>
        <p:txBody>
          <a:bodyPr/>
          <a:lstStyle/>
          <a:p>
            <a:endParaRPr lang="en-NZ"/>
          </a:p>
        </p:txBody>
      </p:sp>
    </p:spTree>
    <p:extLst>
      <p:ext uri="{BB962C8B-B14F-4D97-AF65-F5344CB8AC3E}">
        <p14:creationId xmlns:p14="http://schemas.microsoft.com/office/powerpoint/2010/main" val="748670725"/>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472073"/>
                                        </p:tgtEl>
                                        <p:attrNameLst>
                                          <p:attrName>style.visibility</p:attrName>
                                        </p:attrNameLst>
                                      </p:cBhvr>
                                      <p:to>
                                        <p:strVal val="visible"/>
                                      </p:to>
                                    </p:set>
                                    <p:animEffect transition="in" filter="wipe(left)">
                                      <p:cBhvr>
                                        <p:cTn id="11" dur="500"/>
                                        <p:tgtEl>
                                          <p:spTgt spid="472073"/>
                                        </p:tgtEl>
                                      </p:cBhvr>
                                    </p:animEffect>
                                  </p:childTnLst>
                                </p:cTn>
                              </p:par>
                            </p:childTnLst>
                          </p:cTn>
                        </p:par>
                        <p:par>
                          <p:cTn id="12" fill="hold">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472071"/>
                                        </p:tgtEl>
                                        <p:attrNameLst>
                                          <p:attrName>style.visibility</p:attrName>
                                        </p:attrNameLst>
                                      </p:cBhvr>
                                      <p:to>
                                        <p:strVal val="visible"/>
                                      </p:to>
                                    </p:set>
                                    <p:animEffect transition="in" filter="wipe(left)">
                                      <p:cBhvr>
                                        <p:cTn id="15" dur="500"/>
                                        <p:tgtEl>
                                          <p:spTgt spid="472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71" grpId="0" autoUpdateAnimBg="0"/>
      <p:bldP spid="47207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7" name="Rectangle 5"/>
          <p:cNvSpPr>
            <a:spLocks noGrp="1" noChangeArrowheads="1"/>
          </p:cNvSpPr>
          <p:nvPr>
            <p:ph type="title"/>
          </p:nvPr>
        </p:nvSpPr>
        <p:spPr/>
        <p:txBody>
          <a:bodyPr/>
          <a:lstStyle/>
          <a:p>
            <a:pPr eaLnBrk="1" hangingPunct="1">
              <a:defRPr/>
            </a:pPr>
            <a:r>
              <a:rPr lang="en-US" sz="3200" dirty="0"/>
              <a:t>Key Decisions</a:t>
            </a:r>
          </a:p>
        </p:txBody>
      </p:sp>
      <p:sp>
        <p:nvSpPr>
          <p:cNvPr id="4" name="Rectangle 6"/>
          <p:cNvSpPr txBox="1">
            <a:spLocks noChangeArrowheads="1"/>
          </p:cNvSpPr>
          <p:nvPr/>
        </p:nvSpPr>
        <p:spPr bwMode="auto">
          <a:xfrm>
            <a:off x="774700" y="2507704"/>
            <a:ext cx="7912100" cy="596900"/>
          </a:xfrm>
          <a:prstGeom prst="rect">
            <a:avLst/>
          </a:prstGeom>
          <a:noFill/>
          <a:ln w="9525">
            <a:noFill/>
            <a:miter lim="800000"/>
            <a:headEnd/>
            <a:tailEnd/>
          </a:ln>
          <a:effectLst/>
        </p:spPr>
        <p:txBody>
          <a:bodyPr/>
          <a:lstStyle/>
          <a:p>
            <a:pPr marL="457200" indent="-457200">
              <a:lnSpc>
                <a:spcPct val="80000"/>
              </a:lnSpc>
              <a:spcBef>
                <a:spcPct val="40000"/>
              </a:spcBef>
              <a:buClr>
                <a:srgbClr val="B20019"/>
              </a:buClr>
              <a:buFont typeface="Wingdings" panose="05000000000000000000" pitchFamily="2" charset="2"/>
              <a:buChar char="§"/>
              <a:defRPr/>
            </a:pPr>
            <a:r>
              <a:rPr lang="en-US" sz="2800" kern="0" dirty="0">
                <a:cs typeface="Arial" panose="020B0604020202020204" pitchFamily="34" charset="0"/>
              </a:rPr>
              <a:t>Choosing a forecasting system</a:t>
            </a:r>
          </a:p>
        </p:txBody>
      </p:sp>
      <p:sp>
        <p:nvSpPr>
          <p:cNvPr id="5" name="Rectangle 6"/>
          <p:cNvSpPr txBox="1">
            <a:spLocks noChangeArrowheads="1"/>
          </p:cNvSpPr>
          <p:nvPr/>
        </p:nvSpPr>
        <p:spPr bwMode="auto">
          <a:xfrm>
            <a:off x="774700" y="3015704"/>
            <a:ext cx="7912100" cy="1968500"/>
          </a:xfrm>
          <a:prstGeom prst="rect">
            <a:avLst/>
          </a:prstGeom>
          <a:noFill/>
          <a:ln w="9525">
            <a:noFill/>
            <a:miter lim="800000"/>
            <a:headEnd/>
            <a:tailEnd/>
          </a:ln>
          <a:effectLst/>
        </p:spPr>
        <p:txBody>
          <a:bodyPr/>
          <a:lstStyle/>
          <a:p>
            <a:pPr marL="457200" indent="-457200">
              <a:lnSpc>
                <a:spcPct val="80000"/>
              </a:lnSpc>
              <a:spcBef>
                <a:spcPct val="40000"/>
              </a:spcBef>
              <a:buClr>
                <a:srgbClr val="B20019"/>
              </a:buClr>
              <a:buFont typeface="Wingdings" panose="05000000000000000000" pitchFamily="2" charset="2"/>
              <a:buChar char="§"/>
              <a:defRPr/>
            </a:pPr>
            <a:r>
              <a:rPr lang="en-US" sz="2800" kern="0" dirty="0">
                <a:cs typeface="Arial" panose="020B0604020202020204" pitchFamily="34" charset="0"/>
              </a:rPr>
              <a:t>Choosing the type of forecasting technique</a:t>
            </a:r>
          </a:p>
          <a:p>
            <a:pPr marL="800100" lvl="1" indent="-342900">
              <a:lnSpc>
                <a:spcPct val="80000"/>
              </a:lnSpc>
              <a:spcBef>
                <a:spcPct val="40000"/>
              </a:spcBef>
              <a:buClr>
                <a:srgbClr val="B20019"/>
              </a:buClr>
              <a:buSzPct val="75000"/>
              <a:buFont typeface="Wingdings" panose="05000000000000000000" pitchFamily="2" charset="2"/>
              <a:buChar char="§"/>
              <a:defRPr/>
            </a:pPr>
            <a:r>
              <a:rPr lang="en-US" sz="2400" kern="0" dirty="0">
                <a:cs typeface="Arial" panose="020B0604020202020204" pitchFamily="34" charset="0"/>
              </a:rPr>
              <a:t>Qualitative methods</a:t>
            </a:r>
          </a:p>
          <a:p>
            <a:pPr marL="800100" lvl="1" indent="-342900">
              <a:lnSpc>
                <a:spcPct val="80000"/>
              </a:lnSpc>
              <a:spcBef>
                <a:spcPct val="40000"/>
              </a:spcBef>
              <a:buClr>
                <a:srgbClr val="B20019"/>
              </a:buClr>
              <a:buSzPct val="75000"/>
              <a:buFont typeface="Wingdings" panose="05000000000000000000" pitchFamily="2" charset="2"/>
              <a:buChar char="§"/>
              <a:defRPr/>
            </a:pPr>
            <a:r>
              <a:rPr lang="en-US" sz="2400" kern="0" dirty="0">
                <a:cs typeface="Arial" panose="020B0604020202020204" pitchFamily="34" charset="0"/>
              </a:rPr>
              <a:t>Causal methods</a:t>
            </a:r>
          </a:p>
          <a:p>
            <a:pPr marL="800100" lvl="1" indent="-342900">
              <a:lnSpc>
                <a:spcPct val="80000"/>
              </a:lnSpc>
              <a:spcBef>
                <a:spcPct val="40000"/>
              </a:spcBef>
              <a:buClr>
                <a:srgbClr val="B20019"/>
              </a:buClr>
              <a:buSzPct val="75000"/>
              <a:buFont typeface="Wingdings" panose="05000000000000000000" pitchFamily="2" charset="2"/>
              <a:buChar char="§"/>
              <a:defRPr/>
            </a:pPr>
            <a:r>
              <a:rPr lang="en-US" sz="2400" kern="0" dirty="0">
                <a:cs typeface="Arial" panose="020B0604020202020204" pitchFamily="34" charset="0"/>
              </a:rPr>
              <a:t>Time-series analysis</a:t>
            </a:r>
            <a:endParaRPr lang="en-US" sz="2800" kern="0" dirty="0">
              <a:cs typeface="Arial" panose="020B0604020202020204" pitchFamily="34" charset="0"/>
            </a:endParaRPr>
          </a:p>
        </p:txBody>
      </p:sp>
      <p:sp>
        <p:nvSpPr>
          <p:cNvPr id="6" name="Rectangle 6"/>
          <p:cNvSpPr txBox="1">
            <a:spLocks noChangeArrowheads="1"/>
          </p:cNvSpPr>
          <p:nvPr/>
        </p:nvSpPr>
        <p:spPr bwMode="auto">
          <a:xfrm>
            <a:off x="774700" y="4844504"/>
            <a:ext cx="7912100" cy="1320800"/>
          </a:xfrm>
          <a:prstGeom prst="rect">
            <a:avLst/>
          </a:prstGeom>
          <a:noFill/>
          <a:ln w="9525">
            <a:noFill/>
            <a:miter lim="800000"/>
            <a:headEnd/>
            <a:tailEnd/>
          </a:ln>
          <a:effectLst/>
        </p:spPr>
        <p:txBody>
          <a:bodyPr/>
          <a:lstStyle/>
          <a:p>
            <a:pPr marL="457200" indent="-457200">
              <a:lnSpc>
                <a:spcPct val="80000"/>
              </a:lnSpc>
              <a:spcBef>
                <a:spcPct val="40000"/>
              </a:spcBef>
              <a:buClr>
                <a:srgbClr val="B20019"/>
              </a:buClr>
              <a:buFont typeface="Wingdings" panose="05000000000000000000" pitchFamily="2" charset="2"/>
              <a:buChar char="§"/>
              <a:defRPr/>
            </a:pPr>
            <a:r>
              <a:rPr lang="en-US" sz="2800" kern="0" dirty="0">
                <a:cs typeface="Arial" panose="020B0604020202020204" pitchFamily="34" charset="0"/>
              </a:rPr>
              <a:t>Key factor in choosing the proper forecasting approach is the time horizon for the decision requiring forecasts</a:t>
            </a:r>
          </a:p>
        </p:txBody>
      </p:sp>
      <p:sp>
        <p:nvSpPr>
          <p:cNvPr id="8" name="Rectangle 6"/>
          <p:cNvSpPr txBox="1">
            <a:spLocks noChangeArrowheads="1"/>
          </p:cNvSpPr>
          <p:nvPr/>
        </p:nvSpPr>
        <p:spPr bwMode="auto">
          <a:xfrm>
            <a:off x="809747" y="1027112"/>
            <a:ext cx="7722693" cy="1464444"/>
          </a:xfrm>
          <a:prstGeom prst="rect">
            <a:avLst/>
          </a:prstGeom>
          <a:noFill/>
          <a:ln w="9525">
            <a:noFill/>
            <a:miter lim="800000"/>
            <a:headEnd/>
            <a:tailEnd/>
          </a:ln>
          <a:effectLst/>
        </p:spPr>
        <p:txBody>
          <a:bodyPr/>
          <a:lstStyle/>
          <a:p>
            <a:pPr marL="457200" indent="-457200">
              <a:lnSpc>
                <a:spcPct val="80000"/>
              </a:lnSpc>
              <a:spcBef>
                <a:spcPct val="40000"/>
              </a:spcBef>
              <a:buClr>
                <a:srgbClr val="B20019"/>
              </a:buClr>
              <a:buFont typeface="Wingdings" panose="05000000000000000000" pitchFamily="2" charset="2"/>
              <a:buChar char="§"/>
              <a:defRPr/>
            </a:pPr>
            <a:r>
              <a:rPr lang="en-US" sz="2800" dirty="0">
                <a:cs typeface="Arial" panose="020B0604020202020204" pitchFamily="34" charset="0"/>
              </a:rPr>
              <a:t>Deciding what to forecast</a:t>
            </a:r>
            <a:endParaRPr lang="en-US" sz="2800" kern="0" dirty="0">
              <a:cs typeface="Arial" panose="020B0604020202020204" pitchFamily="34" charset="0"/>
            </a:endParaRPr>
          </a:p>
          <a:p>
            <a:pPr marL="800100" lvl="1" indent="-342900">
              <a:lnSpc>
                <a:spcPct val="80000"/>
              </a:lnSpc>
              <a:spcBef>
                <a:spcPct val="40000"/>
              </a:spcBef>
              <a:buClr>
                <a:srgbClr val="B20019"/>
              </a:buClr>
              <a:buSzPct val="75000"/>
              <a:buFont typeface="Wingdings" panose="05000000000000000000" pitchFamily="2" charset="2"/>
              <a:buChar char="§"/>
              <a:defRPr/>
            </a:pPr>
            <a:r>
              <a:rPr lang="en-US" dirty="0">
                <a:cs typeface="Arial" panose="020B0604020202020204" pitchFamily="34" charset="0"/>
              </a:rPr>
              <a:t>Level of aggregation</a:t>
            </a:r>
            <a:endParaRPr lang="en-US" sz="2400" kern="0" dirty="0">
              <a:cs typeface="Arial" panose="020B0604020202020204" pitchFamily="34" charset="0"/>
            </a:endParaRPr>
          </a:p>
          <a:p>
            <a:pPr marL="800100" lvl="1" indent="-342900">
              <a:lnSpc>
                <a:spcPct val="80000"/>
              </a:lnSpc>
              <a:spcBef>
                <a:spcPct val="40000"/>
              </a:spcBef>
              <a:buClr>
                <a:srgbClr val="B20019"/>
              </a:buClr>
              <a:buSzPct val="75000"/>
              <a:buFont typeface="Wingdings" panose="05000000000000000000" pitchFamily="2" charset="2"/>
              <a:buChar char="§"/>
              <a:defRPr/>
            </a:pPr>
            <a:r>
              <a:rPr lang="en-US" dirty="0">
                <a:cs typeface="Arial" panose="020B0604020202020204" pitchFamily="34" charset="0"/>
              </a:rPr>
              <a:t>Units of measure</a:t>
            </a:r>
            <a:endParaRPr lang="en-US" sz="2400" kern="0" dirty="0">
              <a:cs typeface="Arial" panose="020B0604020202020204" pitchFamily="34" charset="0"/>
            </a:endParaRPr>
          </a:p>
        </p:txBody>
      </p:sp>
    </p:spTree>
    <p:extLst>
      <p:ext uri="{BB962C8B-B14F-4D97-AF65-F5344CB8AC3E}">
        <p14:creationId xmlns:p14="http://schemas.microsoft.com/office/powerpoint/2010/main" val="52823755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Righ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Righ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theme/theme1.xml><?xml version="1.0" encoding="utf-8"?>
<a:theme xmlns:a="http://schemas.openxmlformats.org/drawingml/2006/main" name="1_Mod2013_Slide_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21185</TotalTime>
  <Words>2428</Words>
  <Application>Microsoft Office PowerPoint</Application>
  <PresentationFormat>On-screen Show (4:3)</PresentationFormat>
  <Paragraphs>375</Paragraphs>
  <Slides>43</Slides>
  <Notes>26</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43</vt:i4>
      </vt:variant>
    </vt:vector>
  </HeadingPairs>
  <TitlesOfParts>
    <vt:vector size="57" baseType="lpstr">
      <vt:lpstr>Arial</vt:lpstr>
      <vt:lpstr>Calibri</vt:lpstr>
      <vt:lpstr>Cambria Math</vt:lpstr>
      <vt:lpstr>Gotham HTF Bold</vt:lpstr>
      <vt:lpstr>Gotham HTF Book</vt:lpstr>
      <vt:lpstr>Symbol</vt:lpstr>
      <vt:lpstr>Tahoma</vt:lpstr>
      <vt:lpstr>Times</vt:lpstr>
      <vt:lpstr>Times New Roman</vt:lpstr>
      <vt:lpstr>Wingdings</vt:lpstr>
      <vt:lpstr>1_Mod2013_Slide_Cover</vt:lpstr>
      <vt:lpstr>2_Slide</vt:lpstr>
      <vt:lpstr>Worksheet</vt:lpstr>
      <vt:lpstr>Equation</vt:lpstr>
      <vt:lpstr>FORECASTING</vt:lpstr>
      <vt:lpstr>PowerPoint Presentation</vt:lpstr>
      <vt:lpstr>PowerPoint Presentation</vt:lpstr>
      <vt:lpstr>Demand Patterns</vt:lpstr>
      <vt:lpstr>Demand Patterns</vt:lpstr>
      <vt:lpstr>Demand Patterns</vt:lpstr>
      <vt:lpstr>Demand Patterns</vt:lpstr>
      <vt:lpstr>Demand Patterns</vt:lpstr>
      <vt:lpstr>Key Decisions</vt:lpstr>
      <vt:lpstr>Qualitative Methods</vt:lpstr>
      <vt:lpstr>Quantitative Methods</vt:lpstr>
      <vt:lpstr>Causal Methods - Linear Regression</vt:lpstr>
      <vt:lpstr>Causal Methods - Linear Regression</vt:lpstr>
      <vt:lpstr>Time Series Models  Terminology Used</vt:lpstr>
      <vt:lpstr>Time Series Models</vt:lpstr>
      <vt:lpstr>Forecasting Error</vt:lpstr>
      <vt:lpstr>Time Series Methods</vt:lpstr>
      <vt:lpstr>Naïve and Averages Models Illustration</vt:lpstr>
      <vt:lpstr>Time Series Methods</vt:lpstr>
      <vt:lpstr>Simple Moving Averages</vt:lpstr>
      <vt:lpstr>Simple Moving Averages Models Illustration</vt:lpstr>
      <vt:lpstr>Weighted Moving Averages</vt:lpstr>
      <vt:lpstr>Weighted Moving Averages</vt:lpstr>
      <vt:lpstr>Weighted Moving Averages Models Illustration</vt:lpstr>
      <vt:lpstr>Exponential Smoothing</vt:lpstr>
      <vt:lpstr>Exponential Smoothing</vt:lpstr>
      <vt:lpstr>Exponential Smoothing vs. Moving Average</vt:lpstr>
      <vt:lpstr>Exponential Smoothing Models Illustration</vt:lpstr>
      <vt:lpstr>Including a Trend</vt:lpstr>
      <vt:lpstr>Including a Trend</vt:lpstr>
      <vt:lpstr>Using Trend-Adjusted Exponential Smoothing</vt:lpstr>
      <vt:lpstr>Seasonal Patterns</vt:lpstr>
      <vt:lpstr>Seasonal Patterns</vt:lpstr>
      <vt:lpstr>Seasonal Patterns</vt:lpstr>
      <vt:lpstr>Choosing a Time-Series Method</vt:lpstr>
      <vt:lpstr>Measures of Forecast Error</vt:lpstr>
      <vt:lpstr>Tracking Signals</vt:lpstr>
      <vt:lpstr>Tracking Signals</vt:lpstr>
      <vt:lpstr>Criteria for Selecting Methods</vt:lpstr>
      <vt:lpstr>Using Multiple Techniques</vt:lpstr>
      <vt:lpstr>Forecasting as a Process</vt:lpstr>
      <vt:lpstr>Forecasting as a Process</vt:lpstr>
      <vt:lpstr>Forecasting Principles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dc:creator>
  <cp:lastModifiedBy>Antony Paulraj</cp:lastModifiedBy>
  <cp:revision>1076</cp:revision>
  <cp:lastPrinted>2012-01-23T14:47:30Z</cp:lastPrinted>
  <dcterms:created xsi:type="dcterms:W3CDTF">2012-12-20T10:20:09Z</dcterms:created>
  <dcterms:modified xsi:type="dcterms:W3CDTF">2020-03-29T19:13:32Z</dcterms:modified>
</cp:coreProperties>
</file>