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3759" r:id="rId2"/>
  </p:sldMasterIdLst>
  <p:notesMasterIdLst>
    <p:notesMasterId r:id="rId28"/>
  </p:notesMasterIdLst>
  <p:handoutMasterIdLst>
    <p:handoutMasterId r:id="rId29"/>
  </p:handoutMasterIdLst>
  <p:sldIdLst>
    <p:sldId id="258" r:id="rId3"/>
    <p:sldId id="310" r:id="rId4"/>
    <p:sldId id="313" r:id="rId5"/>
    <p:sldId id="311" r:id="rId6"/>
    <p:sldId id="336" r:id="rId7"/>
    <p:sldId id="312" r:id="rId8"/>
    <p:sldId id="314" r:id="rId9"/>
    <p:sldId id="317" r:id="rId10"/>
    <p:sldId id="324" r:id="rId11"/>
    <p:sldId id="325" r:id="rId12"/>
    <p:sldId id="316" r:id="rId13"/>
    <p:sldId id="318" r:id="rId14"/>
    <p:sldId id="321" r:id="rId15"/>
    <p:sldId id="319" r:id="rId16"/>
    <p:sldId id="323" r:id="rId17"/>
    <p:sldId id="335" r:id="rId18"/>
    <p:sldId id="326" r:id="rId19"/>
    <p:sldId id="327" r:id="rId20"/>
    <p:sldId id="328" r:id="rId21"/>
    <p:sldId id="329" r:id="rId22"/>
    <p:sldId id="330" r:id="rId23"/>
    <p:sldId id="331" r:id="rId24"/>
    <p:sldId id="332" r:id="rId25"/>
    <p:sldId id="333" r:id="rId26"/>
    <p:sldId id="334" r:id="rId27"/>
  </p:sldIdLst>
  <p:sldSz cx="9144000" cy="6858000" type="screen4x3"/>
  <p:notesSz cx="6858000" cy="9144000"/>
  <p:defaultTextStyle>
    <a:defPPr>
      <a:defRPr lang="it-IT"/>
    </a:defPPr>
    <a:lvl1pPr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38"/>
    <a:srgbClr val="F92912"/>
    <a:srgbClr val="F2A3C7"/>
    <a:srgbClr val="FA2907"/>
    <a:srgbClr val="EC0000"/>
    <a:srgbClr val="1F497D"/>
    <a:srgbClr val="907F7F"/>
    <a:srgbClr val="E1F9FF"/>
    <a:srgbClr val="968B7F"/>
    <a:srgbClr val="BB9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82117" autoAdjust="0"/>
  </p:normalViewPr>
  <p:slideViewPr>
    <p:cSldViewPr snapToObjects="1">
      <p:cViewPr varScale="1">
        <p:scale>
          <a:sx n="74" d="100"/>
          <a:sy n="74" d="100"/>
        </p:scale>
        <p:origin x="1338" y="30"/>
      </p:cViewPr>
      <p:guideLst>
        <p:guide orient="horz" pos="2163"/>
        <p:guide pos="2880"/>
      </p:guideLst>
    </p:cSldViewPr>
  </p:slideViewPr>
  <p:outlineViewPr>
    <p:cViewPr>
      <p:scale>
        <a:sx n="33" d="100"/>
        <a:sy n="33" d="100"/>
      </p:scale>
      <p:origin x="0" y="17664"/>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3" d="100"/>
          <a:sy n="53" d="100"/>
        </p:scale>
        <p:origin x="-18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7FFD3A1-6F22-418A-A55C-E6174490BE7D}" type="datetime1">
              <a:rPr lang="it-IT"/>
              <a:pPr/>
              <a:t>30/03/2020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586969-6ACD-4F6E-A28F-0FA424315ED3}" type="slidenum">
              <a:rPr lang="it-IT"/>
              <a:pPr/>
              <a:t>‹#›</a:t>
            </a:fld>
            <a:endParaRPr lang="it-IT"/>
          </a:p>
        </p:txBody>
      </p:sp>
    </p:spTree>
    <p:extLst>
      <p:ext uri="{BB962C8B-B14F-4D97-AF65-F5344CB8AC3E}">
        <p14:creationId xmlns:p14="http://schemas.microsoft.com/office/powerpoint/2010/main" val="3475419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idx="1"/>
          </p:nvPr>
        </p:nvSpPr>
        <p:spPr>
          <a:xfrm>
            <a:off x="37338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it-IT"/>
              <a:t>Copy for Jose’ De La Torre</a:t>
            </a:r>
          </a:p>
        </p:txBody>
      </p:sp>
      <p:sp>
        <p:nvSpPr>
          <p:cNvPr id="4" name="Segnaposto immagine diapositiva 3"/>
          <p:cNvSpPr>
            <a:spLocks noGrp="1" noRot="1" noChangeAspect="1"/>
          </p:cNvSpPr>
          <p:nvPr>
            <p:ph type="sldImg" idx="2"/>
          </p:nvPr>
        </p:nvSpPr>
        <p:spPr>
          <a:xfrm>
            <a:off x="153988" y="457200"/>
            <a:ext cx="6551612" cy="491331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F0165F-7C43-4C58-8004-BBF17273C732}" type="slidenum">
              <a:rPr lang="it-IT"/>
              <a:pPr/>
              <a:t>‹#›</a:t>
            </a:fld>
            <a:endParaRPr lang="it-IT"/>
          </a:p>
        </p:txBody>
      </p:sp>
    </p:spTree>
    <p:extLst>
      <p:ext uri="{BB962C8B-B14F-4D97-AF65-F5344CB8AC3E}">
        <p14:creationId xmlns:p14="http://schemas.microsoft.com/office/powerpoint/2010/main" val="12160827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46083" name="Notes Placeholder 2"/>
          <p:cNvSpPr>
            <a:spLocks noGrp="1"/>
          </p:cNvSpPr>
          <p:nvPr>
            <p:ph type="body" idx="1"/>
          </p:nvPr>
        </p:nvSpPr>
        <p:spPr bwMode="auto">
          <a:xfrm>
            <a:off x="687388" y="4343400"/>
            <a:ext cx="5484812" cy="4114800"/>
          </a:xfrm>
          <a:noFill/>
        </p:spPr>
        <p:txBody>
          <a:bodyPr wrap="square" lIns="97770" tIns="48885" rIns="97770" bIns="48885" numCol="1" anchor="t" anchorCtr="0" compatLnSpc="1">
            <a:prstTxWarp prst="textNoShape">
              <a:avLst/>
            </a:prstTxWarp>
          </a:bodyPr>
          <a:lstStyle/>
          <a:p>
            <a:pPr eaLnBrk="1" hangingPunct="1">
              <a:spcBef>
                <a:spcPct val="0"/>
              </a:spcBef>
            </a:pPr>
            <a:endParaRPr lang="en-GB" dirty="0"/>
          </a:p>
        </p:txBody>
      </p:sp>
      <p:sp>
        <p:nvSpPr>
          <p:cNvPr id="46084" name="Slide Number Placeholder 3"/>
          <p:cNvSpPr txBox="1">
            <a:spLocks noGrp="1"/>
          </p:cNvSpPr>
          <p:nvPr/>
        </p:nvSpPr>
        <p:spPr bwMode="auto">
          <a:xfrm>
            <a:off x="3884614" y="8686801"/>
            <a:ext cx="2971799" cy="455613"/>
          </a:xfrm>
          <a:prstGeom prst="rect">
            <a:avLst/>
          </a:prstGeom>
          <a:noFill/>
          <a:ln w="9525">
            <a:noFill/>
            <a:miter lim="800000"/>
            <a:headEnd/>
            <a:tailEnd/>
          </a:ln>
        </p:spPr>
        <p:txBody>
          <a:bodyPr lIns="97770" tIns="48885" rIns="97770" bIns="48885" anchor="b"/>
          <a:lstStyle/>
          <a:p>
            <a:pPr algn="r" defTabSz="978442"/>
            <a:fld id="{CCDFD623-FB65-4B5A-87DB-3B4DE47C3153}" type="slidenum">
              <a:rPr lang="en-GB" sz="1300">
                <a:latin typeface="Calibri" pitchFamily="34" charset="0"/>
              </a:rPr>
              <a:pPr algn="r" defTabSz="978442"/>
              <a:t>2</a:t>
            </a:fld>
            <a:endParaRPr lang="en-GB" sz="13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charset="0"/>
                <a:ea typeface="ＭＳ Ｐゴシック" charset="0"/>
                <a:cs typeface="ＭＳ Ｐゴシック" charset="0"/>
              </a:defRPr>
            </a:lvl1pPr>
            <a:lvl2pPr marL="804763" indent="-309524" eaLnBrk="0" hangingPunct="0">
              <a:defRPr sz="2600">
                <a:solidFill>
                  <a:schemeClr val="tx1"/>
                </a:solidFill>
                <a:latin typeface="Times New Roman" charset="0"/>
                <a:ea typeface="ＭＳ Ｐゴシック" charset="0"/>
              </a:defRPr>
            </a:lvl2pPr>
            <a:lvl3pPr marL="1238098" indent="-247620" eaLnBrk="0" hangingPunct="0">
              <a:defRPr sz="2600">
                <a:solidFill>
                  <a:schemeClr val="tx1"/>
                </a:solidFill>
                <a:latin typeface="Times New Roman" charset="0"/>
                <a:ea typeface="ＭＳ Ｐゴシック" charset="0"/>
              </a:defRPr>
            </a:lvl3pPr>
            <a:lvl4pPr marL="1733337" indent="-247620" eaLnBrk="0" hangingPunct="0">
              <a:defRPr sz="2600">
                <a:solidFill>
                  <a:schemeClr val="tx1"/>
                </a:solidFill>
                <a:latin typeface="Times New Roman" charset="0"/>
                <a:ea typeface="ＭＳ Ｐゴシック" charset="0"/>
              </a:defRPr>
            </a:lvl4pPr>
            <a:lvl5pPr marL="2228576" indent="-247620" eaLnBrk="0" hangingPunct="0">
              <a:defRPr sz="2600">
                <a:solidFill>
                  <a:schemeClr val="tx1"/>
                </a:solidFill>
                <a:latin typeface="Times New Roman" charset="0"/>
                <a:ea typeface="ＭＳ Ｐゴシック" charset="0"/>
              </a:defRPr>
            </a:lvl5pPr>
            <a:lvl6pPr marL="2723815" indent="-247620" eaLnBrk="0" fontAlgn="base" hangingPunct="0">
              <a:spcBef>
                <a:spcPct val="0"/>
              </a:spcBef>
              <a:spcAft>
                <a:spcPct val="0"/>
              </a:spcAft>
              <a:defRPr sz="2600">
                <a:solidFill>
                  <a:schemeClr val="tx1"/>
                </a:solidFill>
                <a:latin typeface="Times New Roman" charset="0"/>
                <a:ea typeface="ＭＳ Ｐゴシック" charset="0"/>
              </a:defRPr>
            </a:lvl6pPr>
            <a:lvl7pPr marL="3219054" indent="-247620" eaLnBrk="0" fontAlgn="base" hangingPunct="0">
              <a:spcBef>
                <a:spcPct val="0"/>
              </a:spcBef>
              <a:spcAft>
                <a:spcPct val="0"/>
              </a:spcAft>
              <a:defRPr sz="2600">
                <a:solidFill>
                  <a:schemeClr val="tx1"/>
                </a:solidFill>
                <a:latin typeface="Times New Roman" charset="0"/>
                <a:ea typeface="ＭＳ Ｐゴシック" charset="0"/>
              </a:defRPr>
            </a:lvl7pPr>
            <a:lvl8pPr marL="3714293" indent="-247620" eaLnBrk="0" fontAlgn="base" hangingPunct="0">
              <a:spcBef>
                <a:spcPct val="0"/>
              </a:spcBef>
              <a:spcAft>
                <a:spcPct val="0"/>
              </a:spcAft>
              <a:defRPr sz="2600">
                <a:solidFill>
                  <a:schemeClr val="tx1"/>
                </a:solidFill>
                <a:latin typeface="Times New Roman" charset="0"/>
                <a:ea typeface="ＭＳ Ｐゴシック" charset="0"/>
              </a:defRPr>
            </a:lvl8pPr>
            <a:lvl9pPr marL="4209532" indent="-247620" eaLnBrk="0" fontAlgn="base" hangingPunct="0">
              <a:spcBef>
                <a:spcPct val="0"/>
              </a:spcBef>
              <a:spcAft>
                <a:spcPct val="0"/>
              </a:spcAft>
              <a:defRPr sz="2600">
                <a:solidFill>
                  <a:schemeClr val="tx1"/>
                </a:solidFill>
                <a:latin typeface="Times New Roman" charset="0"/>
                <a:ea typeface="ＭＳ Ｐゴシック" charset="0"/>
              </a:defRPr>
            </a:lvl9pPr>
          </a:lstStyle>
          <a:p>
            <a:pPr eaLnBrk="1" hangingPunct="1"/>
            <a:fld id="{7E233628-88D6-D149-9D2B-5F23C85A2075}" type="slidenum">
              <a:rPr lang="en-GB" sz="1300">
                <a:cs typeface="Times New Roman" charset="0"/>
              </a:rPr>
              <a:pPr eaLnBrk="1" hangingPunct="1"/>
              <a:t>4</a:t>
            </a:fld>
            <a:endParaRPr lang="en-GB" sz="1300">
              <a:cs typeface="Times New Roman" charset="0"/>
            </a:endParaRPr>
          </a:p>
        </p:txBody>
      </p:sp>
      <p:sp>
        <p:nvSpPr>
          <p:cNvPr id="271362" name="Rectangle 2"/>
          <p:cNvSpPr>
            <a:spLocks noGrp="1" noRot="1" noChangeAspect="1" noChangeArrowheads="1" noTextEdit="1"/>
          </p:cNvSpPr>
          <p:nvPr>
            <p:ph type="sldImg"/>
          </p:nvPr>
        </p:nvSpPr>
        <p:spPr>
          <a:xfrm>
            <a:off x="1146175" y="687388"/>
            <a:ext cx="4567238" cy="3425825"/>
          </a:xfrm>
          <a:ln/>
        </p:spPr>
      </p:sp>
      <p:sp>
        <p:nvSpPr>
          <p:cNvPr id="45059" name="Rectangle 3"/>
          <p:cNvSpPr>
            <a:spLocks noGrp="1" noChangeArrowheads="1"/>
          </p:cNvSpPr>
          <p:nvPr>
            <p:ph type="body" idx="1"/>
          </p:nvPr>
        </p:nvSpPr>
        <p:spPr/>
        <p:txBody>
          <a:bodyPr>
            <a:normAutofit fontScale="92500" lnSpcReduction="10000"/>
          </a:bodyPr>
          <a:lstStyle/>
          <a:p>
            <a:pPr eaLnBrk="1" hangingPunct="1"/>
            <a:r>
              <a:rPr lang="en-US" dirty="0">
                <a:latin typeface="Times New Roman" charset="0"/>
              </a:rPr>
              <a:t>What</a:t>
            </a:r>
            <a:r>
              <a:rPr lang="en-US" baseline="0" dirty="0">
                <a:latin typeface="Times New Roman" charset="0"/>
              </a:rPr>
              <a:t> is operations and process management? And by extension, what is managing healthcare operations? </a:t>
            </a:r>
          </a:p>
          <a:p>
            <a:pPr eaLnBrk="1" hangingPunct="1"/>
            <a:endParaRPr lang="en-US" baseline="0" dirty="0">
              <a:latin typeface="Times New Roman" charset="0"/>
            </a:endParaRPr>
          </a:p>
          <a:p>
            <a:pPr eaLnBrk="1" hangingPunct="1"/>
            <a:r>
              <a:rPr lang="en-US" dirty="0">
                <a:latin typeface="Times New Roman" charset="0"/>
              </a:rPr>
              <a:t>Ultimately, the objective of all operations to more effectively manage inputs (both transforming and transformed) to ensure better outputs. </a:t>
            </a:r>
          </a:p>
          <a:p>
            <a:pPr eaLnBrk="1" hangingPunct="1"/>
            <a:r>
              <a:rPr lang="en-US" dirty="0">
                <a:latin typeface="Times New Roman" charset="0"/>
              </a:rPr>
              <a:t>All organisations have ‘operations’ because all</a:t>
            </a:r>
            <a:r>
              <a:rPr lang="en-US" baseline="0" dirty="0">
                <a:latin typeface="Times New Roman" charset="0"/>
              </a:rPr>
              <a:t> organisations produce products, services, or a mix of both. </a:t>
            </a:r>
            <a:endParaRPr lang="en-US" dirty="0">
              <a:latin typeface="Times New Roman" charset="0"/>
            </a:endParaRPr>
          </a:p>
          <a:p>
            <a:pPr eaLnBrk="1" hangingPunct="1"/>
            <a:endParaRPr lang="en-US" dirty="0">
              <a:latin typeface="Times New Roman" charset="0"/>
            </a:endParaRPr>
          </a:p>
          <a:p>
            <a:pPr eaLnBrk="1" hangingPunct="1"/>
            <a:r>
              <a:rPr lang="en-US" dirty="0">
                <a:latin typeface="Times New Roman" charset="0"/>
              </a:rPr>
              <a:t>Tangible vs. intangible outcomes:</a:t>
            </a:r>
            <a:r>
              <a:rPr lang="en-US" baseline="0" dirty="0">
                <a:latin typeface="Times New Roman" charset="0"/>
              </a:rPr>
              <a:t> intangible: haircut, consultant advise. Tangible: a personal computer or a </a:t>
            </a:r>
            <a:r>
              <a:rPr lang="en-US" baseline="0" dirty="0" err="1">
                <a:latin typeface="Times New Roman" charset="0"/>
              </a:rPr>
              <a:t>tv</a:t>
            </a:r>
            <a:r>
              <a:rPr lang="en-US" baseline="0" dirty="0">
                <a:latin typeface="Times New Roman" charset="0"/>
              </a:rPr>
              <a:t>. </a:t>
            </a:r>
            <a:endParaRPr lang="en-US" dirty="0">
              <a:latin typeface="Times New Roman" charset="0"/>
            </a:endParaRPr>
          </a:p>
          <a:p>
            <a:pPr eaLnBrk="1" hangingPunct="1"/>
            <a:endParaRPr lang="en-US" dirty="0">
              <a:latin typeface="Times New Roman" charset="0"/>
            </a:endParaRPr>
          </a:p>
          <a:p>
            <a:pPr eaLnBrk="1" hangingPunct="1"/>
            <a:r>
              <a:rPr lang="en-US" dirty="0">
                <a:latin typeface="Times New Roman" charset="0"/>
              </a:rPr>
              <a:t>Examples:</a:t>
            </a:r>
          </a:p>
          <a:p>
            <a:pPr eaLnBrk="1" hangingPunct="1"/>
            <a:endParaRPr lang="en-US" dirty="0">
              <a:latin typeface="Times New Roman" charset="0"/>
            </a:endParaRPr>
          </a:p>
          <a:p>
            <a:pPr defTabSz="495239">
              <a:defRPr/>
            </a:pPr>
            <a:r>
              <a:rPr lang="en-US" dirty="0">
                <a:latin typeface="Times New Roman" charset="0"/>
              </a:rPr>
              <a:t>Some are</a:t>
            </a:r>
            <a:r>
              <a:rPr lang="en-US" baseline="0" dirty="0">
                <a:latin typeface="Times New Roman" charset="0"/>
              </a:rPr>
              <a:t> materials that are transformed into cars. This is what most commonly comes to mind when we think of transformation.</a:t>
            </a:r>
          </a:p>
          <a:p>
            <a:pPr defTabSz="495239">
              <a:defRPr/>
            </a:pPr>
            <a:endParaRPr lang="en-US" baseline="0" dirty="0">
              <a:latin typeface="Times New Roman" charset="0"/>
            </a:endParaRPr>
          </a:p>
          <a:p>
            <a:pPr defTabSz="495239">
              <a:defRPr/>
            </a:pPr>
            <a:r>
              <a:rPr lang="en-US" baseline="0" dirty="0">
                <a:latin typeface="Times New Roman" charset="0"/>
              </a:rPr>
              <a:t>A sandwich at McDonalds: bread, meat, source (materials), staff (preparing the food), this all is going to be transformed into burger. </a:t>
            </a:r>
          </a:p>
          <a:p>
            <a:pPr eaLnBrk="1" hangingPunct="1"/>
            <a:endParaRPr lang="en-US" dirty="0">
              <a:latin typeface="Times New Roman" charset="0"/>
            </a:endParaRPr>
          </a:p>
          <a:p>
            <a:pPr eaLnBrk="1" hangingPunct="1">
              <a:buFontTx/>
              <a:buChar char="-"/>
            </a:pPr>
            <a:r>
              <a:rPr lang="en-US" dirty="0">
                <a:latin typeface="Times New Roman" charset="0"/>
              </a:rPr>
              <a:t>Some transform patients bodies</a:t>
            </a:r>
            <a:r>
              <a:rPr lang="en-US" baseline="0" dirty="0">
                <a:latin typeface="Times New Roman" charset="0"/>
              </a:rPr>
              <a:t> (Clinical processes)</a:t>
            </a:r>
            <a:r>
              <a:rPr lang="en-US" dirty="0">
                <a:latin typeface="Times New Roman" charset="0"/>
              </a:rPr>
              <a:t>; some transform patients minds (Psychotherapy)</a:t>
            </a:r>
            <a:r>
              <a:rPr lang="en-US" baseline="0" dirty="0">
                <a:latin typeface="Times New Roman" charset="0"/>
              </a:rPr>
              <a:t>; </a:t>
            </a:r>
            <a:r>
              <a:rPr lang="en-US" dirty="0">
                <a:latin typeface="Times New Roman" charset="0"/>
              </a:rPr>
              <a:t>some</a:t>
            </a:r>
            <a:r>
              <a:rPr lang="en-US" baseline="0" dirty="0">
                <a:latin typeface="Times New Roman" charset="0"/>
              </a:rPr>
              <a:t> transform staff (customers) (e.g. HR training processes)</a:t>
            </a:r>
            <a:r>
              <a:rPr lang="en-US" dirty="0">
                <a:latin typeface="Times New Roman" charset="0"/>
              </a:rPr>
              <a:t>; some transform materials and information to support</a:t>
            </a:r>
            <a:r>
              <a:rPr lang="en-US" baseline="0" dirty="0">
                <a:latin typeface="Times New Roman" charset="0"/>
              </a:rPr>
              <a:t> the process</a:t>
            </a:r>
            <a:endParaRPr lang="en-US" dirty="0">
              <a:latin typeface="Times New Roman" charset="0"/>
            </a:endParaRPr>
          </a:p>
          <a:p>
            <a:pPr eaLnBrk="1" hangingPunct="1"/>
            <a:endParaRPr lang="en-US" dirty="0">
              <a:latin typeface="Times New Roman" charset="0"/>
            </a:endParaRPr>
          </a:p>
          <a:p>
            <a:pPr marL="185715" indent="-185715">
              <a:buFontTx/>
              <a:buChar char="-"/>
            </a:pPr>
            <a:endParaRPr lang="en-US" baseline="0" dirty="0">
              <a:latin typeface="Times New Roman" charset="0"/>
            </a:endParaRPr>
          </a:p>
          <a:p>
            <a:pPr marL="185715" indent="-185715">
              <a:buFontTx/>
              <a:buChar char="-"/>
            </a:pPr>
            <a:endParaRPr lang="en-US" dirty="0">
              <a:latin typeface="Times New Roman" charset="0"/>
            </a:endParaRPr>
          </a:p>
          <a:p>
            <a:pPr eaLnBrk="1" hangingPunct="1"/>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charset="0"/>
                <a:ea typeface="ＭＳ Ｐゴシック" charset="0"/>
                <a:cs typeface="ＭＳ Ｐゴシック" charset="0"/>
              </a:defRPr>
            </a:lvl1pPr>
            <a:lvl2pPr marL="804763" indent="-309524" eaLnBrk="0" hangingPunct="0">
              <a:defRPr sz="2600">
                <a:solidFill>
                  <a:schemeClr val="tx1"/>
                </a:solidFill>
                <a:latin typeface="Times New Roman" charset="0"/>
                <a:ea typeface="ＭＳ Ｐゴシック" charset="0"/>
              </a:defRPr>
            </a:lvl2pPr>
            <a:lvl3pPr marL="1238098" indent="-247620" eaLnBrk="0" hangingPunct="0">
              <a:defRPr sz="2600">
                <a:solidFill>
                  <a:schemeClr val="tx1"/>
                </a:solidFill>
                <a:latin typeface="Times New Roman" charset="0"/>
                <a:ea typeface="ＭＳ Ｐゴシック" charset="0"/>
              </a:defRPr>
            </a:lvl3pPr>
            <a:lvl4pPr marL="1733337" indent="-247620" eaLnBrk="0" hangingPunct="0">
              <a:defRPr sz="2600">
                <a:solidFill>
                  <a:schemeClr val="tx1"/>
                </a:solidFill>
                <a:latin typeface="Times New Roman" charset="0"/>
                <a:ea typeface="ＭＳ Ｐゴシック" charset="0"/>
              </a:defRPr>
            </a:lvl4pPr>
            <a:lvl5pPr marL="2228576" indent="-247620" eaLnBrk="0" hangingPunct="0">
              <a:defRPr sz="2600">
                <a:solidFill>
                  <a:schemeClr val="tx1"/>
                </a:solidFill>
                <a:latin typeface="Times New Roman" charset="0"/>
                <a:ea typeface="ＭＳ Ｐゴシック" charset="0"/>
              </a:defRPr>
            </a:lvl5pPr>
            <a:lvl6pPr marL="2723815" indent="-247620" eaLnBrk="0" fontAlgn="base" hangingPunct="0">
              <a:spcBef>
                <a:spcPct val="0"/>
              </a:spcBef>
              <a:spcAft>
                <a:spcPct val="0"/>
              </a:spcAft>
              <a:defRPr sz="2600">
                <a:solidFill>
                  <a:schemeClr val="tx1"/>
                </a:solidFill>
                <a:latin typeface="Times New Roman" charset="0"/>
                <a:ea typeface="ＭＳ Ｐゴシック" charset="0"/>
              </a:defRPr>
            </a:lvl6pPr>
            <a:lvl7pPr marL="3219054" indent="-247620" eaLnBrk="0" fontAlgn="base" hangingPunct="0">
              <a:spcBef>
                <a:spcPct val="0"/>
              </a:spcBef>
              <a:spcAft>
                <a:spcPct val="0"/>
              </a:spcAft>
              <a:defRPr sz="2600">
                <a:solidFill>
                  <a:schemeClr val="tx1"/>
                </a:solidFill>
                <a:latin typeface="Times New Roman" charset="0"/>
                <a:ea typeface="ＭＳ Ｐゴシック" charset="0"/>
              </a:defRPr>
            </a:lvl7pPr>
            <a:lvl8pPr marL="3714293" indent="-247620" eaLnBrk="0" fontAlgn="base" hangingPunct="0">
              <a:spcBef>
                <a:spcPct val="0"/>
              </a:spcBef>
              <a:spcAft>
                <a:spcPct val="0"/>
              </a:spcAft>
              <a:defRPr sz="2600">
                <a:solidFill>
                  <a:schemeClr val="tx1"/>
                </a:solidFill>
                <a:latin typeface="Times New Roman" charset="0"/>
                <a:ea typeface="ＭＳ Ｐゴシック" charset="0"/>
              </a:defRPr>
            </a:lvl8pPr>
            <a:lvl9pPr marL="4209532" indent="-247620" eaLnBrk="0" fontAlgn="base" hangingPunct="0">
              <a:spcBef>
                <a:spcPct val="0"/>
              </a:spcBef>
              <a:spcAft>
                <a:spcPct val="0"/>
              </a:spcAft>
              <a:defRPr sz="2600">
                <a:solidFill>
                  <a:schemeClr val="tx1"/>
                </a:solidFill>
                <a:latin typeface="Times New Roman" charset="0"/>
                <a:ea typeface="ＭＳ Ｐゴシック" charset="0"/>
              </a:defRPr>
            </a:lvl9pPr>
          </a:lstStyle>
          <a:p>
            <a:pPr eaLnBrk="1" hangingPunct="1"/>
            <a:fld id="{7E233628-88D6-D149-9D2B-5F23C85A2075}" type="slidenum">
              <a:rPr lang="en-GB" sz="1300">
                <a:cs typeface="Times New Roman" charset="0"/>
              </a:rPr>
              <a:pPr eaLnBrk="1" hangingPunct="1"/>
              <a:t>5</a:t>
            </a:fld>
            <a:endParaRPr lang="en-GB" sz="1300">
              <a:cs typeface="Times New Roman" charset="0"/>
            </a:endParaRPr>
          </a:p>
        </p:txBody>
      </p:sp>
      <p:sp>
        <p:nvSpPr>
          <p:cNvPr id="271362" name="Rectangle 2"/>
          <p:cNvSpPr>
            <a:spLocks noGrp="1" noRot="1" noChangeAspect="1" noChangeArrowheads="1" noTextEdit="1"/>
          </p:cNvSpPr>
          <p:nvPr>
            <p:ph type="sldImg"/>
          </p:nvPr>
        </p:nvSpPr>
        <p:spPr>
          <a:xfrm>
            <a:off x="1146175" y="687388"/>
            <a:ext cx="4567238" cy="3425825"/>
          </a:xfrm>
          <a:ln/>
        </p:spPr>
      </p:sp>
      <p:sp>
        <p:nvSpPr>
          <p:cNvPr id="45059" name="Rectangle 3"/>
          <p:cNvSpPr>
            <a:spLocks noGrp="1" noChangeArrowheads="1"/>
          </p:cNvSpPr>
          <p:nvPr>
            <p:ph type="body" idx="1"/>
          </p:nvPr>
        </p:nvSpPr>
        <p:spPr/>
        <p:txBody>
          <a:bodyPr>
            <a:normAutofit fontScale="92500" lnSpcReduction="10000"/>
          </a:bodyPr>
          <a:lstStyle/>
          <a:p>
            <a:pPr eaLnBrk="1" hangingPunct="1"/>
            <a:r>
              <a:rPr lang="en-US" dirty="0">
                <a:latin typeface="Times New Roman" charset="0"/>
              </a:rPr>
              <a:t>What</a:t>
            </a:r>
            <a:r>
              <a:rPr lang="en-US" baseline="0" dirty="0">
                <a:latin typeface="Times New Roman" charset="0"/>
              </a:rPr>
              <a:t> is operations and process management? And by extension, what is managing healthcare operations? </a:t>
            </a:r>
          </a:p>
          <a:p>
            <a:pPr eaLnBrk="1" hangingPunct="1"/>
            <a:endParaRPr lang="en-US" baseline="0" dirty="0">
              <a:latin typeface="Times New Roman" charset="0"/>
            </a:endParaRPr>
          </a:p>
          <a:p>
            <a:pPr eaLnBrk="1" hangingPunct="1"/>
            <a:r>
              <a:rPr lang="en-US" dirty="0">
                <a:latin typeface="Times New Roman" charset="0"/>
              </a:rPr>
              <a:t>Ultimately, the objective of all operations to more effectively manage inputs (both transforming and transformed) to ensure better outputs. </a:t>
            </a:r>
          </a:p>
          <a:p>
            <a:pPr eaLnBrk="1" hangingPunct="1"/>
            <a:r>
              <a:rPr lang="en-US" dirty="0">
                <a:latin typeface="Times New Roman" charset="0"/>
              </a:rPr>
              <a:t>All organisations have ‘operations’ because all</a:t>
            </a:r>
            <a:r>
              <a:rPr lang="en-US" baseline="0" dirty="0">
                <a:latin typeface="Times New Roman" charset="0"/>
              </a:rPr>
              <a:t> organisations produce products, services, or a mix of both. </a:t>
            </a:r>
            <a:endParaRPr lang="en-US" dirty="0">
              <a:latin typeface="Times New Roman" charset="0"/>
            </a:endParaRPr>
          </a:p>
          <a:p>
            <a:pPr eaLnBrk="1" hangingPunct="1"/>
            <a:endParaRPr lang="en-US" dirty="0">
              <a:latin typeface="Times New Roman" charset="0"/>
            </a:endParaRPr>
          </a:p>
          <a:p>
            <a:pPr eaLnBrk="1" hangingPunct="1"/>
            <a:r>
              <a:rPr lang="en-US" dirty="0">
                <a:latin typeface="Times New Roman" charset="0"/>
              </a:rPr>
              <a:t>Tangible vs. intangible outcomes:</a:t>
            </a:r>
            <a:r>
              <a:rPr lang="en-US" baseline="0" dirty="0">
                <a:latin typeface="Times New Roman" charset="0"/>
              </a:rPr>
              <a:t> intangible: haircut, consultant advise. Tangible: a personal computer or a </a:t>
            </a:r>
            <a:r>
              <a:rPr lang="en-US" baseline="0" dirty="0" err="1">
                <a:latin typeface="Times New Roman" charset="0"/>
              </a:rPr>
              <a:t>tv</a:t>
            </a:r>
            <a:r>
              <a:rPr lang="en-US" baseline="0" dirty="0">
                <a:latin typeface="Times New Roman" charset="0"/>
              </a:rPr>
              <a:t>. </a:t>
            </a:r>
            <a:endParaRPr lang="en-US" dirty="0">
              <a:latin typeface="Times New Roman" charset="0"/>
            </a:endParaRPr>
          </a:p>
          <a:p>
            <a:pPr eaLnBrk="1" hangingPunct="1"/>
            <a:endParaRPr lang="en-US" dirty="0">
              <a:latin typeface="Times New Roman" charset="0"/>
            </a:endParaRPr>
          </a:p>
          <a:p>
            <a:pPr eaLnBrk="1" hangingPunct="1"/>
            <a:r>
              <a:rPr lang="en-US" dirty="0">
                <a:latin typeface="Times New Roman" charset="0"/>
              </a:rPr>
              <a:t>Examples:</a:t>
            </a:r>
          </a:p>
          <a:p>
            <a:pPr eaLnBrk="1" hangingPunct="1"/>
            <a:endParaRPr lang="en-US" dirty="0">
              <a:latin typeface="Times New Roman" charset="0"/>
            </a:endParaRPr>
          </a:p>
          <a:p>
            <a:pPr defTabSz="495239">
              <a:defRPr/>
            </a:pPr>
            <a:r>
              <a:rPr lang="en-US" dirty="0">
                <a:latin typeface="Times New Roman" charset="0"/>
              </a:rPr>
              <a:t>Some are</a:t>
            </a:r>
            <a:r>
              <a:rPr lang="en-US" baseline="0" dirty="0">
                <a:latin typeface="Times New Roman" charset="0"/>
              </a:rPr>
              <a:t> materials that are transformed into cars. This is what most commonly comes to mind when we think of transformation.</a:t>
            </a:r>
          </a:p>
          <a:p>
            <a:pPr defTabSz="495239">
              <a:defRPr/>
            </a:pPr>
            <a:endParaRPr lang="en-US" baseline="0" dirty="0">
              <a:latin typeface="Times New Roman" charset="0"/>
            </a:endParaRPr>
          </a:p>
          <a:p>
            <a:pPr defTabSz="495239">
              <a:defRPr/>
            </a:pPr>
            <a:r>
              <a:rPr lang="en-US" baseline="0" dirty="0">
                <a:latin typeface="Times New Roman" charset="0"/>
              </a:rPr>
              <a:t>A sandwich at McDonalds: bread, meat, source (materials), staff (preparing the food), this all is going to be transformed into burger. </a:t>
            </a:r>
          </a:p>
          <a:p>
            <a:pPr eaLnBrk="1" hangingPunct="1"/>
            <a:endParaRPr lang="en-US" dirty="0">
              <a:latin typeface="Times New Roman" charset="0"/>
            </a:endParaRPr>
          </a:p>
          <a:p>
            <a:pPr eaLnBrk="1" hangingPunct="1">
              <a:buFontTx/>
              <a:buChar char="-"/>
            </a:pPr>
            <a:r>
              <a:rPr lang="en-US" dirty="0">
                <a:latin typeface="Times New Roman" charset="0"/>
              </a:rPr>
              <a:t>Some transform patients bodies</a:t>
            </a:r>
            <a:r>
              <a:rPr lang="en-US" baseline="0" dirty="0">
                <a:latin typeface="Times New Roman" charset="0"/>
              </a:rPr>
              <a:t> (Clinical processes)</a:t>
            </a:r>
            <a:r>
              <a:rPr lang="en-US" dirty="0">
                <a:latin typeface="Times New Roman" charset="0"/>
              </a:rPr>
              <a:t>; some transform patients minds (Psychotherapy)</a:t>
            </a:r>
            <a:r>
              <a:rPr lang="en-US" baseline="0" dirty="0">
                <a:latin typeface="Times New Roman" charset="0"/>
              </a:rPr>
              <a:t>; </a:t>
            </a:r>
            <a:r>
              <a:rPr lang="en-US" dirty="0">
                <a:latin typeface="Times New Roman" charset="0"/>
              </a:rPr>
              <a:t>some</a:t>
            </a:r>
            <a:r>
              <a:rPr lang="en-US" baseline="0" dirty="0">
                <a:latin typeface="Times New Roman" charset="0"/>
              </a:rPr>
              <a:t> transform staff (customers) (e.g. HR training processes)</a:t>
            </a:r>
            <a:r>
              <a:rPr lang="en-US" dirty="0">
                <a:latin typeface="Times New Roman" charset="0"/>
              </a:rPr>
              <a:t>; some transform materials and information to support</a:t>
            </a:r>
            <a:r>
              <a:rPr lang="en-US" baseline="0" dirty="0">
                <a:latin typeface="Times New Roman" charset="0"/>
              </a:rPr>
              <a:t> the process</a:t>
            </a:r>
            <a:endParaRPr lang="en-US" dirty="0">
              <a:latin typeface="Times New Roman" charset="0"/>
            </a:endParaRPr>
          </a:p>
          <a:p>
            <a:pPr eaLnBrk="1" hangingPunct="1"/>
            <a:endParaRPr lang="en-US" dirty="0">
              <a:latin typeface="Times New Roman" charset="0"/>
            </a:endParaRPr>
          </a:p>
          <a:p>
            <a:pPr marL="185715" indent="-185715">
              <a:buFontTx/>
              <a:buChar char="-"/>
            </a:pPr>
            <a:endParaRPr lang="en-US" baseline="0" dirty="0">
              <a:latin typeface="Times New Roman" charset="0"/>
            </a:endParaRPr>
          </a:p>
          <a:p>
            <a:pPr marL="185715" indent="-185715">
              <a:buFontTx/>
              <a:buChar char="-"/>
            </a:pPr>
            <a:endParaRPr lang="en-US" dirty="0">
              <a:latin typeface="Times New Roman" charset="0"/>
            </a:endParaRPr>
          </a:p>
          <a:p>
            <a:pPr eaLnBrk="1" hangingPunct="1"/>
            <a:endParaRPr lang="en-US" dirty="0">
              <a:latin typeface="Times New Roman" charset="0"/>
            </a:endParaRPr>
          </a:p>
        </p:txBody>
      </p:sp>
    </p:spTree>
    <p:extLst>
      <p:ext uri="{BB962C8B-B14F-4D97-AF65-F5344CB8AC3E}">
        <p14:creationId xmlns:p14="http://schemas.microsoft.com/office/powerpoint/2010/main" val="44241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47500" lnSpcReduction="20000"/>
          </a:bodyPr>
          <a:lstStyle/>
          <a:p>
            <a:pPr eaLnBrk="1" hangingPunct="1">
              <a:spcBef>
                <a:spcPct val="0"/>
              </a:spcBef>
            </a:pPr>
            <a:endParaRPr lang="en-US" dirty="0">
              <a:latin typeface="Calibri" charset="0"/>
            </a:endParaRPr>
          </a:p>
          <a:p>
            <a:pPr eaLnBrk="1" hangingPunct="1">
              <a:spcBef>
                <a:spcPct val="0"/>
              </a:spcBef>
            </a:pPr>
            <a:r>
              <a:rPr lang="en-US" dirty="0">
                <a:latin typeface="Calibri" charset="0"/>
              </a:rPr>
              <a:t>Objective &gt; Strategy</a:t>
            </a:r>
            <a:r>
              <a:rPr lang="en-US" baseline="0" dirty="0">
                <a:latin typeface="Calibri" charset="0"/>
              </a:rPr>
              <a:t> &gt; Supply Chain</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What Dell wanted: produce computers cheaper than competitors and more customizable</a:t>
            </a:r>
            <a:r>
              <a:rPr lang="en-US" baseline="0" dirty="0">
                <a:latin typeface="Calibri" charset="0"/>
              </a:rPr>
              <a:t> products. </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How to create</a:t>
            </a:r>
            <a:r>
              <a:rPr lang="en-US" baseline="0" dirty="0">
                <a:latin typeface="Calibri" charset="0"/>
              </a:rPr>
              <a:t> a supply chain to attain these two objectives? </a:t>
            </a:r>
            <a:endParaRPr lang="en-US" dirty="0">
              <a:latin typeface="Calibri" charset="0"/>
            </a:endParaRPr>
          </a:p>
          <a:p>
            <a:pPr eaLnBrk="1" hangingPunct="1">
              <a:spcBef>
                <a:spcPct val="0"/>
              </a:spcBef>
            </a:pPr>
            <a:endParaRPr lang="en-US" dirty="0">
              <a:latin typeface="Calibri" charset="0"/>
            </a:endParaRPr>
          </a:p>
          <a:p>
            <a:pPr marL="185715" indent="-185715">
              <a:spcBef>
                <a:spcPct val="0"/>
              </a:spcBef>
              <a:buFontTx/>
              <a:buChar char="•"/>
            </a:pPr>
            <a:r>
              <a:rPr lang="en-US" dirty="0">
                <a:latin typeface="Calibri" charset="0"/>
              </a:rPr>
              <a:t>Cut</a:t>
            </a:r>
            <a:r>
              <a:rPr lang="en-US" baseline="0" dirty="0">
                <a:latin typeface="Calibri" charset="0"/>
              </a:rPr>
              <a:t> the middle man – computers sold directly to consumers</a:t>
            </a:r>
          </a:p>
          <a:p>
            <a:pPr marL="185715" indent="-185715">
              <a:spcBef>
                <a:spcPct val="0"/>
              </a:spcBef>
              <a:buFontTx/>
              <a:buChar char="•"/>
            </a:pPr>
            <a:endParaRPr lang="en-US" baseline="0" dirty="0">
              <a:latin typeface="Calibri" charset="0"/>
            </a:endParaRPr>
          </a:p>
          <a:p>
            <a:pPr marL="185715" indent="-185715">
              <a:spcBef>
                <a:spcPct val="0"/>
              </a:spcBef>
              <a:buFontTx/>
              <a:buChar char="•"/>
            </a:pPr>
            <a:r>
              <a:rPr lang="en-US" baseline="0" dirty="0">
                <a:latin typeface="Calibri" charset="0"/>
              </a:rPr>
              <a:t>Reduce logistic costs by having an efficient  (lean) supply chain, e.g. no inventories, etc. </a:t>
            </a:r>
          </a:p>
          <a:p>
            <a:pPr marL="185715" indent="-185715">
              <a:spcBef>
                <a:spcPct val="0"/>
              </a:spcBef>
              <a:buFontTx/>
              <a:buChar char="•"/>
            </a:pPr>
            <a:endParaRPr lang="en-US" baseline="0" dirty="0">
              <a:latin typeface="Calibri" charset="0"/>
            </a:endParaRPr>
          </a:p>
          <a:p>
            <a:pPr marL="185715" indent="-185715">
              <a:spcBef>
                <a:spcPct val="0"/>
              </a:spcBef>
              <a:buFontTx/>
              <a:buChar char="•"/>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Central</a:t>
            </a:r>
            <a:r>
              <a:rPr lang="en-US" baseline="0" dirty="0">
                <a:latin typeface="Calibri" charset="0"/>
              </a:rPr>
              <a:t> idea: sell computers directly to consumers, cutting the middle man. The idea was to do that in the most efficient way. </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Link</a:t>
            </a:r>
            <a:r>
              <a:rPr lang="en-US" baseline="0" dirty="0">
                <a:latin typeface="Calibri" charset="0"/>
              </a:rPr>
              <a:t> strategy with supply chain. </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When Dell</a:t>
            </a:r>
            <a:r>
              <a:rPr lang="en-US" baseline="0" dirty="0">
                <a:latin typeface="Calibri" charset="0"/>
              </a:rPr>
              <a:t> started, this market was dominated by IBM, which had almost 50% of the market. </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What</a:t>
            </a:r>
            <a:r>
              <a:rPr lang="en-US" baseline="0" dirty="0">
                <a:latin typeface="Calibri" charset="0"/>
              </a:rPr>
              <a:t> is Dell’s business model? Cheap and customizable.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Strategy: increase velocity, reduce inventory and reduce the overall cost per machine.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No warehouse, suppliers elsewhere – how can this problem be equated? One, it created a hub – all manufacturers have to keep inventory very close to Dells plants. But that was not enough. The inventory kept was, on average for two weeks only, so not much. The other strategy was to use only trusted partners. If you carry only two weeks of inventory, you must trust that there will be no delays. That means trusting the manufacturers of parts and also the people delivering these parts. A parallel strategy was to have also local suppliers.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How Dell differs from, say, Apple? Cheaper. </a:t>
            </a:r>
          </a:p>
          <a:p>
            <a:pPr eaLnBrk="1" hangingPunct="1">
              <a:spcBef>
                <a:spcPct val="0"/>
              </a:spcBef>
            </a:pPr>
            <a:endParaRPr lang="en-US"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r>
              <a:rPr lang="en-US" b="1" baseline="0" dirty="0">
                <a:latin typeface="Calibri" charset="0"/>
              </a:rPr>
              <a:t>Most of Dell’s suppliers keep components warehoused less than 20 minutes away from Dell’s factory. </a:t>
            </a:r>
            <a:endParaRPr lang="en-US" b="0" baseline="0" dirty="0">
              <a:latin typeface="Calibri" charset="0"/>
            </a:endParaRPr>
          </a:p>
          <a:p>
            <a:pPr eaLnBrk="1" hangingPunct="1">
              <a:spcBef>
                <a:spcPct val="0"/>
              </a:spcBef>
            </a:pPr>
            <a:endParaRPr lang="en-US" b="0" baseline="0" dirty="0">
              <a:latin typeface="Calibri" charset="0"/>
            </a:endParaRPr>
          </a:p>
          <a:p>
            <a:pPr eaLnBrk="1" hangingPunct="1">
              <a:spcBef>
                <a:spcPct val="0"/>
              </a:spcBef>
            </a:pPr>
            <a:r>
              <a:rPr lang="en-US" b="0" baseline="0" dirty="0">
                <a:latin typeface="Calibri" charset="0"/>
              </a:rPr>
              <a:t>The only component that is kept in large numbers in inventory is </a:t>
            </a:r>
            <a:r>
              <a:rPr lang="en-US" b="0" baseline="0" dirty="0" err="1">
                <a:latin typeface="Calibri" charset="0"/>
              </a:rPr>
              <a:t>interl’s</a:t>
            </a:r>
            <a:r>
              <a:rPr lang="en-US" b="0" baseline="0" dirty="0">
                <a:latin typeface="Calibri" charset="0"/>
              </a:rPr>
              <a:t> microprocessors. </a:t>
            </a:r>
            <a:endParaRPr lang="en-US" b="1"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To be customizable, do you need to have your factories far or close to your consumers? Remember that it takes 6 weeks to ship something from China to the UK, for instance. Close, right?</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What is the problem of being too close to the consumers? In other words, why don’t Dell produce everything and buy all components in the UK? Yes, cost. How can that be averted? It may been to compromise, e.g. have its factories in Poland. Labor is not as cheap as its is in China, but it is close.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Another way to save money is to have no inventory, right? How to do I that? In the case of Dell, the suppliers hold two weeks worth of inventory for them. So supplier A, for instance, keeps inventory in a Hub, close to a factory if Dell. </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One thing</a:t>
            </a:r>
            <a:r>
              <a:rPr lang="en-US" baseline="0" dirty="0">
                <a:latin typeface="Calibri" charset="0"/>
              </a:rPr>
              <a:t> that you quickly realize when studying supply chains is that they are not really chains, but rather networks. </a:t>
            </a: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charset="0"/>
                <a:ea typeface="ＭＳ Ｐゴシック" charset="0"/>
                <a:cs typeface="ＭＳ Ｐゴシック" charset="0"/>
              </a:defRPr>
            </a:lvl1pPr>
            <a:lvl2pPr marL="804763" indent="-309524" eaLnBrk="0" hangingPunct="0">
              <a:defRPr sz="2600">
                <a:solidFill>
                  <a:schemeClr val="tx1"/>
                </a:solidFill>
                <a:latin typeface="Arial" charset="0"/>
                <a:ea typeface="ＭＳ Ｐゴシック" charset="0"/>
              </a:defRPr>
            </a:lvl2pPr>
            <a:lvl3pPr marL="1238098" indent="-247620" eaLnBrk="0" hangingPunct="0">
              <a:defRPr sz="2600">
                <a:solidFill>
                  <a:schemeClr val="tx1"/>
                </a:solidFill>
                <a:latin typeface="Arial" charset="0"/>
                <a:ea typeface="ＭＳ Ｐゴシック" charset="0"/>
              </a:defRPr>
            </a:lvl3pPr>
            <a:lvl4pPr marL="1733337" indent="-247620" eaLnBrk="0" hangingPunct="0">
              <a:defRPr sz="2600">
                <a:solidFill>
                  <a:schemeClr val="tx1"/>
                </a:solidFill>
                <a:latin typeface="Arial" charset="0"/>
                <a:ea typeface="ＭＳ Ｐゴシック" charset="0"/>
              </a:defRPr>
            </a:lvl4pPr>
            <a:lvl5pPr marL="2228576" indent="-247620" eaLnBrk="0" hangingPunct="0">
              <a:defRPr sz="2600">
                <a:solidFill>
                  <a:schemeClr val="tx1"/>
                </a:solidFill>
                <a:latin typeface="Arial" charset="0"/>
                <a:ea typeface="ＭＳ Ｐゴシック" charset="0"/>
              </a:defRPr>
            </a:lvl5pPr>
            <a:lvl6pPr marL="2723815" indent="-247620" eaLnBrk="0" fontAlgn="base" hangingPunct="0">
              <a:spcBef>
                <a:spcPct val="50000"/>
              </a:spcBef>
              <a:spcAft>
                <a:spcPct val="0"/>
              </a:spcAft>
              <a:defRPr sz="2600">
                <a:solidFill>
                  <a:schemeClr val="tx1"/>
                </a:solidFill>
                <a:latin typeface="Arial" charset="0"/>
                <a:ea typeface="ＭＳ Ｐゴシック" charset="0"/>
              </a:defRPr>
            </a:lvl6pPr>
            <a:lvl7pPr marL="3219054" indent="-247620" eaLnBrk="0" fontAlgn="base" hangingPunct="0">
              <a:spcBef>
                <a:spcPct val="50000"/>
              </a:spcBef>
              <a:spcAft>
                <a:spcPct val="0"/>
              </a:spcAft>
              <a:defRPr sz="2600">
                <a:solidFill>
                  <a:schemeClr val="tx1"/>
                </a:solidFill>
                <a:latin typeface="Arial" charset="0"/>
                <a:ea typeface="ＭＳ Ｐゴシック" charset="0"/>
              </a:defRPr>
            </a:lvl7pPr>
            <a:lvl8pPr marL="3714293" indent="-247620" eaLnBrk="0" fontAlgn="base" hangingPunct="0">
              <a:spcBef>
                <a:spcPct val="50000"/>
              </a:spcBef>
              <a:spcAft>
                <a:spcPct val="0"/>
              </a:spcAft>
              <a:defRPr sz="2600">
                <a:solidFill>
                  <a:schemeClr val="tx1"/>
                </a:solidFill>
                <a:latin typeface="Arial" charset="0"/>
                <a:ea typeface="ＭＳ Ｐゴシック" charset="0"/>
              </a:defRPr>
            </a:lvl8pPr>
            <a:lvl9pPr marL="4209532" indent="-247620" eaLnBrk="0" fontAlgn="base" hangingPunct="0">
              <a:spcBef>
                <a:spcPct val="50000"/>
              </a:spcBef>
              <a:spcAft>
                <a:spcPct val="0"/>
              </a:spcAft>
              <a:defRPr sz="2600">
                <a:solidFill>
                  <a:schemeClr val="tx1"/>
                </a:solidFill>
                <a:latin typeface="Arial" charset="0"/>
                <a:ea typeface="ＭＳ Ｐゴシック" charset="0"/>
              </a:defRPr>
            </a:lvl9pPr>
          </a:lstStyle>
          <a:p>
            <a:pPr eaLnBrk="1" hangingPunct="1"/>
            <a:fld id="{30EB903C-0628-AF4E-843A-10F4DD93D807}" type="slidenum">
              <a:rPr lang="en-US" sz="1300"/>
              <a:pPr eaLnBrk="1" hangingPunct="1"/>
              <a:t>13</a:t>
            </a:fld>
            <a:endParaRPr lang="en-US" sz="1300" dirty="0"/>
          </a:p>
        </p:txBody>
      </p:sp>
    </p:spTree>
    <p:extLst>
      <p:ext uri="{BB962C8B-B14F-4D97-AF65-F5344CB8AC3E}">
        <p14:creationId xmlns:p14="http://schemas.microsoft.com/office/powerpoint/2010/main" val="338059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46083" name="Notes Placeholder 2"/>
          <p:cNvSpPr>
            <a:spLocks noGrp="1"/>
          </p:cNvSpPr>
          <p:nvPr>
            <p:ph type="body" idx="1"/>
          </p:nvPr>
        </p:nvSpPr>
        <p:spPr bwMode="auto">
          <a:xfrm>
            <a:off x="687388" y="4343400"/>
            <a:ext cx="5484812" cy="4114800"/>
          </a:xfrm>
          <a:noFill/>
        </p:spPr>
        <p:txBody>
          <a:bodyPr wrap="square" lIns="97770" tIns="48885" rIns="97770" bIns="48885" numCol="1" anchor="t" anchorCtr="0" compatLnSpc="1">
            <a:prstTxWarp prst="textNoShape">
              <a:avLst/>
            </a:prstTxWarp>
          </a:bodyPr>
          <a:lstStyle/>
          <a:p>
            <a:pPr eaLnBrk="1" hangingPunct="1">
              <a:spcBef>
                <a:spcPct val="0"/>
              </a:spcBef>
            </a:pPr>
            <a:endParaRPr lang="en-GB" dirty="0"/>
          </a:p>
        </p:txBody>
      </p:sp>
      <p:sp>
        <p:nvSpPr>
          <p:cNvPr id="46084" name="Slide Number Placeholder 3"/>
          <p:cNvSpPr txBox="1">
            <a:spLocks noGrp="1"/>
          </p:cNvSpPr>
          <p:nvPr/>
        </p:nvSpPr>
        <p:spPr bwMode="auto">
          <a:xfrm>
            <a:off x="3884614" y="8686801"/>
            <a:ext cx="2971799" cy="455613"/>
          </a:xfrm>
          <a:prstGeom prst="rect">
            <a:avLst/>
          </a:prstGeom>
          <a:noFill/>
          <a:ln w="9525">
            <a:noFill/>
            <a:miter lim="800000"/>
            <a:headEnd/>
            <a:tailEnd/>
          </a:ln>
        </p:spPr>
        <p:txBody>
          <a:bodyPr lIns="97770" tIns="48885" rIns="97770" bIns="48885" anchor="b"/>
          <a:lstStyle/>
          <a:p>
            <a:pPr algn="r" defTabSz="978442"/>
            <a:fld id="{CCDFD623-FB65-4B5A-87DB-3B4DE47C3153}" type="slidenum">
              <a:rPr lang="en-GB" sz="1300">
                <a:latin typeface="Calibri" pitchFamily="34" charset="0"/>
              </a:rPr>
              <a:pPr algn="r" defTabSz="978442"/>
              <a:t>17</a:t>
            </a:fld>
            <a:endParaRPr lang="en-GB" sz="1300" dirty="0">
              <a:latin typeface="Calibri" pitchFamily="34" charset="0"/>
            </a:endParaRPr>
          </a:p>
        </p:txBody>
      </p:sp>
    </p:spTree>
    <p:extLst>
      <p:ext uri="{BB962C8B-B14F-4D97-AF65-F5344CB8AC3E}">
        <p14:creationId xmlns:p14="http://schemas.microsoft.com/office/powerpoint/2010/main" val="214048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charset="0"/>
                <a:ea typeface="ＭＳ Ｐゴシック" charset="0"/>
                <a:cs typeface="ＭＳ Ｐゴシック" charset="0"/>
              </a:defRPr>
            </a:lvl1pPr>
            <a:lvl2pPr marL="804763" indent="-309524" eaLnBrk="0" hangingPunct="0">
              <a:defRPr sz="2600">
                <a:solidFill>
                  <a:schemeClr val="tx1"/>
                </a:solidFill>
                <a:latin typeface="Times New Roman" charset="0"/>
                <a:ea typeface="ＭＳ Ｐゴシック" charset="0"/>
              </a:defRPr>
            </a:lvl2pPr>
            <a:lvl3pPr marL="1238098" indent="-247620" eaLnBrk="0" hangingPunct="0">
              <a:defRPr sz="2600">
                <a:solidFill>
                  <a:schemeClr val="tx1"/>
                </a:solidFill>
                <a:latin typeface="Times New Roman" charset="0"/>
                <a:ea typeface="ＭＳ Ｐゴシック" charset="0"/>
              </a:defRPr>
            </a:lvl3pPr>
            <a:lvl4pPr marL="1733337" indent="-247620" eaLnBrk="0" hangingPunct="0">
              <a:defRPr sz="2600">
                <a:solidFill>
                  <a:schemeClr val="tx1"/>
                </a:solidFill>
                <a:latin typeface="Times New Roman" charset="0"/>
                <a:ea typeface="ＭＳ Ｐゴシック" charset="0"/>
              </a:defRPr>
            </a:lvl4pPr>
            <a:lvl5pPr marL="2228576" indent="-247620" eaLnBrk="0" hangingPunct="0">
              <a:defRPr sz="2600">
                <a:solidFill>
                  <a:schemeClr val="tx1"/>
                </a:solidFill>
                <a:latin typeface="Times New Roman" charset="0"/>
                <a:ea typeface="ＭＳ Ｐゴシック" charset="0"/>
              </a:defRPr>
            </a:lvl5pPr>
            <a:lvl6pPr marL="2723815" indent="-247620" eaLnBrk="0" fontAlgn="base" hangingPunct="0">
              <a:spcBef>
                <a:spcPct val="0"/>
              </a:spcBef>
              <a:spcAft>
                <a:spcPct val="0"/>
              </a:spcAft>
              <a:defRPr sz="2600">
                <a:solidFill>
                  <a:schemeClr val="tx1"/>
                </a:solidFill>
                <a:latin typeface="Times New Roman" charset="0"/>
                <a:ea typeface="ＭＳ Ｐゴシック" charset="0"/>
              </a:defRPr>
            </a:lvl6pPr>
            <a:lvl7pPr marL="3219054" indent="-247620" eaLnBrk="0" fontAlgn="base" hangingPunct="0">
              <a:spcBef>
                <a:spcPct val="0"/>
              </a:spcBef>
              <a:spcAft>
                <a:spcPct val="0"/>
              </a:spcAft>
              <a:defRPr sz="2600">
                <a:solidFill>
                  <a:schemeClr val="tx1"/>
                </a:solidFill>
                <a:latin typeface="Times New Roman" charset="0"/>
                <a:ea typeface="ＭＳ Ｐゴシック" charset="0"/>
              </a:defRPr>
            </a:lvl7pPr>
            <a:lvl8pPr marL="3714293" indent="-247620" eaLnBrk="0" fontAlgn="base" hangingPunct="0">
              <a:spcBef>
                <a:spcPct val="0"/>
              </a:spcBef>
              <a:spcAft>
                <a:spcPct val="0"/>
              </a:spcAft>
              <a:defRPr sz="2600">
                <a:solidFill>
                  <a:schemeClr val="tx1"/>
                </a:solidFill>
                <a:latin typeface="Times New Roman" charset="0"/>
                <a:ea typeface="ＭＳ Ｐゴシック" charset="0"/>
              </a:defRPr>
            </a:lvl8pPr>
            <a:lvl9pPr marL="4209532" indent="-247620" eaLnBrk="0" fontAlgn="base" hangingPunct="0">
              <a:spcBef>
                <a:spcPct val="0"/>
              </a:spcBef>
              <a:spcAft>
                <a:spcPct val="0"/>
              </a:spcAft>
              <a:defRPr sz="2600">
                <a:solidFill>
                  <a:schemeClr val="tx1"/>
                </a:solidFill>
                <a:latin typeface="Times New Roman" charset="0"/>
                <a:ea typeface="ＭＳ Ｐゴシック" charset="0"/>
              </a:defRPr>
            </a:lvl9pPr>
          </a:lstStyle>
          <a:p>
            <a:pPr eaLnBrk="1" hangingPunct="1"/>
            <a:fld id="{7E233628-88D6-D149-9D2B-5F23C85A2075}" type="slidenum">
              <a:rPr lang="en-GB" sz="1300">
                <a:cs typeface="Times New Roman" charset="0"/>
              </a:rPr>
              <a:pPr eaLnBrk="1" hangingPunct="1"/>
              <a:t>20</a:t>
            </a:fld>
            <a:endParaRPr lang="en-GB" sz="1300">
              <a:cs typeface="Times New Roman" charset="0"/>
            </a:endParaRPr>
          </a:p>
        </p:txBody>
      </p:sp>
      <p:sp>
        <p:nvSpPr>
          <p:cNvPr id="271362" name="Rectangle 2"/>
          <p:cNvSpPr>
            <a:spLocks noGrp="1" noRot="1" noChangeAspect="1" noChangeArrowheads="1" noTextEdit="1"/>
          </p:cNvSpPr>
          <p:nvPr>
            <p:ph type="sldImg"/>
          </p:nvPr>
        </p:nvSpPr>
        <p:spPr>
          <a:xfrm>
            <a:off x="1146175" y="687388"/>
            <a:ext cx="4567238" cy="3425825"/>
          </a:xfrm>
          <a:ln/>
        </p:spPr>
      </p:sp>
      <p:sp>
        <p:nvSpPr>
          <p:cNvPr id="45059" name="Rectangle 3"/>
          <p:cNvSpPr>
            <a:spLocks noGrp="1" noChangeArrowheads="1"/>
          </p:cNvSpPr>
          <p:nvPr>
            <p:ph type="body" idx="1"/>
          </p:nvPr>
        </p:nvSpPr>
        <p:spPr/>
        <p:txBody>
          <a:bodyPr>
            <a:normAutofit fontScale="92500" lnSpcReduction="10000"/>
          </a:bodyPr>
          <a:lstStyle/>
          <a:p>
            <a:pPr eaLnBrk="1" hangingPunct="1"/>
            <a:r>
              <a:rPr lang="en-US" dirty="0">
                <a:latin typeface="Times New Roman" charset="0"/>
              </a:rPr>
              <a:t>What</a:t>
            </a:r>
            <a:r>
              <a:rPr lang="en-US" baseline="0" dirty="0">
                <a:latin typeface="Times New Roman" charset="0"/>
              </a:rPr>
              <a:t> is operations and process management? And by extension, what is managing healthcare operations? </a:t>
            </a:r>
          </a:p>
          <a:p>
            <a:pPr eaLnBrk="1" hangingPunct="1"/>
            <a:endParaRPr lang="en-US" baseline="0" dirty="0">
              <a:latin typeface="Times New Roman" charset="0"/>
            </a:endParaRPr>
          </a:p>
          <a:p>
            <a:pPr eaLnBrk="1" hangingPunct="1"/>
            <a:r>
              <a:rPr lang="en-US" dirty="0">
                <a:latin typeface="Times New Roman" charset="0"/>
              </a:rPr>
              <a:t>Ultimately, the objective of all operations to more effectively manage inputs (both transforming and transformed) to ensure better outputs. </a:t>
            </a:r>
          </a:p>
          <a:p>
            <a:pPr eaLnBrk="1" hangingPunct="1"/>
            <a:r>
              <a:rPr lang="en-US" dirty="0">
                <a:latin typeface="Times New Roman" charset="0"/>
              </a:rPr>
              <a:t>All organisations have ‘operations’ because all</a:t>
            </a:r>
            <a:r>
              <a:rPr lang="en-US" baseline="0" dirty="0">
                <a:latin typeface="Times New Roman" charset="0"/>
              </a:rPr>
              <a:t> organisations produce products, services, or a mix of both. </a:t>
            </a:r>
            <a:endParaRPr lang="en-US" dirty="0">
              <a:latin typeface="Times New Roman" charset="0"/>
            </a:endParaRPr>
          </a:p>
          <a:p>
            <a:pPr eaLnBrk="1" hangingPunct="1"/>
            <a:endParaRPr lang="en-US" dirty="0">
              <a:latin typeface="Times New Roman" charset="0"/>
            </a:endParaRPr>
          </a:p>
          <a:p>
            <a:pPr eaLnBrk="1" hangingPunct="1"/>
            <a:r>
              <a:rPr lang="en-US" dirty="0">
                <a:latin typeface="Times New Roman" charset="0"/>
              </a:rPr>
              <a:t>Tangible vs. intangible outcomes:</a:t>
            </a:r>
            <a:r>
              <a:rPr lang="en-US" baseline="0" dirty="0">
                <a:latin typeface="Times New Roman" charset="0"/>
              </a:rPr>
              <a:t> intangible: haircut, consultant advise. Tangible: a personal computer or a </a:t>
            </a:r>
            <a:r>
              <a:rPr lang="en-US" baseline="0" dirty="0" err="1">
                <a:latin typeface="Times New Roman" charset="0"/>
              </a:rPr>
              <a:t>tv</a:t>
            </a:r>
            <a:r>
              <a:rPr lang="en-US" baseline="0" dirty="0">
                <a:latin typeface="Times New Roman" charset="0"/>
              </a:rPr>
              <a:t>. </a:t>
            </a:r>
            <a:endParaRPr lang="en-US" dirty="0">
              <a:latin typeface="Times New Roman" charset="0"/>
            </a:endParaRPr>
          </a:p>
          <a:p>
            <a:pPr eaLnBrk="1" hangingPunct="1"/>
            <a:endParaRPr lang="en-US" dirty="0">
              <a:latin typeface="Times New Roman" charset="0"/>
            </a:endParaRPr>
          </a:p>
          <a:p>
            <a:pPr eaLnBrk="1" hangingPunct="1"/>
            <a:r>
              <a:rPr lang="en-US" dirty="0">
                <a:latin typeface="Times New Roman" charset="0"/>
              </a:rPr>
              <a:t>Examples:</a:t>
            </a:r>
          </a:p>
          <a:p>
            <a:pPr eaLnBrk="1" hangingPunct="1"/>
            <a:endParaRPr lang="en-US" dirty="0">
              <a:latin typeface="Times New Roman" charset="0"/>
            </a:endParaRPr>
          </a:p>
          <a:p>
            <a:pPr defTabSz="495239">
              <a:defRPr/>
            </a:pPr>
            <a:r>
              <a:rPr lang="en-US" dirty="0">
                <a:latin typeface="Times New Roman" charset="0"/>
              </a:rPr>
              <a:t>Some are</a:t>
            </a:r>
            <a:r>
              <a:rPr lang="en-US" baseline="0" dirty="0">
                <a:latin typeface="Times New Roman" charset="0"/>
              </a:rPr>
              <a:t> materials that are transformed into cars. This is what most commonly comes to mind when we think of transformation.</a:t>
            </a:r>
          </a:p>
          <a:p>
            <a:pPr defTabSz="495239">
              <a:defRPr/>
            </a:pPr>
            <a:endParaRPr lang="en-US" baseline="0" dirty="0">
              <a:latin typeface="Times New Roman" charset="0"/>
            </a:endParaRPr>
          </a:p>
          <a:p>
            <a:pPr defTabSz="495239">
              <a:defRPr/>
            </a:pPr>
            <a:r>
              <a:rPr lang="en-US" baseline="0" dirty="0">
                <a:latin typeface="Times New Roman" charset="0"/>
              </a:rPr>
              <a:t>A sandwich at McDonalds: bread, meat, source (materials), staff (preparing the food), this all is going to be transformed into burger. </a:t>
            </a:r>
          </a:p>
          <a:p>
            <a:pPr eaLnBrk="1" hangingPunct="1"/>
            <a:endParaRPr lang="en-US" dirty="0">
              <a:latin typeface="Times New Roman" charset="0"/>
            </a:endParaRPr>
          </a:p>
          <a:p>
            <a:pPr eaLnBrk="1" hangingPunct="1">
              <a:buFontTx/>
              <a:buChar char="-"/>
            </a:pPr>
            <a:r>
              <a:rPr lang="en-US" dirty="0">
                <a:latin typeface="Times New Roman" charset="0"/>
              </a:rPr>
              <a:t>Some transform patients bodies</a:t>
            </a:r>
            <a:r>
              <a:rPr lang="en-US" baseline="0" dirty="0">
                <a:latin typeface="Times New Roman" charset="0"/>
              </a:rPr>
              <a:t> (Clinical processes)</a:t>
            </a:r>
            <a:r>
              <a:rPr lang="en-US" dirty="0">
                <a:latin typeface="Times New Roman" charset="0"/>
              </a:rPr>
              <a:t>; some transform patients minds (Psychotherapy)</a:t>
            </a:r>
            <a:r>
              <a:rPr lang="en-US" baseline="0" dirty="0">
                <a:latin typeface="Times New Roman" charset="0"/>
              </a:rPr>
              <a:t>; </a:t>
            </a:r>
            <a:r>
              <a:rPr lang="en-US" dirty="0">
                <a:latin typeface="Times New Roman" charset="0"/>
              </a:rPr>
              <a:t>some</a:t>
            </a:r>
            <a:r>
              <a:rPr lang="en-US" baseline="0" dirty="0">
                <a:latin typeface="Times New Roman" charset="0"/>
              </a:rPr>
              <a:t> transform staff (customers) (e.g. HR training processes)</a:t>
            </a:r>
            <a:r>
              <a:rPr lang="en-US" dirty="0">
                <a:latin typeface="Times New Roman" charset="0"/>
              </a:rPr>
              <a:t>; some transform materials and information to support</a:t>
            </a:r>
            <a:r>
              <a:rPr lang="en-US" baseline="0" dirty="0">
                <a:latin typeface="Times New Roman" charset="0"/>
              </a:rPr>
              <a:t> the process</a:t>
            </a:r>
            <a:endParaRPr lang="en-US" dirty="0">
              <a:latin typeface="Times New Roman" charset="0"/>
            </a:endParaRPr>
          </a:p>
          <a:p>
            <a:pPr eaLnBrk="1" hangingPunct="1"/>
            <a:endParaRPr lang="en-US" dirty="0">
              <a:latin typeface="Times New Roman" charset="0"/>
            </a:endParaRPr>
          </a:p>
          <a:p>
            <a:pPr marL="185715" indent="-185715">
              <a:buFontTx/>
              <a:buChar char="-"/>
            </a:pPr>
            <a:endParaRPr lang="en-US" baseline="0" dirty="0">
              <a:latin typeface="Times New Roman" charset="0"/>
            </a:endParaRPr>
          </a:p>
          <a:p>
            <a:pPr marL="185715" indent="-185715">
              <a:buFontTx/>
              <a:buChar char="-"/>
            </a:pPr>
            <a:endParaRPr lang="en-US" dirty="0">
              <a:latin typeface="Times New Roman" charset="0"/>
            </a:endParaRPr>
          </a:p>
          <a:p>
            <a:pPr eaLnBrk="1" hangingPunct="1"/>
            <a:endParaRPr lang="en-US" dirty="0">
              <a:latin typeface="Times New Roman" charset="0"/>
            </a:endParaRPr>
          </a:p>
        </p:txBody>
      </p:sp>
    </p:spTree>
    <p:extLst>
      <p:ext uri="{BB962C8B-B14F-4D97-AF65-F5344CB8AC3E}">
        <p14:creationId xmlns:p14="http://schemas.microsoft.com/office/powerpoint/2010/main" val="326858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924944"/>
            <a:ext cx="7772400" cy="936104"/>
          </a:xfrm>
          <a:prstGeom prst="rect">
            <a:avLst/>
          </a:prstGeom>
        </p:spPr>
        <p:txBody>
          <a:bodyPr/>
          <a:lstStyle>
            <a:lvl1pPr algn="l">
              <a:defRPr sz="260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5373464"/>
            <a:ext cx="7772400" cy="431800"/>
          </a:xfrm>
          <a:prstGeom prst="rect">
            <a:avLst/>
          </a:prstGeom>
        </p:spPr>
        <p:txBody>
          <a:bodyPr vert="horz"/>
          <a:lstStyle>
            <a:lvl1pPr marL="0" indent="0">
              <a:buNone/>
              <a:defRPr sz="16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6165850"/>
            <a:ext cx="7772400" cy="28733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4652937"/>
            <a:ext cx="7772400" cy="576263"/>
          </a:xfrm>
          <a:prstGeom prst="rect">
            <a:avLst/>
          </a:prstGeom>
        </p:spPr>
        <p:txBody>
          <a:bodyPr vert="horz"/>
          <a:lstStyle>
            <a:lvl1pPr marL="0" indent="0">
              <a:buNone/>
              <a:defRPr sz="24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4005263"/>
            <a:ext cx="7772400" cy="503237"/>
          </a:xfrm>
          <a:prstGeom prst="rect">
            <a:avLst/>
          </a:prstGeom>
        </p:spPr>
        <p:txBody>
          <a:bodyPr vert="horz"/>
          <a:lstStyle>
            <a:lvl1pPr marL="0" indent="0">
              <a:buNone/>
              <a:defRPr sz="24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63339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8" y="981075"/>
            <a:ext cx="8353425" cy="5111750"/>
          </a:xfrm>
          <a:prstGeom prst="rect">
            <a:avLst/>
          </a:prstGeom>
        </p:spPr>
        <p:txBody>
          <a:bodyPr vert="horz"/>
          <a:lstStyle>
            <a:lvl1pPr marL="0" indent="0">
              <a:buNone/>
              <a:defRPr sz="1600"/>
            </a:lvl1pPr>
          </a:lstStyle>
          <a:p>
            <a:pPr lvl="0"/>
            <a:r>
              <a:rPr lang="it-IT"/>
              <a:t>Testo</a:t>
            </a:r>
            <a:endParaRPr lang="it-IT" dirty="0"/>
          </a:p>
        </p:txBody>
      </p:sp>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8051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115888"/>
            <a:ext cx="8178800" cy="922337"/>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774700" y="1371600"/>
            <a:ext cx="7912100" cy="4602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ftr" sz="quarter" idx="10"/>
          </p:nvPr>
        </p:nvSpPr>
        <p:spPr>
          <a:xfrm>
            <a:off x="0" y="6664325"/>
            <a:ext cx="4689475" cy="193675"/>
          </a:xfrm>
          <a:prstGeom prst="rect">
            <a:avLst/>
          </a:prstGeom>
          <a:ln/>
        </p:spPr>
        <p:txBody>
          <a:bodyPr/>
          <a:lstStyle>
            <a:lvl1pPr>
              <a:defRPr/>
            </a:lvl1pPr>
          </a:lstStyle>
          <a:p>
            <a:pPr>
              <a:defRPr/>
            </a:pPr>
            <a:r>
              <a:rPr lang="en-US"/>
              <a:t>Copyright © 2010 Pearson Education, Inc. Publishing as Prentice Hall.</a:t>
            </a:r>
          </a:p>
        </p:txBody>
      </p:sp>
    </p:spTree>
    <p:extLst>
      <p:ext uri="{BB962C8B-B14F-4D97-AF65-F5344CB8AC3E}">
        <p14:creationId xmlns:p14="http://schemas.microsoft.com/office/powerpoint/2010/main" val="298336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40DA86E3-AB2F-44AE-8E68-1408E7EF4FB3}" type="datetimeFigureOut">
              <a:rPr lang="pt-PT"/>
              <a:pPr/>
              <a:t>30/03/2020</a:t>
            </a:fld>
            <a:endParaRPr lang="pt-PT"/>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pt-PT"/>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41D8D76-BABB-4C81-9861-4A5471C224B9}" type="slidenum">
              <a:rPr lang="pt-PT"/>
              <a:pPr/>
              <a:t>‹#›</a:t>
            </a:fld>
            <a:endParaRPr lang="pt-PT"/>
          </a:p>
        </p:txBody>
      </p:sp>
    </p:spTree>
    <p:extLst>
      <p:ext uri="{BB962C8B-B14F-4D97-AF65-F5344CB8AC3E}">
        <p14:creationId xmlns:p14="http://schemas.microsoft.com/office/powerpoint/2010/main" val="1110124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ttangolo 8"/>
          <p:cNvSpPr/>
          <p:nvPr userDrawn="1"/>
        </p:nvSpPr>
        <p:spPr>
          <a:xfrm>
            <a:off x="1583668" y="5868560"/>
            <a:ext cx="5976664" cy="584776"/>
          </a:xfrm>
          <a:prstGeom prst="rect">
            <a:avLst/>
          </a:prstGeom>
        </p:spPr>
        <p:txBody>
          <a:bodyPr wrap="square">
            <a:spAutoFit/>
          </a:bodyPr>
          <a:lstStyle/>
          <a:p>
            <a:pPr lvl="0" algn="ctr" defTabSz="88900" eaLnBrk="0" hangingPunct="0">
              <a:spcBef>
                <a:spcPts val="0"/>
              </a:spcBef>
              <a:defRPr/>
            </a:pPr>
            <a:r>
              <a:rPr lang="it-IT" sz="1600" b="1" i="0" kern="1200" cap="all" dirty="0">
                <a:solidFill>
                  <a:schemeClr val="bg1">
                    <a:lumMod val="50000"/>
                  </a:schemeClr>
                </a:solidFill>
                <a:latin typeface="Gotham HTF Bold"/>
                <a:ea typeface="ヒラギノ角ゴ Pro W3" charset="-128"/>
                <a:cs typeface="Gotham HTF Bold"/>
              </a:rPr>
              <a:t>BOLOGNA</a:t>
            </a:r>
            <a:r>
              <a:rPr lang="it-IT" sz="1600" b="1" i="0" cap="all" dirty="0">
                <a:solidFill>
                  <a:schemeClr val="tx1">
                    <a:lumMod val="65000"/>
                    <a:lumOff val="35000"/>
                  </a:schemeClr>
                </a:solidFill>
                <a:latin typeface="Gotham HTF Bold"/>
                <a:cs typeface="Gotham HTF Bold"/>
              </a:rPr>
              <a:t> </a:t>
            </a:r>
            <a:r>
              <a:rPr lang="it-IT" sz="1600" b="1" i="0" cap="all" dirty="0">
                <a:solidFill>
                  <a:schemeClr val="bg1">
                    <a:lumMod val="50000"/>
                  </a:schemeClr>
                </a:solidFill>
                <a:latin typeface="Gotham HTF Bold"/>
                <a:cs typeface="Gotham HTF Bold"/>
              </a:rPr>
              <a:t>BUSINESS SCHOOL</a:t>
            </a:r>
          </a:p>
          <a:p>
            <a:pPr lvl="0" algn="ctr" defTabSz="88900" eaLnBrk="0" hangingPunct="0">
              <a:spcBef>
                <a:spcPts val="0"/>
              </a:spcBef>
              <a:defRPr/>
            </a:pPr>
            <a:r>
              <a:rPr lang="it-IT" sz="1600" b="0" i="0" cap="none" dirty="0">
                <a:solidFill>
                  <a:schemeClr val="bg1">
                    <a:lumMod val="50000"/>
                  </a:schemeClr>
                </a:solidFill>
                <a:latin typeface="Gotham HTF Book"/>
                <a:cs typeface="Gotham HTF Book"/>
              </a:rPr>
              <a:t>Alma Mater </a:t>
            </a:r>
            <a:r>
              <a:rPr lang="it-IT" sz="1600" b="0" i="0" cap="none" dirty="0" err="1">
                <a:solidFill>
                  <a:schemeClr val="bg1">
                    <a:lumMod val="50000"/>
                  </a:schemeClr>
                </a:solidFill>
                <a:latin typeface="Gotham HTF Book"/>
                <a:cs typeface="Gotham HTF Book"/>
              </a:rPr>
              <a:t>Studiorum</a:t>
            </a:r>
            <a:r>
              <a:rPr lang="it-IT" sz="1600" b="0" i="0" cap="none" dirty="0">
                <a:solidFill>
                  <a:schemeClr val="bg1">
                    <a:lumMod val="50000"/>
                  </a:schemeClr>
                </a:solidFill>
                <a:latin typeface="Gotham HTF Book"/>
                <a:cs typeface="Gotham HTF Book"/>
              </a:rPr>
              <a:t> </a:t>
            </a:r>
            <a:r>
              <a:rPr lang="it-IT" sz="1600" b="0" i="0" kern="1200" cap="none" dirty="0">
                <a:solidFill>
                  <a:schemeClr val="bg1">
                    <a:lumMod val="50000"/>
                  </a:schemeClr>
                </a:solidFill>
                <a:latin typeface="Gotham HTF Book"/>
                <a:ea typeface="ヒラギノ角ゴ Pro W3" charset="-128"/>
                <a:cs typeface="Gotham HTF Book"/>
              </a:rPr>
              <a:t>Università di Bologna</a:t>
            </a:r>
          </a:p>
        </p:txBody>
      </p:sp>
      <p:pic>
        <p:nvPicPr>
          <p:cNvPr id="5" name="Immagine 2" descr="BBS4COLORI.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0210" y="1663700"/>
            <a:ext cx="4680000" cy="1806338"/>
          </a:xfrm>
          <a:prstGeom prst="rect">
            <a:avLst/>
          </a:prstGeom>
        </p:spPr>
      </p:pic>
    </p:spTree>
    <p:extLst>
      <p:ext uri="{BB962C8B-B14F-4D97-AF65-F5344CB8AC3E}">
        <p14:creationId xmlns:p14="http://schemas.microsoft.com/office/powerpoint/2010/main" val="1529204574"/>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dirty="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4062111049"/>
      </p:ext>
    </p:extLst>
  </p:cSld>
  <p:clrMap bg1="lt1" tx1="dk1" bg2="lt2" tx2="dk2" accent1="accent1" accent2="accent2" accent3="accent3" accent4="accent4" accent5="accent5" accent6="accent6" hlink="hlink" folHlink="folHlink"/>
  <p:sldLayoutIdLst>
    <p:sldLayoutId id="2147483760" r:id="rId1"/>
    <p:sldLayoutId id="2147483788" r:id="rId2"/>
    <p:sldLayoutId id="2147483790" r:id="rId3"/>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7252" y="3430343"/>
            <a:ext cx="7800948" cy="427285"/>
          </a:xfrm>
        </p:spPr>
        <p:txBody>
          <a:bodyPr/>
          <a:lstStyle/>
          <a:p>
            <a:r>
              <a:rPr lang="it-IT" dirty="0"/>
              <a:t>INTRODUCTION</a:t>
            </a:r>
          </a:p>
        </p:txBody>
      </p:sp>
      <p:sp>
        <p:nvSpPr>
          <p:cNvPr id="3" name="Segnaposto contenuto 2"/>
          <p:cNvSpPr>
            <a:spLocks noGrp="1"/>
          </p:cNvSpPr>
          <p:nvPr>
            <p:ph sz="quarter" idx="11"/>
          </p:nvPr>
        </p:nvSpPr>
        <p:spPr>
          <a:xfrm>
            <a:off x="657252" y="5072074"/>
            <a:ext cx="7772400" cy="431800"/>
          </a:xfrm>
        </p:spPr>
        <p:txBody>
          <a:bodyPr/>
          <a:lstStyle/>
          <a:p>
            <a:r>
              <a:rPr lang="it-IT"/>
              <a:t>March 30, 2020</a:t>
            </a:r>
            <a:endParaRPr lang="it-IT" dirty="0"/>
          </a:p>
        </p:txBody>
      </p:sp>
      <p:sp>
        <p:nvSpPr>
          <p:cNvPr id="5" name="Segnaposto testo 4"/>
          <p:cNvSpPr>
            <a:spLocks noGrp="1"/>
          </p:cNvSpPr>
          <p:nvPr>
            <p:ph type="body" sz="quarter" idx="13"/>
          </p:nvPr>
        </p:nvSpPr>
        <p:spPr>
          <a:xfrm>
            <a:off x="657252" y="4581499"/>
            <a:ext cx="7772400" cy="419137"/>
          </a:xfrm>
        </p:spPr>
        <p:txBody>
          <a:bodyPr/>
          <a:lstStyle/>
          <a:p>
            <a:r>
              <a:rPr lang="it-IT" dirty="0"/>
              <a:t>Antony Paulraj</a:t>
            </a:r>
          </a:p>
        </p:txBody>
      </p:sp>
      <p:sp>
        <p:nvSpPr>
          <p:cNvPr id="6" name="Segnaposto testo 5"/>
          <p:cNvSpPr>
            <a:spLocks noGrp="1"/>
          </p:cNvSpPr>
          <p:nvPr>
            <p:ph type="body" sz="quarter" idx="14"/>
          </p:nvPr>
        </p:nvSpPr>
        <p:spPr>
          <a:xfrm>
            <a:off x="657252" y="3929066"/>
            <a:ext cx="7800948" cy="503237"/>
          </a:xfrm>
        </p:spPr>
        <p:txBody>
          <a:bodyPr/>
          <a:lstStyle/>
          <a:p>
            <a:r>
              <a:rPr lang="it-IT" dirty="0"/>
              <a:t>Operations Management</a:t>
            </a:r>
          </a:p>
        </p:txBody>
      </p:sp>
      <p:pic>
        <p:nvPicPr>
          <p:cNvPr id="7" name="Immagine 2" descr="BBS4COLOR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210" y="1556792"/>
            <a:ext cx="4680000" cy="1806338"/>
          </a:xfrm>
          <a:prstGeom prst="rect">
            <a:avLst/>
          </a:prstGeom>
        </p:spPr>
      </p:pic>
    </p:spTree>
    <p:extLst>
      <p:ext uri="{BB962C8B-B14F-4D97-AF65-F5344CB8AC3E}">
        <p14:creationId xmlns:p14="http://schemas.microsoft.com/office/powerpoint/2010/main" val="323866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Relative Performance Objectives</a:t>
            </a:r>
          </a:p>
        </p:txBody>
      </p:sp>
      <p:grpSp>
        <p:nvGrpSpPr>
          <p:cNvPr id="3" name="Group 3"/>
          <p:cNvGrpSpPr>
            <a:grpSpLocks/>
          </p:cNvGrpSpPr>
          <p:nvPr/>
        </p:nvGrpSpPr>
        <p:grpSpPr bwMode="auto">
          <a:xfrm>
            <a:off x="2678385" y="2369074"/>
            <a:ext cx="3613150" cy="2844800"/>
            <a:chOff x="1920" y="1200"/>
            <a:chExt cx="1920" cy="1501"/>
          </a:xfrm>
        </p:grpSpPr>
        <p:sp>
          <p:nvSpPr>
            <p:cNvPr id="4" name="Line 4"/>
            <p:cNvSpPr>
              <a:spLocks noChangeShapeType="1"/>
            </p:cNvSpPr>
            <p:nvPr/>
          </p:nvSpPr>
          <p:spPr bwMode="auto">
            <a:xfrm flipV="1">
              <a:off x="2880" y="1920"/>
              <a:ext cx="960" cy="240"/>
            </a:xfrm>
            <a:prstGeom prst="line">
              <a:avLst/>
            </a:prstGeom>
            <a:noFill/>
            <a:ln w="38100">
              <a:solidFill>
                <a:schemeClr val="tx1"/>
              </a:solidFill>
              <a:round/>
              <a:headEnd/>
              <a:tailEnd/>
            </a:ln>
          </p:spPr>
          <p:txBody>
            <a:bodyPr/>
            <a:lstStyle/>
            <a:p>
              <a:endParaRPr lang="en-GB"/>
            </a:p>
          </p:txBody>
        </p:sp>
        <p:sp>
          <p:nvSpPr>
            <p:cNvPr id="5" name="Line 5"/>
            <p:cNvSpPr>
              <a:spLocks noChangeShapeType="1"/>
            </p:cNvSpPr>
            <p:nvPr/>
          </p:nvSpPr>
          <p:spPr bwMode="auto">
            <a:xfrm flipH="1" flipV="1">
              <a:off x="1920" y="1920"/>
              <a:ext cx="960" cy="240"/>
            </a:xfrm>
            <a:prstGeom prst="line">
              <a:avLst/>
            </a:prstGeom>
            <a:noFill/>
            <a:ln w="38100">
              <a:solidFill>
                <a:schemeClr val="tx1"/>
              </a:solidFill>
              <a:round/>
              <a:headEnd/>
              <a:tailEnd/>
            </a:ln>
          </p:spPr>
          <p:txBody>
            <a:bodyPr/>
            <a:lstStyle/>
            <a:p>
              <a:endParaRPr lang="en-GB"/>
            </a:p>
          </p:txBody>
        </p:sp>
        <p:sp>
          <p:nvSpPr>
            <p:cNvPr id="6" name="Line 6"/>
            <p:cNvSpPr>
              <a:spLocks noChangeShapeType="1"/>
            </p:cNvSpPr>
            <p:nvPr/>
          </p:nvSpPr>
          <p:spPr bwMode="auto">
            <a:xfrm rot="2635926" flipH="1" flipV="1">
              <a:off x="2661" y="2457"/>
              <a:ext cx="960" cy="240"/>
            </a:xfrm>
            <a:prstGeom prst="line">
              <a:avLst/>
            </a:prstGeom>
            <a:noFill/>
            <a:ln w="38100">
              <a:solidFill>
                <a:schemeClr val="tx1"/>
              </a:solidFill>
              <a:round/>
              <a:headEnd/>
              <a:tailEnd/>
            </a:ln>
          </p:spPr>
          <p:txBody>
            <a:bodyPr/>
            <a:lstStyle/>
            <a:p>
              <a:endParaRPr lang="en-GB"/>
            </a:p>
          </p:txBody>
        </p:sp>
        <p:sp>
          <p:nvSpPr>
            <p:cNvPr id="7" name="Line 7"/>
            <p:cNvSpPr>
              <a:spLocks noChangeShapeType="1"/>
            </p:cNvSpPr>
            <p:nvPr/>
          </p:nvSpPr>
          <p:spPr bwMode="auto">
            <a:xfrm rot="18964074" flipV="1">
              <a:off x="2139" y="2461"/>
              <a:ext cx="960" cy="240"/>
            </a:xfrm>
            <a:prstGeom prst="line">
              <a:avLst/>
            </a:prstGeom>
            <a:noFill/>
            <a:ln w="38100">
              <a:solidFill>
                <a:schemeClr val="tx1"/>
              </a:solidFill>
              <a:round/>
              <a:headEnd/>
              <a:tailEnd/>
            </a:ln>
          </p:spPr>
          <p:txBody>
            <a:bodyPr/>
            <a:lstStyle/>
            <a:p>
              <a:endParaRPr lang="en-GB"/>
            </a:p>
          </p:txBody>
        </p:sp>
        <p:sp>
          <p:nvSpPr>
            <p:cNvPr id="8" name="Line 8"/>
            <p:cNvSpPr>
              <a:spLocks noChangeShapeType="1"/>
            </p:cNvSpPr>
            <p:nvPr/>
          </p:nvSpPr>
          <p:spPr bwMode="auto">
            <a:xfrm flipV="1">
              <a:off x="2880" y="1200"/>
              <a:ext cx="0" cy="960"/>
            </a:xfrm>
            <a:prstGeom prst="line">
              <a:avLst/>
            </a:prstGeom>
            <a:noFill/>
            <a:ln w="38100">
              <a:solidFill>
                <a:schemeClr val="tx1"/>
              </a:solidFill>
              <a:round/>
              <a:headEnd/>
              <a:tailEnd/>
            </a:ln>
          </p:spPr>
          <p:txBody>
            <a:bodyPr/>
            <a:lstStyle/>
            <a:p>
              <a:endParaRPr lang="en-GB"/>
            </a:p>
          </p:txBody>
        </p:sp>
      </p:grpSp>
      <p:sp>
        <p:nvSpPr>
          <p:cNvPr id="9" name="Text Box 9"/>
          <p:cNvSpPr txBox="1">
            <a:spLocks noChangeArrowheads="1"/>
          </p:cNvSpPr>
          <p:nvPr/>
        </p:nvSpPr>
        <p:spPr bwMode="auto">
          <a:xfrm>
            <a:off x="3556273" y="2027761"/>
            <a:ext cx="1974850" cy="366713"/>
          </a:xfrm>
          <a:prstGeom prst="rect">
            <a:avLst/>
          </a:prstGeom>
          <a:noFill/>
          <a:ln w="9525">
            <a:noFill/>
            <a:miter lim="800000"/>
            <a:headEnd/>
            <a:tailEnd/>
          </a:ln>
        </p:spPr>
        <p:txBody>
          <a:bodyPr>
            <a:spAutoFit/>
          </a:bodyPr>
          <a:lstStyle/>
          <a:p>
            <a:pPr>
              <a:spcBef>
                <a:spcPct val="50000"/>
              </a:spcBef>
            </a:pPr>
            <a:r>
              <a:rPr lang="en-GB"/>
              <a:t>Cost</a:t>
            </a:r>
            <a:endParaRPr lang="en-US"/>
          </a:p>
        </p:txBody>
      </p:sp>
      <p:sp>
        <p:nvSpPr>
          <p:cNvPr id="10" name="Text Box 10"/>
          <p:cNvSpPr txBox="1">
            <a:spLocks noChangeArrowheads="1"/>
          </p:cNvSpPr>
          <p:nvPr/>
        </p:nvSpPr>
        <p:spPr bwMode="auto">
          <a:xfrm>
            <a:off x="2572023" y="5701236"/>
            <a:ext cx="1781175" cy="373063"/>
          </a:xfrm>
          <a:prstGeom prst="rect">
            <a:avLst/>
          </a:prstGeom>
          <a:noFill/>
          <a:ln w="9525">
            <a:noFill/>
            <a:miter lim="800000"/>
            <a:headEnd/>
            <a:tailEnd/>
          </a:ln>
        </p:spPr>
        <p:txBody>
          <a:bodyPr>
            <a:spAutoFit/>
          </a:bodyPr>
          <a:lstStyle/>
          <a:p>
            <a:pPr>
              <a:spcBef>
                <a:spcPct val="50000"/>
              </a:spcBef>
            </a:pPr>
            <a:r>
              <a:rPr lang="en-GB"/>
              <a:t>Quality</a:t>
            </a:r>
            <a:endParaRPr lang="en-US"/>
          </a:p>
        </p:txBody>
      </p:sp>
      <p:sp>
        <p:nvSpPr>
          <p:cNvPr id="11" name="Text Box 11"/>
          <p:cNvSpPr txBox="1">
            <a:spLocks noChangeArrowheads="1"/>
          </p:cNvSpPr>
          <p:nvPr/>
        </p:nvSpPr>
        <p:spPr bwMode="auto">
          <a:xfrm>
            <a:off x="3945210" y="5726636"/>
            <a:ext cx="3813175" cy="366713"/>
          </a:xfrm>
          <a:prstGeom prst="rect">
            <a:avLst/>
          </a:prstGeom>
          <a:noFill/>
          <a:ln w="9525">
            <a:noFill/>
            <a:miter lim="800000"/>
            <a:headEnd/>
            <a:tailEnd/>
          </a:ln>
        </p:spPr>
        <p:txBody>
          <a:bodyPr>
            <a:spAutoFit/>
          </a:bodyPr>
          <a:lstStyle/>
          <a:p>
            <a:pPr>
              <a:spcBef>
                <a:spcPct val="50000"/>
              </a:spcBef>
            </a:pPr>
            <a:r>
              <a:rPr lang="en-GB"/>
              <a:t>Flexibility</a:t>
            </a:r>
            <a:endParaRPr lang="en-US"/>
          </a:p>
        </p:txBody>
      </p:sp>
      <p:sp>
        <p:nvSpPr>
          <p:cNvPr id="12" name="Text Box 12"/>
          <p:cNvSpPr txBox="1">
            <a:spLocks noChangeArrowheads="1"/>
          </p:cNvSpPr>
          <p:nvPr/>
        </p:nvSpPr>
        <p:spPr bwMode="auto">
          <a:xfrm>
            <a:off x="5774010" y="3418411"/>
            <a:ext cx="1984375" cy="366713"/>
          </a:xfrm>
          <a:prstGeom prst="rect">
            <a:avLst/>
          </a:prstGeom>
          <a:noFill/>
          <a:ln w="9525">
            <a:noFill/>
            <a:miter lim="800000"/>
            <a:headEnd/>
            <a:tailEnd/>
          </a:ln>
        </p:spPr>
        <p:txBody>
          <a:bodyPr>
            <a:spAutoFit/>
          </a:bodyPr>
          <a:lstStyle/>
          <a:p>
            <a:pPr>
              <a:spcBef>
                <a:spcPct val="50000"/>
              </a:spcBef>
            </a:pPr>
            <a:r>
              <a:rPr lang="en-GB"/>
              <a:t>Dependability</a:t>
            </a:r>
            <a:endParaRPr lang="en-US"/>
          </a:p>
        </p:txBody>
      </p:sp>
      <p:sp>
        <p:nvSpPr>
          <p:cNvPr id="13" name="Text Box 13"/>
          <p:cNvSpPr txBox="1">
            <a:spLocks noChangeArrowheads="1"/>
          </p:cNvSpPr>
          <p:nvPr/>
        </p:nvSpPr>
        <p:spPr bwMode="auto">
          <a:xfrm>
            <a:off x="1814785" y="3418411"/>
            <a:ext cx="1450975" cy="366713"/>
          </a:xfrm>
          <a:prstGeom prst="rect">
            <a:avLst/>
          </a:prstGeom>
          <a:noFill/>
          <a:ln w="9525">
            <a:noFill/>
            <a:miter lim="800000"/>
            <a:headEnd/>
            <a:tailEnd/>
          </a:ln>
        </p:spPr>
        <p:txBody>
          <a:bodyPr>
            <a:spAutoFit/>
          </a:bodyPr>
          <a:lstStyle/>
          <a:p>
            <a:pPr>
              <a:spcBef>
                <a:spcPct val="50000"/>
              </a:spcBef>
            </a:pPr>
            <a:r>
              <a:rPr lang="en-GB"/>
              <a:t>Speed</a:t>
            </a:r>
            <a:endParaRPr lang="en-US"/>
          </a:p>
        </p:txBody>
      </p:sp>
      <p:grpSp>
        <p:nvGrpSpPr>
          <p:cNvPr id="14" name="Group 14"/>
          <p:cNvGrpSpPr>
            <a:grpSpLocks/>
          </p:cNvGrpSpPr>
          <p:nvPr/>
        </p:nvGrpSpPr>
        <p:grpSpPr bwMode="auto">
          <a:xfrm>
            <a:off x="1617935" y="1340374"/>
            <a:ext cx="4000499" cy="4287838"/>
            <a:chOff x="884" y="1043"/>
            <a:chExt cx="2520" cy="2701"/>
          </a:xfrm>
        </p:grpSpPr>
        <p:sp>
          <p:nvSpPr>
            <p:cNvPr id="15" name="Freeform 15"/>
            <p:cNvSpPr>
              <a:spLocks/>
            </p:cNvSpPr>
            <p:nvPr/>
          </p:nvSpPr>
          <p:spPr bwMode="auto">
            <a:xfrm>
              <a:off x="1766" y="2350"/>
              <a:ext cx="1638" cy="1394"/>
            </a:xfrm>
            <a:custGeom>
              <a:avLst/>
              <a:gdLst>
                <a:gd name="T0" fmla="*/ 0 w 622"/>
                <a:gd name="T1" fmla="*/ 1855 h 523"/>
                <a:gd name="T2" fmla="*/ 2865 w 622"/>
                <a:gd name="T3" fmla="*/ 9542 h 523"/>
                <a:gd name="T4" fmla="*/ 10284 w 622"/>
                <a:gd name="T5" fmla="*/ 9905 h 523"/>
                <a:gd name="T6" fmla="*/ 11361 w 622"/>
                <a:gd name="T7" fmla="*/ 2351 h 523"/>
                <a:gd name="T8" fmla="*/ 6339 w 622"/>
                <a:gd name="T9" fmla="*/ 0 h 523"/>
                <a:gd name="T10" fmla="*/ 0 w 622"/>
                <a:gd name="T11" fmla="*/ 1855 h 523"/>
                <a:gd name="T12" fmla="*/ 0 60000 65536"/>
                <a:gd name="T13" fmla="*/ 0 60000 65536"/>
                <a:gd name="T14" fmla="*/ 0 60000 65536"/>
                <a:gd name="T15" fmla="*/ 0 60000 65536"/>
                <a:gd name="T16" fmla="*/ 0 60000 65536"/>
                <a:gd name="T17" fmla="*/ 0 60000 65536"/>
                <a:gd name="T18" fmla="*/ 0 w 622"/>
                <a:gd name="T19" fmla="*/ 0 h 523"/>
                <a:gd name="T20" fmla="*/ 622 w 622"/>
                <a:gd name="T21" fmla="*/ 523 h 523"/>
              </a:gdLst>
              <a:ahLst/>
              <a:cxnLst>
                <a:cxn ang="T12">
                  <a:pos x="T0" y="T1"/>
                </a:cxn>
                <a:cxn ang="T13">
                  <a:pos x="T2" y="T3"/>
                </a:cxn>
                <a:cxn ang="T14">
                  <a:pos x="T4" y="T5"/>
                </a:cxn>
                <a:cxn ang="T15">
                  <a:pos x="T6" y="T7"/>
                </a:cxn>
                <a:cxn ang="T16">
                  <a:pos x="T8" y="T9"/>
                </a:cxn>
                <a:cxn ang="T17">
                  <a:pos x="T10" y="T11"/>
                </a:cxn>
              </a:cxnLst>
              <a:rect l="T18" t="T19" r="T20" b="T21"/>
              <a:pathLst>
                <a:path w="622" h="523">
                  <a:moveTo>
                    <a:pt x="0" y="98"/>
                  </a:moveTo>
                  <a:lnTo>
                    <a:pt x="157" y="504"/>
                  </a:lnTo>
                  <a:lnTo>
                    <a:pt x="563" y="523"/>
                  </a:lnTo>
                  <a:lnTo>
                    <a:pt x="622" y="124"/>
                  </a:lnTo>
                  <a:lnTo>
                    <a:pt x="347" y="0"/>
                  </a:lnTo>
                  <a:lnTo>
                    <a:pt x="0" y="98"/>
                  </a:lnTo>
                  <a:close/>
                </a:path>
              </a:pathLst>
            </a:custGeom>
            <a:noFill/>
            <a:ln w="38100" cmpd="sng">
              <a:solidFill>
                <a:srgbClr val="FF0000"/>
              </a:solidFill>
              <a:round/>
              <a:headEnd/>
              <a:tailEnd/>
            </a:ln>
          </p:spPr>
          <p:txBody>
            <a:bodyPr/>
            <a:lstStyle/>
            <a:p>
              <a:endParaRPr lang="en-GB"/>
            </a:p>
          </p:txBody>
        </p:sp>
        <p:sp>
          <p:nvSpPr>
            <p:cNvPr id="16" name="Text Box 16"/>
            <p:cNvSpPr txBox="1">
              <a:spLocks noChangeArrowheads="1"/>
            </p:cNvSpPr>
            <p:nvPr/>
          </p:nvSpPr>
          <p:spPr bwMode="auto">
            <a:xfrm>
              <a:off x="884" y="1043"/>
              <a:ext cx="1329" cy="233"/>
            </a:xfrm>
            <a:prstGeom prst="rect">
              <a:avLst/>
            </a:prstGeom>
            <a:noFill/>
            <a:ln w="9525">
              <a:noFill/>
              <a:miter lim="800000"/>
              <a:headEnd/>
              <a:tailEnd/>
            </a:ln>
          </p:spPr>
          <p:txBody>
            <a:bodyPr wrap="square">
              <a:spAutoFit/>
            </a:bodyPr>
            <a:lstStyle/>
            <a:p>
              <a:pPr eaLnBrk="0" hangingPunct="0"/>
              <a:r>
                <a:rPr lang="en-GB" dirty="0">
                  <a:solidFill>
                    <a:srgbClr val="FF0000"/>
                  </a:solidFill>
                </a:rPr>
                <a:t>Taxi service</a:t>
              </a:r>
              <a:endParaRPr lang="en-US" dirty="0">
                <a:solidFill>
                  <a:srgbClr val="FF0000"/>
                </a:solidFill>
              </a:endParaRPr>
            </a:p>
          </p:txBody>
        </p:sp>
        <p:sp>
          <p:nvSpPr>
            <p:cNvPr id="17" name="Line 17"/>
            <p:cNvSpPr>
              <a:spLocks noChangeShapeType="1"/>
            </p:cNvSpPr>
            <p:nvPr/>
          </p:nvSpPr>
          <p:spPr bwMode="auto">
            <a:xfrm>
              <a:off x="1791" y="1769"/>
              <a:ext cx="267" cy="690"/>
            </a:xfrm>
            <a:prstGeom prst="line">
              <a:avLst/>
            </a:prstGeom>
            <a:noFill/>
            <a:ln w="38100">
              <a:solidFill>
                <a:srgbClr val="FF0000"/>
              </a:solidFill>
              <a:round/>
              <a:headEnd/>
              <a:tailEnd type="triangle" w="med" len="med"/>
            </a:ln>
          </p:spPr>
          <p:txBody>
            <a:bodyPr/>
            <a:lstStyle/>
            <a:p>
              <a:endParaRPr lang="en-GB"/>
            </a:p>
          </p:txBody>
        </p:sp>
      </p:grpSp>
      <p:grpSp>
        <p:nvGrpSpPr>
          <p:cNvPr id="18" name="Group 18"/>
          <p:cNvGrpSpPr>
            <a:grpSpLocks/>
          </p:cNvGrpSpPr>
          <p:nvPr/>
        </p:nvGrpSpPr>
        <p:grpSpPr bwMode="auto">
          <a:xfrm>
            <a:off x="3511823" y="1413399"/>
            <a:ext cx="4300537" cy="3938588"/>
            <a:chOff x="2077" y="1089"/>
            <a:chExt cx="2709" cy="2481"/>
          </a:xfrm>
        </p:grpSpPr>
        <p:sp>
          <p:nvSpPr>
            <p:cNvPr id="19" name="Freeform 19"/>
            <p:cNvSpPr>
              <a:spLocks/>
            </p:cNvSpPr>
            <p:nvPr/>
          </p:nvSpPr>
          <p:spPr bwMode="auto">
            <a:xfrm>
              <a:off x="2077" y="1928"/>
              <a:ext cx="1625" cy="1642"/>
            </a:xfrm>
            <a:custGeom>
              <a:avLst/>
              <a:gdLst>
                <a:gd name="T0" fmla="*/ 0 w 1625"/>
                <a:gd name="T1" fmla="*/ 768 h 1642"/>
                <a:gd name="T2" fmla="*/ 167 w 1625"/>
                <a:gd name="T3" fmla="*/ 1642 h 1642"/>
                <a:gd name="T4" fmla="*/ 793 w 1625"/>
                <a:gd name="T5" fmla="*/ 1190 h 1642"/>
                <a:gd name="T6" fmla="*/ 1625 w 1625"/>
                <a:gd name="T7" fmla="*/ 659 h 1642"/>
                <a:gd name="T8" fmla="*/ 619 w 1625"/>
                <a:gd name="T9" fmla="*/ 0 h 1642"/>
                <a:gd name="T10" fmla="*/ 0 w 1625"/>
                <a:gd name="T11" fmla="*/ 768 h 1642"/>
                <a:gd name="T12" fmla="*/ 0 60000 65536"/>
                <a:gd name="T13" fmla="*/ 0 60000 65536"/>
                <a:gd name="T14" fmla="*/ 0 60000 65536"/>
                <a:gd name="T15" fmla="*/ 0 60000 65536"/>
                <a:gd name="T16" fmla="*/ 0 60000 65536"/>
                <a:gd name="T17" fmla="*/ 0 60000 65536"/>
                <a:gd name="T18" fmla="*/ 0 w 1625"/>
                <a:gd name="T19" fmla="*/ 0 h 1642"/>
                <a:gd name="T20" fmla="*/ 1625 w 1625"/>
                <a:gd name="T21" fmla="*/ 1642 h 1642"/>
              </a:gdLst>
              <a:ahLst/>
              <a:cxnLst>
                <a:cxn ang="T12">
                  <a:pos x="T0" y="T1"/>
                </a:cxn>
                <a:cxn ang="T13">
                  <a:pos x="T2" y="T3"/>
                </a:cxn>
                <a:cxn ang="T14">
                  <a:pos x="T4" y="T5"/>
                </a:cxn>
                <a:cxn ang="T15">
                  <a:pos x="T6" y="T7"/>
                </a:cxn>
                <a:cxn ang="T16">
                  <a:pos x="T8" y="T9"/>
                </a:cxn>
                <a:cxn ang="T17">
                  <a:pos x="T10" y="T11"/>
                </a:cxn>
              </a:cxnLst>
              <a:rect l="T18" t="T19" r="T20" b="T21"/>
              <a:pathLst>
                <a:path w="1625" h="1642">
                  <a:moveTo>
                    <a:pt x="0" y="768"/>
                  </a:moveTo>
                  <a:lnTo>
                    <a:pt x="167" y="1642"/>
                  </a:lnTo>
                  <a:lnTo>
                    <a:pt x="793" y="1190"/>
                  </a:lnTo>
                  <a:lnTo>
                    <a:pt x="1625" y="659"/>
                  </a:lnTo>
                  <a:lnTo>
                    <a:pt x="619" y="0"/>
                  </a:lnTo>
                  <a:lnTo>
                    <a:pt x="0" y="768"/>
                  </a:lnTo>
                  <a:close/>
                </a:path>
              </a:pathLst>
            </a:custGeom>
            <a:noFill/>
            <a:ln w="38100" cmpd="sng">
              <a:solidFill>
                <a:schemeClr val="accent2"/>
              </a:solidFill>
              <a:round/>
              <a:headEnd/>
              <a:tailEnd/>
            </a:ln>
          </p:spPr>
          <p:txBody>
            <a:bodyPr/>
            <a:lstStyle/>
            <a:p>
              <a:endParaRPr lang="en-GB"/>
            </a:p>
          </p:txBody>
        </p:sp>
        <p:sp>
          <p:nvSpPr>
            <p:cNvPr id="20" name="Text Box 20"/>
            <p:cNvSpPr txBox="1">
              <a:spLocks noChangeArrowheads="1"/>
            </p:cNvSpPr>
            <p:nvPr/>
          </p:nvSpPr>
          <p:spPr bwMode="auto">
            <a:xfrm>
              <a:off x="3606" y="1089"/>
              <a:ext cx="1180" cy="233"/>
            </a:xfrm>
            <a:prstGeom prst="rect">
              <a:avLst/>
            </a:prstGeom>
            <a:noFill/>
            <a:ln w="9525">
              <a:noFill/>
              <a:miter lim="800000"/>
              <a:headEnd/>
              <a:tailEnd/>
            </a:ln>
          </p:spPr>
          <p:txBody>
            <a:bodyPr>
              <a:spAutoFit/>
            </a:bodyPr>
            <a:lstStyle/>
            <a:p>
              <a:pPr eaLnBrk="0" hangingPunct="0"/>
              <a:r>
                <a:rPr lang="en-GB" dirty="0">
                  <a:solidFill>
                    <a:schemeClr val="accent2"/>
                  </a:solidFill>
                </a:rPr>
                <a:t>Bus service</a:t>
              </a:r>
              <a:endParaRPr lang="en-US" dirty="0">
                <a:solidFill>
                  <a:schemeClr val="accent2"/>
                </a:solidFill>
              </a:endParaRPr>
            </a:p>
          </p:txBody>
        </p:sp>
        <p:sp>
          <p:nvSpPr>
            <p:cNvPr id="21" name="Line 21"/>
            <p:cNvSpPr>
              <a:spLocks noChangeShapeType="1"/>
            </p:cNvSpPr>
            <p:nvPr/>
          </p:nvSpPr>
          <p:spPr bwMode="auto">
            <a:xfrm flipH="1">
              <a:off x="3244" y="1584"/>
              <a:ext cx="788" cy="651"/>
            </a:xfrm>
            <a:prstGeom prst="line">
              <a:avLst/>
            </a:prstGeom>
            <a:noFill/>
            <a:ln w="38100">
              <a:solidFill>
                <a:schemeClr val="accent2"/>
              </a:solidFill>
              <a:round/>
              <a:headEnd/>
              <a:tailEnd type="triangle" w="med" len="med"/>
            </a:ln>
          </p:spPr>
          <p:txBody>
            <a:bodyPr/>
            <a:lstStyle/>
            <a:p>
              <a:endParaRPr lang="en-GB"/>
            </a:p>
          </p:txBody>
        </p:sp>
      </p:grpSp>
      <p:pic>
        <p:nvPicPr>
          <p:cNvPr id="22" name="Picture 21"/>
          <p:cNvPicPr>
            <a:picLocks noChangeAspect="1"/>
          </p:cNvPicPr>
          <p:nvPr/>
        </p:nvPicPr>
        <p:blipFill>
          <a:blip r:embed="rId2"/>
          <a:stretch>
            <a:fillRect/>
          </a:stretch>
        </p:blipFill>
        <p:spPr>
          <a:xfrm>
            <a:off x="2338313" y="1700637"/>
            <a:ext cx="1087670" cy="648072"/>
          </a:xfrm>
          <a:prstGeom prst="rect">
            <a:avLst/>
          </a:prstGeom>
        </p:spPr>
      </p:pic>
      <p:pic>
        <p:nvPicPr>
          <p:cNvPr id="23" name="Picture 22"/>
          <p:cNvPicPr>
            <a:picLocks noChangeAspect="1"/>
          </p:cNvPicPr>
          <p:nvPr/>
        </p:nvPicPr>
        <p:blipFill>
          <a:blip r:embed="rId3"/>
          <a:stretch>
            <a:fillRect/>
          </a:stretch>
        </p:blipFill>
        <p:spPr>
          <a:xfrm>
            <a:off x="6298753" y="1772645"/>
            <a:ext cx="1152128" cy="709002"/>
          </a:xfrm>
          <a:prstGeom prst="rect">
            <a:avLst/>
          </a:prstGeom>
        </p:spPr>
      </p:pic>
    </p:spTree>
    <p:extLst>
      <p:ext uri="{BB962C8B-B14F-4D97-AF65-F5344CB8AC3E}">
        <p14:creationId xmlns:p14="http://schemas.microsoft.com/office/powerpoint/2010/main" val="186615416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The role of operations function</a:t>
            </a:r>
          </a:p>
        </p:txBody>
      </p:sp>
      <p:sp>
        <p:nvSpPr>
          <p:cNvPr id="26" name="Rectangle 4"/>
          <p:cNvSpPr>
            <a:spLocks noChangeArrowheads="1"/>
          </p:cNvSpPr>
          <p:nvPr/>
        </p:nvSpPr>
        <p:spPr bwMode="auto">
          <a:xfrm>
            <a:off x="628650" y="2348880"/>
            <a:ext cx="2603500" cy="3456384"/>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a:defRPr/>
            </a:pPr>
            <a:endParaRPr lang="en-US">
              <a:latin typeface="+mn-lt"/>
              <a:cs typeface="Arial" charset="0"/>
            </a:endParaRPr>
          </a:p>
        </p:txBody>
      </p:sp>
      <p:sp>
        <p:nvSpPr>
          <p:cNvPr id="27" name="Rectangle 5"/>
          <p:cNvSpPr>
            <a:spLocks noChangeArrowheads="1"/>
          </p:cNvSpPr>
          <p:nvPr/>
        </p:nvSpPr>
        <p:spPr bwMode="auto">
          <a:xfrm>
            <a:off x="3336652" y="2348880"/>
            <a:ext cx="2603500" cy="3456384"/>
          </a:xfrm>
          <a:prstGeom prst="rect">
            <a:avLst/>
          </a:prstGeom>
          <a:solidFill>
            <a:schemeClr val="accent6">
              <a:lumMod val="40000"/>
              <a:lumOff val="60000"/>
            </a:schemeClr>
          </a:solidFill>
          <a:ln w="12700">
            <a:solidFill>
              <a:srgbClr val="000000"/>
            </a:solidFill>
            <a:miter lim="800000"/>
            <a:headEnd/>
            <a:tailEnd/>
          </a:ln>
          <a:effectLst/>
        </p:spPr>
        <p:txBody>
          <a:bodyPr wrap="none" anchor="ctr"/>
          <a:lstStyle/>
          <a:p>
            <a:pPr>
              <a:defRPr/>
            </a:pPr>
            <a:endParaRPr lang="en-US">
              <a:latin typeface="+mn-lt"/>
              <a:cs typeface="Arial" charset="0"/>
            </a:endParaRPr>
          </a:p>
        </p:txBody>
      </p:sp>
      <p:sp>
        <p:nvSpPr>
          <p:cNvPr id="28" name="Rectangle 6"/>
          <p:cNvSpPr>
            <a:spLocks noChangeArrowheads="1"/>
          </p:cNvSpPr>
          <p:nvPr/>
        </p:nvSpPr>
        <p:spPr bwMode="auto">
          <a:xfrm>
            <a:off x="6072956" y="2348880"/>
            <a:ext cx="2603500" cy="3456384"/>
          </a:xfrm>
          <a:prstGeom prst="rect">
            <a:avLst/>
          </a:prstGeom>
          <a:solidFill>
            <a:srgbClr val="AEF188">
              <a:alpha val="50000"/>
            </a:srgbClr>
          </a:solidFill>
          <a:ln w="12700">
            <a:solidFill>
              <a:srgbClr val="000000"/>
            </a:solidFill>
            <a:miter lim="800000"/>
            <a:headEnd/>
            <a:tailEnd/>
          </a:ln>
          <a:effectLst/>
        </p:spPr>
        <p:txBody>
          <a:bodyPr wrap="none" anchor="ctr"/>
          <a:lstStyle/>
          <a:p>
            <a:pPr>
              <a:defRPr/>
            </a:pPr>
            <a:endParaRPr lang="en-US">
              <a:latin typeface="+mn-lt"/>
              <a:cs typeface="Arial" charset="0"/>
            </a:endParaRPr>
          </a:p>
        </p:txBody>
      </p:sp>
      <p:sp>
        <p:nvSpPr>
          <p:cNvPr id="29" name="Rectangle 7"/>
          <p:cNvSpPr>
            <a:spLocks noChangeArrowheads="1"/>
          </p:cNvSpPr>
          <p:nvPr/>
        </p:nvSpPr>
        <p:spPr bwMode="auto">
          <a:xfrm>
            <a:off x="1257300" y="1144533"/>
            <a:ext cx="1358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30" name="Rectangle 8"/>
          <p:cNvSpPr>
            <a:spLocks noChangeArrowheads="1"/>
          </p:cNvSpPr>
          <p:nvPr/>
        </p:nvSpPr>
        <p:spPr bwMode="auto">
          <a:xfrm>
            <a:off x="685800" y="1160408"/>
            <a:ext cx="24384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eaLnBrk="0" hangingPunct="0">
              <a:defRPr/>
            </a:pPr>
            <a:r>
              <a:rPr lang="en-US" sz="2400" b="1" i="1" dirty="0">
                <a:solidFill>
                  <a:srgbClr val="660066"/>
                </a:solidFill>
                <a:latin typeface="Garamond"/>
                <a:cs typeface="Garamond"/>
              </a:rPr>
              <a:t>Operations </a:t>
            </a:r>
          </a:p>
          <a:p>
            <a:pPr algn="ctr" defTabSz="762000" eaLnBrk="0" hangingPunct="0">
              <a:defRPr/>
            </a:pPr>
            <a:r>
              <a:rPr lang="en-GB" sz="2400" b="1" i="1" dirty="0">
                <a:solidFill>
                  <a:srgbClr val="660066"/>
                </a:solidFill>
                <a:latin typeface="Garamond"/>
                <a:cs typeface="Garamond"/>
              </a:rPr>
              <a:t>as implementer</a:t>
            </a:r>
            <a:endParaRPr lang="en-US" sz="2400" b="1" i="1" dirty="0">
              <a:solidFill>
                <a:srgbClr val="660066"/>
              </a:solidFill>
              <a:latin typeface="Garamond"/>
              <a:cs typeface="Garamond"/>
            </a:endParaRPr>
          </a:p>
        </p:txBody>
      </p:sp>
      <p:sp>
        <p:nvSpPr>
          <p:cNvPr id="31" name="Rectangle 9"/>
          <p:cNvSpPr>
            <a:spLocks noChangeArrowheads="1"/>
          </p:cNvSpPr>
          <p:nvPr/>
        </p:nvSpPr>
        <p:spPr bwMode="auto">
          <a:xfrm>
            <a:off x="3886200" y="1237754"/>
            <a:ext cx="1358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32" name="Rectangle 10"/>
          <p:cNvSpPr>
            <a:spLocks noChangeArrowheads="1"/>
          </p:cNvSpPr>
          <p:nvPr/>
        </p:nvSpPr>
        <p:spPr bwMode="auto">
          <a:xfrm>
            <a:off x="6685036" y="1237754"/>
            <a:ext cx="1358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mn-lt"/>
              <a:cs typeface="Arial" charset="0"/>
            </a:endParaRPr>
          </a:p>
        </p:txBody>
      </p:sp>
      <p:sp>
        <p:nvSpPr>
          <p:cNvPr id="33" name="Rectangle 13"/>
          <p:cNvSpPr>
            <a:spLocks noChangeArrowheads="1"/>
          </p:cNvSpPr>
          <p:nvPr/>
        </p:nvSpPr>
        <p:spPr bwMode="auto">
          <a:xfrm>
            <a:off x="4343400" y="4511179"/>
            <a:ext cx="4445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34" name="Rectangle 14"/>
          <p:cNvSpPr>
            <a:spLocks noChangeArrowheads="1"/>
          </p:cNvSpPr>
          <p:nvPr/>
        </p:nvSpPr>
        <p:spPr bwMode="auto">
          <a:xfrm>
            <a:off x="3932872" y="4437112"/>
            <a:ext cx="12872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eaLnBrk="0" hangingPunct="0">
              <a:defRPr/>
            </a:pPr>
            <a:r>
              <a:rPr lang="en-US" b="1" dirty="0">
                <a:latin typeface="+mn-lt"/>
                <a:cs typeface="Arial" charset="0"/>
              </a:rPr>
              <a:t>Operations</a:t>
            </a:r>
          </a:p>
        </p:txBody>
      </p:sp>
      <p:sp>
        <p:nvSpPr>
          <p:cNvPr id="35" name="Rectangle 15"/>
          <p:cNvSpPr>
            <a:spLocks noChangeArrowheads="1"/>
          </p:cNvSpPr>
          <p:nvPr/>
        </p:nvSpPr>
        <p:spPr bwMode="auto">
          <a:xfrm>
            <a:off x="4672013" y="4446092"/>
            <a:ext cx="18274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sz="1400" b="1">
                <a:latin typeface="+mn-lt"/>
                <a:cs typeface="Arial" charset="0"/>
              </a:rPr>
              <a:t> </a:t>
            </a:r>
          </a:p>
        </p:txBody>
      </p:sp>
      <p:sp>
        <p:nvSpPr>
          <p:cNvPr id="36" name="Rectangle 16"/>
          <p:cNvSpPr>
            <a:spLocks noChangeArrowheads="1"/>
          </p:cNvSpPr>
          <p:nvPr/>
        </p:nvSpPr>
        <p:spPr bwMode="auto">
          <a:xfrm>
            <a:off x="4114800" y="2568079"/>
            <a:ext cx="901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37" name="Rectangle 17"/>
          <p:cNvSpPr>
            <a:spLocks noChangeArrowheads="1"/>
          </p:cNvSpPr>
          <p:nvPr/>
        </p:nvSpPr>
        <p:spPr bwMode="auto">
          <a:xfrm>
            <a:off x="4044485" y="2414161"/>
            <a:ext cx="103157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b="1" dirty="0">
                <a:latin typeface="+mn-lt"/>
                <a:cs typeface="Arial" charset="0"/>
              </a:rPr>
              <a:t>Strategy</a:t>
            </a:r>
          </a:p>
        </p:txBody>
      </p:sp>
      <p:sp>
        <p:nvSpPr>
          <p:cNvPr id="38" name="Rectangle 18"/>
          <p:cNvSpPr>
            <a:spLocks noChangeArrowheads="1"/>
          </p:cNvSpPr>
          <p:nvPr/>
        </p:nvSpPr>
        <p:spPr bwMode="auto">
          <a:xfrm>
            <a:off x="4875213" y="2502992"/>
            <a:ext cx="18274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sz="1400" b="1">
                <a:latin typeface="+mn-lt"/>
                <a:cs typeface="Arial" charset="0"/>
              </a:rPr>
              <a:t> </a:t>
            </a:r>
          </a:p>
        </p:txBody>
      </p:sp>
      <p:sp>
        <p:nvSpPr>
          <p:cNvPr id="39" name="Rectangle 19"/>
          <p:cNvSpPr>
            <a:spLocks noChangeArrowheads="1"/>
          </p:cNvSpPr>
          <p:nvPr/>
        </p:nvSpPr>
        <p:spPr bwMode="auto">
          <a:xfrm>
            <a:off x="736600" y="4892179"/>
            <a:ext cx="2387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40" name="Rectangle 20"/>
          <p:cNvSpPr>
            <a:spLocks noChangeArrowheads="1"/>
          </p:cNvSpPr>
          <p:nvPr/>
        </p:nvSpPr>
        <p:spPr bwMode="auto">
          <a:xfrm>
            <a:off x="1268576" y="5078457"/>
            <a:ext cx="12872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eaLnBrk="0" hangingPunct="0">
              <a:defRPr/>
            </a:pPr>
            <a:r>
              <a:rPr lang="en-US" b="1" i="1" dirty="0">
                <a:solidFill>
                  <a:srgbClr val="660066"/>
                </a:solidFill>
                <a:latin typeface="+mn-lt"/>
                <a:cs typeface="Arial" charset="0"/>
              </a:rPr>
              <a:t>Operations</a:t>
            </a:r>
          </a:p>
        </p:txBody>
      </p:sp>
      <p:sp>
        <p:nvSpPr>
          <p:cNvPr id="41" name="Rectangle 21"/>
          <p:cNvSpPr>
            <a:spLocks noChangeArrowheads="1"/>
          </p:cNvSpPr>
          <p:nvPr/>
        </p:nvSpPr>
        <p:spPr bwMode="auto">
          <a:xfrm>
            <a:off x="825245" y="5366489"/>
            <a:ext cx="223458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eaLnBrk="0" hangingPunct="0">
              <a:defRPr/>
            </a:pPr>
            <a:r>
              <a:rPr lang="en-US" b="1" i="1" dirty="0">
                <a:solidFill>
                  <a:srgbClr val="660066"/>
                </a:solidFill>
                <a:latin typeface="+mn-lt"/>
                <a:cs typeface="Arial" charset="0"/>
              </a:rPr>
              <a:t>implements strategy</a:t>
            </a:r>
          </a:p>
        </p:txBody>
      </p:sp>
      <p:sp>
        <p:nvSpPr>
          <p:cNvPr id="42" name="Rectangle 22"/>
          <p:cNvSpPr>
            <a:spLocks noChangeArrowheads="1"/>
          </p:cNvSpPr>
          <p:nvPr/>
        </p:nvSpPr>
        <p:spPr bwMode="auto">
          <a:xfrm>
            <a:off x="3251200" y="4892179"/>
            <a:ext cx="2387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43" name="Rectangle 23"/>
          <p:cNvSpPr>
            <a:spLocks noChangeArrowheads="1"/>
          </p:cNvSpPr>
          <p:nvPr/>
        </p:nvSpPr>
        <p:spPr bwMode="auto">
          <a:xfrm>
            <a:off x="3765358" y="5085184"/>
            <a:ext cx="12872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b="1" i="1" dirty="0">
                <a:solidFill>
                  <a:srgbClr val="660066"/>
                </a:solidFill>
                <a:latin typeface="+mn-lt"/>
                <a:cs typeface="Arial" charset="0"/>
              </a:rPr>
              <a:t>Operations</a:t>
            </a:r>
          </a:p>
        </p:txBody>
      </p:sp>
      <p:sp>
        <p:nvSpPr>
          <p:cNvPr id="44" name="Rectangle 24"/>
          <p:cNvSpPr>
            <a:spLocks noChangeArrowheads="1"/>
          </p:cNvSpPr>
          <p:nvPr/>
        </p:nvSpPr>
        <p:spPr bwMode="auto">
          <a:xfrm>
            <a:off x="3491880" y="5373216"/>
            <a:ext cx="193963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b="1" i="1" dirty="0">
                <a:solidFill>
                  <a:srgbClr val="660066"/>
                </a:solidFill>
                <a:latin typeface="+mn-lt"/>
                <a:cs typeface="Arial" charset="0"/>
              </a:rPr>
              <a:t>supports strategy</a:t>
            </a:r>
          </a:p>
        </p:txBody>
      </p:sp>
      <p:sp>
        <p:nvSpPr>
          <p:cNvPr id="45" name="Rectangle 25"/>
          <p:cNvSpPr>
            <a:spLocks noChangeArrowheads="1"/>
          </p:cNvSpPr>
          <p:nvPr/>
        </p:nvSpPr>
        <p:spPr bwMode="auto">
          <a:xfrm>
            <a:off x="6108700" y="4892179"/>
            <a:ext cx="215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46" name="Rectangle 26"/>
          <p:cNvSpPr>
            <a:spLocks noChangeArrowheads="1"/>
          </p:cNvSpPr>
          <p:nvPr/>
        </p:nvSpPr>
        <p:spPr bwMode="auto">
          <a:xfrm>
            <a:off x="6660232" y="5078457"/>
            <a:ext cx="12872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eaLnBrk="0" hangingPunct="0">
              <a:defRPr/>
            </a:pPr>
            <a:r>
              <a:rPr lang="en-US" b="1" i="1" dirty="0">
                <a:solidFill>
                  <a:srgbClr val="660066"/>
                </a:solidFill>
                <a:latin typeface="+mn-lt"/>
                <a:cs typeface="Arial" charset="0"/>
              </a:rPr>
              <a:t>Operations</a:t>
            </a:r>
          </a:p>
        </p:txBody>
      </p:sp>
      <p:sp>
        <p:nvSpPr>
          <p:cNvPr id="47" name="Rectangle 27"/>
          <p:cNvSpPr>
            <a:spLocks noChangeArrowheads="1"/>
          </p:cNvSpPr>
          <p:nvPr/>
        </p:nvSpPr>
        <p:spPr bwMode="auto">
          <a:xfrm>
            <a:off x="6520987" y="5366489"/>
            <a:ext cx="165141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eaLnBrk="0" hangingPunct="0">
              <a:defRPr/>
            </a:pPr>
            <a:r>
              <a:rPr lang="en-US" b="1" i="1" dirty="0">
                <a:solidFill>
                  <a:srgbClr val="660066"/>
                </a:solidFill>
                <a:latin typeface="+mn-lt"/>
                <a:cs typeface="Arial" charset="0"/>
              </a:rPr>
              <a:t>drives strategy</a:t>
            </a:r>
          </a:p>
        </p:txBody>
      </p:sp>
      <p:sp>
        <p:nvSpPr>
          <p:cNvPr id="48" name="Rectangle 31"/>
          <p:cNvSpPr>
            <a:spLocks noChangeArrowheads="1"/>
          </p:cNvSpPr>
          <p:nvPr/>
        </p:nvSpPr>
        <p:spPr bwMode="auto">
          <a:xfrm>
            <a:off x="2171700" y="2745879"/>
            <a:ext cx="901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49" name="Rectangle 33"/>
          <p:cNvSpPr>
            <a:spLocks noChangeArrowheads="1"/>
          </p:cNvSpPr>
          <p:nvPr/>
        </p:nvSpPr>
        <p:spPr bwMode="auto">
          <a:xfrm>
            <a:off x="2932113" y="2680792"/>
            <a:ext cx="18274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sz="1400" b="1">
                <a:latin typeface="+mn-lt"/>
                <a:cs typeface="Arial" charset="0"/>
              </a:rPr>
              <a:t> </a:t>
            </a:r>
          </a:p>
        </p:txBody>
      </p:sp>
      <p:sp>
        <p:nvSpPr>
          <p:cNvPr id="50" name="Rectangle 40"/>
          <p:cNvSpPr>
            <a:spLocks noChangeArrowheads="1"/>
          </p:cNvSpPr>
          <p:nvPr/>
        </p:nvSpPr>
        <p:spPr bwMode="auto">
          <a:xfrm>
            <a:off x="6972300" y="2568079"/>
            <a:ext cx="4445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51" name="Rectangle 43"/>
          <p:cNvSpPr>
            <a:spLocks noChangeArrowheads="1"/>
          </p:cNvSpPr>
          <p:nvPr/>
        </p:nvSpPr>
        <p:spPr bwMode="auto">
          <a:xfrm>
            <a:off x="6743700" y="4511179"/>
            <a:ext cx="901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52" name="Rectangle 45"/>
          <p:cNvSpPr>
            <a:spLocks noChangeArrowheads="1"/>
          </p:cNvSpPr>
          <p:nvPr/>
        </p:nvSpPr>
        <p:spPr bwMode="auto">
          <a:xfrm>
            <a:off x="7504113" y="4446092"/>
            <a:ext cx="18274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sz="1400" b="1">
                <a:latin typeface="+mn-lt"/>
                <a:cs typeface="Arial" charset="0"/>
              </a:rPr>
              <a:t> </a:t>
            </a:r>
          </a:p>
        </p:txBody>
      </p:sp>
      <p:sp>
        <p:nvSpPr>
          <p:cNvPr id="53" name="Rectangle 49"/>
          <p:cNvSpPr>
            <a:spLocks noChangeArrowheads="1"/>
          </p:cNvSpPr>
          <p:nvPr/>
        </p:nvSpPr>
        <p:spPr bwMode="auto">
          <a:xfrm>
            <a:off x="1651000" y="4231779"/>
            <a:ext cx="4445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Arial" charset="0"/>
            </a:endParaRPr>
          </a:p>
        </p:txBody>
      </p:sp>
      <p:sp>
        <p:nvSpPr>
          <p:cNvPr id="54" name="Rectangle 51"/>
          <p:cNvSpPr>
            <a:spLocks noChangeArrowheads="1"/>
          </p:cNvSpPr>
          <p:nvPr/>
        </p:nvSpPr>
        <p:spPr bwMode="auto">
          <a:xfrm>
            <a:off x="1979613" y="4166692"/>
            <a:ext cx="18274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sz="1400" b="1">
                <a:latin typeface="+mn-lt"/>
                <a:cs typeface="Arial" charset="0"/>
              </a:rPr>
              <a:t> </a:t>
            </a:r>
          </a:p>
        </p:txBody>
      </p:sp>
      <p:sp>
        <p:nvSpPr>
          <p:cNvPr id="55" name="Rectangle 53"/>
          <p:cNvSpPr>
            <a:spLocks noChangeArrowheads="1"/>
          </p:cNvSpPr>
          <p:nvPr/>
        </p:nvSpPr>
        <p:spPr bwMode="auto">
          <a:xfrm>
            <a:off x="3657600" y="1177429"/>
            <a:ext cx="2046288"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eaLnBrk="0" hangingPunct="0">
              <a:defRPr/>
            </a:pPr>
            <a:r>
              <a:rPr lang="en-US" sz="2400" b="1" i="1" dirty="0">
                <a:solidFill>
                  <a:srgbClr val="660066"/>
                </a:solidFill>
                <a:latin typeface="Garamond"/>
                <a:cs typeface="Garamond"/>
              </a:rPr>
              <a:t>Operations </a:t>
            </a:r>
            <a:r>
              <a:rPr lang="en-GB" sz="2400" b="1" i="1" dirty="0">
                <a:solidFill>
                  <a:srgbClr val="660066"/>
                </a:solidFill>
                <a:latin typeface="Garamond"/>
                <a:cs typeface="Garamond"/>
              </a:rPr>
              <a:t>as supporter</a:t>
            </a:r>
            <a:endParaRPr lang="en-US" sz="2400" b="1" i="1" dirty="0">
              <a:solidFill>
                <a:srgbClr val="660066"/>
              </a:solidFill>
              <a:latin typeface="Garamond"/>
              <a:cs typeface="Garamond"/>
            </a:endParaRPr>
          </a:p>
        </p:txBody>
      </p:sp>
      <p:sp>
        <p:nvSpPr>
          <p:cNvPr id="56" name="Rectangle 54"/>
          <p:cNvSpPr>
            <a:spLocks noChangeArrowheads="1"/>
          </p:cNvSpPr>
          <p:nvPr/>
        </p:nvSpPr>
        <p:spPr bwMode="auto">
          <a:xfrm>
            <a:off x="6570736" y="1177429"/>
            <a:ext cx="1817688"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eaLnBrk="0" hangingPunct="0">
              <a:defRPr/>
            </a:pPr>
            <a:r>
              <a:rPr lang="en-US" sz="2400" b="1" i="1" dirty="0">
                <a:solidFill>
                  <a:srgbClr val="660066"/>
                </a:solidFill>
                <a:latin typeface="Garamond"/>
                <a:cs typeface="Garamond"/>
              </a:rPr>
              <a:t>Operations </a:t>
            </a:r>
            <a:r>
              <a:rPr lang="en-GB" sz="2400" b="1" i="1" dirty="0">
                <a:solidFill>
                  <a:srgbClr val="660066"/>
                </a:solidFill>
                <a:latin typeface="Garamond"/>
                <a:cs typeface="Garamond"/>
              </a:rPr>
              <a:t>as driver</a:t>
            </a:r>
            <a:endParaRPr lang="en-US" sz="2400" b="1" i="1" dirty="0">
              <a:solidFill>
                <a:srgbClr val="660066"/>
              </a:solidFill>
              <a:latin typeface="Garamond"/>
              <a:cs typeface="Garamond"/>
            </a:endParaRPr>
          </a:p>
        </p:txBody>
      </p:sp>
      <p:sp>
        <p:nvSpPr>
          <p:cNvPr id="57" name="Up-Down Arrow 56"/>
          <p:cNvSpPr/>
          <p:nvPr/>
        </p:nvSpPr>
        <p:spPr>
          <a:xfrm>
            <a:off x="4211960" y="2780928"/>
            <a:ext cx="720080" cy="165618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17"/>
          <p:cNvSpPr>
            <a:spLocks noChangeArrowheads="1"/>
          </p:cNvSpPr>
          <p:nvPr/>
        </p:nvSpPr>
        <p:spPr bwMode="auto">
          <a:xfrm>
            <a:off x="6852797" y="2414161"/>
            <a:ext cx="103157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b="1" dirty="0">
                <a:latin typeface="+mn-lt"/>
                <a:cs typeface="Arial" charset="0"/>
              </a:rPr>
              <a:t>Strategy</a:t>
            </a:r>
          </a:p>
        </p:txBody>
      </p:sp>
      <p:sp>
        <p:nvSpPr>
          <p:cNvPr id="59" name="Rectangle 14"/>
          <p:cNvSpPr>
            <a:spLocks noChangeArrowheads="1"/>
          </p:cNvSpPr>
          <p:nvPr/>
        </p:nvSpPr>
        <p:spPr bwMode="auto">
          <a:xfrm>
            <a:off x="6660232" y="4437112"/>
            <a:ext cx="12872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eaLnBrk="0" hangingPunct="0">
              <a:defRPr/>
            </a:pPr>
            <a:r>
              <a:rPr lang="en-US" b="1" dirty="0">
                <a:latin typeface="+mn-lt"/>
                <a:cs typeface="Arial" charset="0"/>
              </a:rPr>
              <a:t>Operations</a:t>
            </a:r>
          </a:p>
        </p:txBody>
      </p:sp>
      <p:sp>
        <p:nvSpPr>
          <p:cNvPr id="60" name="Up Arrow 59"/>
          <p:cNvSpPr/>
          <p:nvPr/>
        </p:nvSpPr>
        <p:spPr>
          <a:xfrm>
            <a:off x="6948264" y="2852936"/>
            <a:ext cx="720080" cy="151216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Rectangle 17"/>
          <p:cNvSpPr>
            <a:spLocks noChangeArrowheads="1"/>
          </p:cNvSpPr>
          <p:nvPr/>
        </p:nvSpPr>
        <p:spPr bwMode="auto">
          <a:xfrm>
            <a:off x="1380189" y="2420888"/>
            <a:ext cx="103157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eaLnBrk="0" hangingPunct="0">
              <a:defRPr/>
            </a:pPr>
            <a:r>
              <a:rPr lang="en-US" b="1" dirty="0">
                <a:latin typeface="+mn-lt"/>
                <a:cs typeface="Arial" charset="0"/>
              </a:rPr>
              <a:t>Strategy</a:t>
            </a:r>
          </a:p>
        </p:txBody>
      </p:sp>
      <p:sp>
        <p:nvSpPr>
          <p:cNvPr id="62" name="Rectangle 14"/>
          <p:cNvSpPr>
            <a:spLocks noChangeArrowheads="1"/>
          </p:cNvSpPr>
          <p:nvPr/>
        </p:nvSpPr>
        <p:spPr bwMode="auto">
          <a:xfrm>
            <a:off x="1196568" y="4430385"/>
            <a:ext cx="12872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eaLnBrk="0" hangingPunct="0">
              <a:defRPr/>
            </a:pPr>
            <a:r>
              <a:rPr lang="en-US" b="1" dirty="0">
                <a:latin typeface="+mn-lt"/>
                <a:cs typeface="Arial" charset="0"/>
              </a:rPr>
              <a:t>Operations</a:t>
            </a:r>
          </a:p>
        </p:txBody>
      </p:sp>
      <p:sp>
        <p:nvSpPr>
          <p:cNvPr id="63" name="Down Arrow 62"/>
          <p:cNvSpPr/>
          <p:nvPr/>
        </p:nvSpPr>
        <p:spPr>
          <a:xfrm>
            <a:off x="1547664" y="2924944"/>
            <a:ext cx="648072" cy="14401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ight Arrow 63"/>
          <p:cNvSpPr/>
          <p:nvPr/>
        </p:nvSpPr>
        <p:spPr>
          <a:xfrm>
            <a:off x="3059832" y="1340768"/>
            <a:ext cx="576064" cy="432048"/>
          </a:xfrm>
          <a:prstGeom prst="rightArrow">
            <a:avLst/>
          </a:prstGeom>
          <a:solidFill>
            <a:schemeClr val="accent1">
              <a:lumMod val="20000"/>
              <a:lumOff val="8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ight Arrow 64"/>
          <p:cNvSpPr/>
          <p:nvPr/>
        </p:nvSpPr>
        <p:spPr>
          <a:xfrm>
            <a:off x="5868144" y="1340768"/>
            <a:ext cx="576064" cy="432048"/>
          </a:xfrm>
          <a:prstGeom prst="rightArrow">
            <a:avLst/>
          </a:prstGeom>
          <a:solidFill>
            <a:schemeClr val="accent1">
              <a:lumMod val="20000"/>
              <a:lumOff val="8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601247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nodePh="1">
                                  <p:stCondLst>
                                    <p:cond delay="0"/>
                                  </p:stCondLst>
                                  <p:endCondLst>
                                    <p:cond evt="begin" delay="0">
                                      <p:tn val="37"/>
                                    </p:cond>
                                  </p:end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500" fill="hold"/>
                                        <p:tgtEl>
                                          <p:spTgt spid="61"/>
                                        </p:tgtEl>
                                        <p:attrNameLst>
                                          <p:attrName>ppt_x</p:attrName>
                                        </p:attrNameLst>
                                      </p:cBhvr>
                                      <p:tavLst>
                                        <p:tav tm="0">
                                          <p:val>
                                            <p:strVal val="#ppt_x"/>
                                          </p:val>
                                        </p:tav>
                                        <p:tav tm="100000">
                                          <p:val>
                                            <p:strVal val="#ppt_x"/>
                                          </p:val>
                                        </p:tav>
                                      </p:tavLst>
                                    </p:anim>
                                    <p:anim calcmode="lin" valueType="num">
                                      <p:cBhvr additive="base">
                                        <p:cTn id="48" dur="500" fill="hold"/>
                                        <p:tgtEl>
                                          <p:spTgt spid="6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500" fill="hold"/>
                                        <p:tgtEl>
                                          <p:spTgt spid="62"/>
                                        </p:tgtEl>
                                        <p:attrNameLst>
                                          <p:attrName>ppt_x</p:attrName>
                                        </p:attrNameLst>
                                      </p:cBhvr>
                                      <p:tavLst>
                                        <p:tav tm="0">
                                          <p:val>
                                            <p:strVal val="#ppt_x"/>
                                          </p:val>
                                        </p:tav>
                                        <p:tav tm="100000">
                                          <p:val>
                                            <p:strVal val="#ppt_x"/>
                                          </p:val>
                                        </p:tav>
                                      </p:tavLst>
                                    </p:anim>
                                    <p:anim calcmode="lin" valueType="num">
                                      <p:cBhvr additive="base">
                                        <p:cTn id="52" dur="500" fill="hold"/>
                                        <p:tgtEl>
                                          <p:spTgt spid="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nodePh="1">
                                  <p:stCondLst>
                                    <p:cond delay="0"/>
                                  </p:stCondLst>
                                  <p:endCondLst>
                                    <p:cond evt="begin" delay="0">
                                      <p:tn val="63"/>
                                    </p:cond>
                                  </p:end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nodePh="1">
                                  <p:stCondLst>
                                    <p:cond delay="0"/>
                                  </p:stCondLst>
                                  <p:endCondLst>
                                    <p:cond evt="begin" delay="0">
                                      <p:tn val="67"/>
                                    </p:cond>
                                  </p:end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nodePh="1">
                                  <p:stCondLst>
                                    <p:cond delay="0"/>
                                  </p:stCondLst>
                                  <p:endCondLst>
                                    <p:cond evt="begin" delay="0">
                                      <p:tn val="79"/>
                                    </p:cond>
                                  </p:end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ppt_x"/>
                                          </p:val>
                                        </p:tav>
                                        <p:tav tm="100000">
                                          <p:val>
                                            <p:strVal val="#ppt_x"/>
                                          </p:val>
                                        </p:tav>
                                      </p:tavLst>
                                    </p:anim>
                                    <p:anim calcmode="lin" valueType="num">
                                      <p:cBhvr additive="base">
                                        <p:cTn id="82" dur="500" fill="hold"/>
                                        <p:tgtEl>
                                          <p:spTgt spid="3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nodePh="1">
                                  <p:stCondLst>
                                    <p:cond delay="0"/>
                                  </p:stCondLst>
                                  <p:endCondLst>
                                    <p:cond evt="begin" delay="0">
                                      <p:tn val="91"/>
                                    </p:cond>
                                  </p:end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ppt_x"/>
                                          </p:val>
                                        </p:tav>
                                        <p:tav tm="100000">
                                          <p:val>
                                            <p:strVal val="#ppt_x"/>
                                          </p:val>
                                        </p:tav>
                                      </p:tavLst>
                                    </p:anim>
                                    <p:anim calcmode="lin" valueType="num">
                                      <p:cBhvr additive="base">
                                        <p:cTn id="94" dur="500" fill="hold"/>
                                        <p:tgtEl>
                                          <p:spTgt spid="4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ppt_x"/>
                                          </p:val>
                                        </p:tav>
                                        <p:tav tm="100000">
                                          <p:val>
                                            <p:strVal val="#ppt_x"/>
                                          </p:val>
                                        </p:tav>
                                      </p:tavLst>
                                    </p:anim>
                                    <p:anim calcmode="lin" valueType="num">
                                      <p:cBhvr additive="base">
                                        <p:cTn id="98" dur="5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ppt_x"/>
                                          </p:val>
                                        </p:tav>
                                        <p:tav tm="100000">
                                          <p:val>
                                            <p:strVal val="#ppt_x"/>
                                          </p:val>
                                        </p:tav>
                                      </p:tavLst>
                                    </p:anim>
                                    <p:anim calcmode="lin" valueType="num">
                                      <p:cBhvr additive="base">
                                        <p:cTn id="102" dur="500" fill="hold"/>
                                        <p:tgtEl>
                                          <p:spTgt spid="44"/>
                                        </p:tgtEl>
                                        <p:attrNameLst>
                                          <p:attrName>ppt_y</p:attrName>
                                        </p:attrNameLst>
                                      </p:cBhvr>
                                      <p:tavLst>
                                        <p:tav tm="0">
                                          <p:val>
                                            <p:strVal val="1+#ppt_h/2"/>
                                          </p:val>
                                        </p:tav>
                                        <p:tav tm="100000">
                                          <p:val>
                                            <p:strVal val="#ppt_y"/>
                                          </p:val>
                                        </p:tav>
                                      </p:tavLst>
                                    </p:anim>
                                  </p:childTnLst>
                                </p:cTn>
                              </p:par>
                              <p:par>
                                <p:cTn id="103" presetID="2" presetClass="entr" presetSubtype="4" fill="hold" grpId="1" nodeType="withEffect">
                                  <p:stCondLst>
                                    <p:cond delay="0"/>
                                  </p:stCondLst>
                                  <p:childTnLst>
                                    <p:set>
                                      <p:cBhvr>
                                        <p:cTn id="104" dur="1" fill="hold">
                                          <p:stCondLst>
                                            <p:cond delay="0"/>
                                          </p:stCondLst>
                                        </p:cTn>
                                        <p:tgtEl>
                                          <p:spTgt spid="49"/>
                                        </p:tgtEl>
                                        <p:attrNameLst>
                                          <p:attrName>style.visibility</p:attrName>
                                        </p:attrNameLst>
                                      </p:cBhvr>
                                      <p:to>
                                        <p:strVal val="visible"/>
                                      </p:to>
                                    </p:set>
                                    <p:anim calcmode="lin" valueType="num">
                                      <p:cBhvr additive="base">
                                        <p:cTn id="105" dur="500" fill="hold"/>
                                        <p:tgtEl>
                                          <p:spTgt spid="49"/>
                                        </p:tgtEl>
                                        <p:attrNameLst>
                                          <p:attrName>ppt_x</p:attrName>
                                        </p:attrNameLst>
                                      </p:cBhvr>
                                      <p:tavLst>
                                        <p:tav tm="0">
                                          <p:val>
                                            <p:strVal val="#ppt_x"/>
                                          </p:val>
                                        </p:tav>
                                        <p:tav tm="100000">
                                          <p:val>
                                            <p:strVal val="#ppt_x"/>
                                          </p:val>
                                        </p:tav>
                                      </p:tavLst>
                                    </p:anim>
                                    <p:anim calcmode="lin" valueType="num">
                                      <p:cBhvr additive="base">
                                        <p:cTn id="106" dur="500" fill="hold"/>
                                        <p:tgtEl>
                                          <p:spTgt spid="4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additive="base">
                                        <p:cTn id="109" dur="500" fill="hold"/>
                                        <p:tgtEl>
                                          <p:spTgt spid="55"/>
                                        </p:tgtEl>
                                        <p:attrNameLst>
                                          <p:attrName>ppt_x</p:attrName>
                                        </p:attrNameLst>
                                      </p:cBhvr>
                                      <p:tavLst>
                                        <p:tav tm="0">
                                          <p:val>
                                            <p:strVal val="#ppt_x"/>
                                          </p:val>
                                        </p:tav>
                                        <p:tav tm="100000">
                                          <p:val>
                                            <p:strVal val="#ppt_x"/>
                                          </p:val>
                                        </p:tav>
                                      </p:tavLst>
                                    </p:anim>
                                    <p:anim calcmode="lin" valueType="num">
                                      <p:cBhvr additive="base">
                                        <p:cTn id="110" dur="500" fill="hold"/>
                                        <p:tgtEl>
                                          <p:spTgt spid="5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additive="base">
                                        <p:cTn id="113" dur="500" fill="hold"/>
                                        <p:tgtEl>
                                          <p:spTgt spid="57"/>
                                        </p:tgtEl>
                                        <p:attrNameLst>
                                          <p:attrName>ppt_x</p:attrName>
                                        </p:attrNameLst>
                                      </p:cBhvr>
                                      <p:tavLst>
                                        <p:tav tm="0">
                                          <p:val>
                                            <p:strVal val="#ppt_x"/>
                                          </p:val>
                                        </p:tav>
                                        <p:tav tm="100000">
                                          <p:val>
                                            <p:strVal val="#ppt_x"/>
                                          </p:val>
                                        </p:tav>
                                      </p:tavLst>
                                    </p:anim>
                                    <p:anim calcmode="lin" valueType="num">
                                      <p:cBhvr additive="base">
                                        <p:cTn id="114" dur="500" fill="hold"/>
                                        <p:tgtEl>
                                          <p:spTgt spid="5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500" fill="hold"/>
                                        <p:tgtEl>
                                          <p:spTgt spid="64"/>
                                        </p:tgtEl>
                                        <p:attrNameLst>
                                          <p:attrName>ppt_x</p:attrName>
                                        </p:attrNameLst>
                                      </p:cBhvr>
                                      <p:tavLst>
                                        <p:tav tm="0">
                                          <p:val>
                                            <p:strVal val="#ppt_x"/>
                                          </p:val>
                                        </p:tav>
                                        <p:tav tm="100000">
                                          <p:val>
                                            <p:strVal val="#ppt_x"/>
                                          </p:val>
                                        </p:tav>
                                      </p:tavLst>
                                    </p:anim>
                                    <p:anim calcmode="lin" valueType="num">
                                      <p:cBhvr additive="base">
                                        <p:cTn id="11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additive="base">
                                        <p:cTn id="123" dur="500" fill="hold"/>
                                        <p:tgtEl>
                                          <p:spTgt spid="28"/>
                                        </p:tgtEl>
                                        <p:attrNameLst>
                                          <p:attrName>ppt_x</p:attrName>
                                        </p:attrNameLst>
                                      </p:cBhvr>
                                      <p:tavLst>
                                        <p:tav tm="0">
                                          <p:val>
                                            <p:strVal val="#ppt_x"/>
                                          </p:val>
                                        </p:tav>
                                        <p:tav tm="100000">
                                          <p:val>
                                            <p:strVal val="#ppt_x"/>
                                          </p:val>
                                        </p:tav>
                                      </p:tavLst>
                                    </p:anim>
                                    <p:anim calcmode="lin" valueType="num">
                                      <p:cBhvr additive="base">
                                        <p:cTn id="124" dur="500" fill="hold"/>
                                        <p:tgtEl>
                                          <p:spTgt spid="2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nodePh="1">
                                  <p:stCondLst>
                                    <p:cond delay="0"/>
                                  </p:stCondLst>
                                  <p:endCondLst>
                                    <p:cond evt="begin" delay="0">
                                      <p:tn val="125"/>
                                    </p:cond>
                                  </p:end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ppt_x"/>
                                          </p:val>
                                        </p:tav>
                                        <p:tav tm="100000">
                                          <p:val>
                                            <p:strVal val="#ppt_x"/>
                                          </p:val>
                                        </p:tav>
                                      </p:tavLst>
                                    </p:anim>
                                    <p:anim calcmode="lin" valueType="num">
                                      <p:cBhvr additive="base">
                                        <p:cTn id="128" dur="500" fill="hold"/>
                                        <p:tgtEl>
                                          <p:spTgt spid="3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nodePh="1">
                                  <p:stCondLst>
                                    <p:cond delay="0"/>
                                  </p:stCondLst>
                                  <p:endCondLst>
                                    <p:cond evt="begin" delay="0">
                                      <p:tn val="129"/>
                                    </p:cond>
                                  </p:end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ppt_x"/>
                                          </p:val>
                                        </p:tav>
                                        <p:tav tm="100000">
                                          <p:val>
                                            <p:strVal val="#ppt_x"/>
                                          </p:val>
                                        </p:tav>
                                      </p:tavLst>
                                    </p:anim>
                                    <p:anim calcmode="lin" valueType="num">
                                      <p:cBhvr additive="base">
                                        <p:cTn id="132" dur="5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500" fill="hold"/>
                                        <p:tgtEl>
                                          <p:spTgt spid="46"/>
                                        </p:tgtEl>
                                        <p:attrNameLst>
                                          <p:attrName>ppt_x</p:attrName>
                                        </p:attrNameLst>
                                      </p:cBhvr>
                                      <p:tavLst>
                                        <p:tav tm="0">
                                          <p:val>
                                            <p:strVal val="#ppt_x"/>
                                          </p:val>
                                        </p:tav>
                                        <p:tav tm="100000">
                                          <p:val>
                                            <p:strVal val="#ppt_x"/>
                                          </p:val>
                                        </p:tav>
                                      </p:tavLst>
                                    </p:anim>
                                    <p:anim calcmode="lin" valueType="num">
                                      <p:cBhvr additive="base">
                                        <p:cTn id="136" dur="5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500" fill="hold"/>
                                        <p:tgtEl>
                                          <p:spTgt spid="47"/>
                                        </p:tgtEl>
                                        <p:attrNameLst>
                                          <p:attrName>ppt_x</p:attrName>
                                        </p:attrNameLst>
                                      </p:cBhvr>
                                      <p:tavLst>
                                        <p:tav tm="0">
                                          <p:val>
                                            <p:strVal val="#ppt_x"/>
                                          </p:val>
                                        </p:tav>
                                        <p:tav tm="100000">
                                          <p:val>
                                            <p:strVal val="#ppt_x"/>
                                          </p:val>
                                        </p:tav>
                                      </p:tavLst>
                                    </p:anim>
                                    <p:anim calcmode="lin" valueType="num">
                                      <p:cBhvr additive="base">
                                        <p:cTn id="140" dur="5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nodePh="1">
                                  <p:stCondLst>
                                    <p:cond delay="0"/>
                                  </p:stCondLst>
                                  <p:endCondLst>
                                    <p:cond evt="begin" delay="0">
                                      <p:tn val="141"/>
                                    </p:cond>
                                  </p:end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 fill="hold"/>
                                        <p:tgtEl>
                                          <p:spTgt spid="50"/>
                                        </p:tgtEl>
                                        <p:attrNameLst>
                                          <p:attrName>ppt_x</p:attrName>
                                        </p:attrNameLst>
                                      </p:cBhvr>
                                      <p:tavLst>
                                        <p:tav tm="0">
                                          <p:val>
                                            <p:strVal val="#ppt_x"/>
                                          </p:val>
                                        </p:tav>
                                        <p:tav tm="100000">
                                          <p:val>
                                            <p:strVal val="#ppt_x"/>
                                          </p:val>
                                        </p:tav>
                                      </p:tavLst>
                                    </p:anim>
                                    <p:anim calcmode="lin" valueType="num">
                                      <p:cBhvr additive="base">
                                        <p:cTn id="144" dur="500" fill="hold"/>
                                        <p:tgtEl>
                                          <p:spTgt spid="5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nodePh="1">
                                  <p:stCondLst>
                                    <p:cond delay="0"/>
                                  </p:stCondLst>
                                  <p:endCondLst>
                                    <p:cond evt="begin" delay="0">
                                      <p:tn val="145"/>
                                    </p:cond>
                                  </p:end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500" fill="hold"/>
                                        <p:tgtEl>
                                          <p:spTgt spid="51"/>
                                        </p:tgtEl>
                                        <p:attrNameLst>
                                          <p:attrName>ppt_x</p:attrName>
                                        </p:attrNameLst>
                                      </p:cBhvr>
                                      <p:tavLst>
                                        <p:tav tm="0">
                                          <p:val>
                                            <p:strVal val="#ppt_x"/>
                                          </p:val>
                                        </p:tav>
                                        <p:tav tm="100000">
                                          <p:val>
                                            <p:strVal val="#ppt_x"/>
                                          </p:val>
                                        </p:tav>
                                      </p:tavLst>
                                    </p:anim>
                                    <p:anim calcmode="lin" valueType="num">
                                      <p:cBhvr additive="base">
                                        <p:cTn id="148" dur="500" fill="hold"/>
                                        <p:tgtEl>
                                          <p:spTgt spid="5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500" fill="hold"/>
                                        <p:tgtEl>
                                          <p:spTgt spid="52"/>
                                        </p:tgtEl>
                                        <p:attrNameLst>
                                          <p:attrName>ppt_x</p:attrName>
                                        </p:attrNameLst>
                                      </p:cBhvr>
                                      <p:tavLst>
                                        <p:tav tm="0">
                                          <p:val>
                                            <p:strVal val="#ppt_x"/>
                                          </p:val>
                                        </p:tav>
                                        <p:tav tm="100000">
                                          <p:val>
                                            <p:strVal val="#ppt_x"/>
                                          </p:val>
                                        </p:tav>
                                      </p:tavLst>
                                    </p:anim>
                                    <p:anim calcmode="lin" valueType="num">
                                      <p:cBhvr additive="base">
                                        <p:cTn id="152" dur="500" fill="hold"/>
                                        <p:tgtEl>
                                          <p:spTgt spid="5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 calcmode="lin" valueType="num">
                                      <p:cBhvr additive="base">
                                        <p:cTn id="155" dur="500" fill="hold"/>
                                        <p:tgtEl>
                                          <p:spTgt spid="56"/>
                                        </p:tgtEl>
                                        <p:attrNameLst>
                                          <p:attrName>ppt_x</p:attrName>
                                        </p:attrNameLst>
                                      </p:cBhvr>
                                      <p:tavLst>
                                        <p:tav tm="0">
                                          <p:val>
                                            <p:strVal val="#ppt_x"/>
                                          </p:val>
                                        </p:tav>
                                        <p:tav tm="100000">
                                          <p:val>
                                            <p:strVal val="#ppt_x"/>
                                          </p:val>
                                        </p:tav>
                                      </p:tavLst>
                                    </p:anim>
                                    <p:anim calcmode="lin" valueType="num">
                                      <p:cBhvr additive="base">
                                        <p:cTn id="156" dur="500" fill="hold"/>
                                        <p:tgtEl>
                                          <p:spTgt spid="5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500" fill="hold"/>
                                        <p:tgtEl>
                                          <p:spTgt spid="58"/>
                                        </p:tgtEl>
                                        <p:attrNameLst>
                                          <p:attrName>ppt_x</p:attrName>
                                        </p:attrNameLst>
                                      </p:cBhvr>
                                      <p:tavLst>
                                        <p:tav tm="0">
                                          <p:val>
                                            <p:strVal val="#ppt_x"/>
                                          </p:val>
                                        </p:tav>
                                        <p:tav tm="100000">
                                          <p:val>
                                            <p:strVal val="#ppt_x"/>
                                          </p:val>
                                        </p:tav>
                                      </p:tavLst>
                                    </p:anim>
                                    <p:anim calcmode="lin" valueType="num">
                                      <p:cBhvr additive="base">
                                        <p:cTn id="160" dur="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500" fill="hold"/>
                                        <p:tgtEl>
                                          <p:spTgt spid="59"/>
                                        </p:tgtEl>
                                        <p:attrNameLst>
                                          <p:attrName>ppt_x</p:attrName>
                                        </p:attrNameLst>
                                      </p:cBhvr>
                                      <p:tavLst>
                                        <p:tav tm="0">
                                          <p:val>
                                            <p:strVal val="#ppt_x"/>
                                          </p:val>
                                        </p:tav>
                                        <p:tav tm="100000">
                                          <p:val>
                                            <p:strVal val="#ppt_x"/>
                                          </p:val>
                                        </p:tav>
                                      </p:tavLst>
                                    </p:anim>
                                    <p:anim calcmode="lin" valueType="num">
                                      <p:cBhvr additive="base">
                                        <p:cTn id="164" dur="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500" fill="hold"/>
                                        <p:tgtEl>
                                          <p:spTgt spid="60"/>
                                        </p:tgtEl>
                                        <p:attrNameLst>
                                          <p:attrName>ppt_x</p:attrName>
                                        </p:attrNameLst>
                                      </p:cBhvr>
                                      <p:tavLst>
                                        <p:tav tm="0">
                                          <p:val>
                                            <p:strVal val="#ppt_x"/>
                                          </p:val>
                                        </p:tav>
                                        <p:tav tm="100000">
                                          <p:val>
                                            <p:strVal val="#ppt_x"/>
                                          </p:val>
                                        </p:tav>
                                      </p:tavLst>
                                    </p:anim>
                                    <p:anim calcmode="lin" valueType="num">
                                      <p:cBhvr additive="base">
                                        <p:cTn id="168" dur="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5"/>
                                        </p:tgtEl>
                                        <p:attrNameLst>
                                          <p:attrName>style.visibility</p:attrName>
                                        </p:attrNameLst>
                                      </p:cBhvr>
                                      <p:to>
                                        <p:strVal val="visible"/>
                                      </p:to>
                                    </p:set>
                                    <p:anim calcmode="lin" valueType="num">
                                      <p:cBhvr additive="base">
                                        <p:cTn id="171" dur="500" fill="hold"/>
                                        <p:tgtEl>
                                          <p:spTgt spid="65"/>
                                        </p:tgtEl>
                                        <p:attrNameLst>
                                          <p:attrName>ppt_x</p:attrName>
                                        </p:attrNameLst>
                                      </p:cBhvr>
                                      <p:tavLst>
                                        <p:tav tm="0">
                                          <p:val>
                                            <p:strVal val="#ppt_x"/>
                                          </p:val>
                                        </p:tav>
                                        <p:tav tm="100000">
                                          <p:val>
                                            <p:strVal val="#ppt_x"/>
                                          </p:val>
                                        </p:tav>
                                      </p:tavLst>
                                    </p:anim>
                                    <p:anim calcmode="lin" valueType="num">
                                      <p:cBhvr additive="base">
                                        <p:cTn id="17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49" grpId="1"/>
      <p:bldP spid="50" grpId="0"/>
      <p:bldP spid="51" grpId="0"/>
      <p:bldP spid="52" grpId="0"/>
      <p:bldP spid="53" grpId="0"/>
      <p:bldP spid="54" grpId="0"/>
      <p:bldP spid="55" grpId="0"/>
      <p:bldP spid="56" grpId="0"/>
      <p:bldP spid="57" grpId="0" animBg="1"/>
      <p:bldP spid="58" grpId="0"/>
      <p:bldP spid="59" grpId="0"/>
      <p:bldP spid="60" grpId="0" animBg="1"/>
      <p:bldP spid="61" grpId="0"/>
      <p:bldP spid="62" grpId="0"/>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The role of operations function</a:t>
            </a:r>
          </a:p>
        </p:txBody>
      </p:sp>
      <p:sp>
        <p:nvSpPr>
          <p:cNvPr id="3" name="Rectangle 4"/>
          <p:cNvSpPr>
            <a:spLocks noChangeArrowheads="1"/>
          </p:cNvSpPr>
          <p:nvPr/>
        </p:nvSpPr>
        <p:spPr bwMode="auto">
          <a:xfrm>
            <a:off x="107504" y="1484783"/>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2"/>
              <a:buChar char="§"/>
            </a:pPr>
            <a:r>
              <a:rPr lang="en-GB" sz="2000" dirty="0">
                <a:latin typeface="Candara" charset="0"/>
                <a:cs typeface="Candara" charset="0"/>
              </a:rPr>
              <a:t>Toyota – JIT as a competitive advantage</a:t>
            </a:r>
          </a:p>
          <a:p>
            <a:pPr marL="342900" indent="-342900">
              <a:spcBef>
                <a:spcPct val="20000"/>
              </a:spcBef>
              <a:buClr>
                <a:schemeClr val="bg2"/>
              </a:buClr>
              <a:buSzPct val="75000"/>
              <a:buFont typeface="Wingdings" charset="2"/>
              <a:buChar char="§"/>
            </a:pPr>
            <a:endParaRPr lang="en-GB" sz="2000" dirty="0">
              <a:latin typeface="Candara" charset="0"/>
              <a:cs typeface="Candara" charset="0"/>
            </a:endParaRPr>
          </a:p>
          <a:p>
            <a:pPr marL="342900" indent="-342900">
              <a:spcBef>
                <a:spcPct val="20000"/>
              </a:spcBef>
              <a:buClr>
                <a:schemeClr val="bg2"/>
              </a:buClr>
              <a:buSzPct val="75000"/>
              <a:buFont typeface="Wingdings" charset="2"/>
              <a:buChar char="§"/>
            </a:pPr>
            <a:r>
              <a:rPr lang="en-GB" sz="2000" dirty="0">
                <a:latin typeface="Candara" charset="0"/>
                <a:cs typeface="Candara" charset="0"/>
              </a:rPr>
              <a:t>Zara – Lean with touches of agile</a:t>
            </a:r>
          </a:p>
          <a:p>
            <a:pPr marL="723900" indent="-342900">
              <a:spcBef>
                <a:spcPct val="20000"/>
              </a:spcBef>
              <a:buClr>
                <a:schemeClr val="bg2"/>
              </a:buClr>
              <a:buSzPct val="75000"/>
              <a:buFont typeface="Wingdings" charset="2"/>
              <a:buChar char="§"/>
            </a:pPr>
            <a:r>
              <a:rPr lang="en-GB" sz="2000" dirty="0">
                <a:latin typeface="Candara" charset="0"/>
                <a:cs typeface="Candara" charset="0"/>
              </a:rPr>
              <a:t>Low waste, no discounts</a:t>
            </a:r>
          </a:p>
          <a:p>
            <a:pPr marL="723900" indent="-342900">
              <a:spcBef>
                <a:spcPct val="20000"/>
              </a:spcBef>
              <a:buClr>
                <a:schemeClr val="bg2"/>
              </a:buClr>
              <a:buSzPct val="75000"/>
              <a:buFont typeface="Wingdings" charset="2"/>
              <a:buChar char="§"/>
            </a:pPr>
            <a:r>
              <a:rPr lang="en-GB" sz="2000" dirty="0">
                <a:latin typeface="Candara" charset="0"/>
                <a:cs typeface="Candara" charset="0"/>
              </a:rPr>
              <a:t>Suppliers closer to factories, which in turn are closer to consumers </a:t>
            </a:r>
          </a:p>
          <a:p>
            <a:pPr marL="342900" indent="-342900">
              <a:spcBef>
                <a:spcPct val="20000"/>
              </a:spcBef>
              <a:buClr>
                <a:schemeClr val="bg2"/>
              </a:buClr>
              <a:buSzPct val="75000"/>
              <a:buFont typeface="Wingdings" charset="2"/>
              <a:buChar char="§"/>
            </a:pPr>
            <a:endParaRPr lang="en-GB" sz="2000" dirty="0">
              <a:latin typeface="Candara" charset="0"/>
              <a:cs typeface="Candara" charset="0"/>
            </a:endParaRPr>
          </a:p>
          <a:p>
            <a:pPr marL="342900" indent="-342900">
              <a:spcBef>
                <a:spcPct val="20000"/>
              </a:spcBef>
              <a:buClr>
                <a:schemeClr val="bg2"/>
              </a:buClr>
              <a:buSzPct val="75000"/>
              <a:buFont typeface="Wingdings" charset="2"/>
              <a:buChar char="§"/>
            </a:pPr>
            <a:r>
              <a:rPr lang="en-GB" sz="2000" dirty="0">
                <a:latin typeface="Candara" charset="0"/>
                <a:cs typeface="Candara" charset="0"/>
              </a:rPr>
              <a:t>Dell direct model – lean</a:t>
            </a:r>
          </a:p>
          <a:p>
            <a:pPr marL="800100" lvl="1" indent="-342900">
              <a:spcBef>
                <a:spcPct val="20000"/>
              </a:spcBef>
              <a:buClr>
                <a:schemeClr val="bg2"/>
              </a:buClr>
              <a:buSzPct val="75000"/>
              <a:buFont typeface="Wingdings" charset="2"/>
              <a:buChar char="§"/>
            </a:pPr>
            <a:r>
              <a:rPr lang="en-GB" sz="2000" dirty="0">
                <a:latin typeface="Candara" charset="0"/>
                <a:cs typeface="Candara" charset="0"/>
              </a:rPr>
              <a:t>Lean</a:t>
            </a:r>
          </a:p>
          <a:p>
            <a:pPr marL="800100" lvl="1" indent="-342900">
              <a:spcBef>
                <a:spcPct val="20000"/>
              </a:spcBef>
              <a:buClr>
                <a:schemeClr val="bg2"/>
              </a:buClr>
              <a:buSzPct val="75000"/>
              <a:buFont typeface="Wingdings" charset="2"/>
              <a:buChar char="§"/>
            </a:pPr>
            <a:r>
              <a:rPr lang="en-GB" sz="2000" dirty="0">
                <a:latin typeface="Candara" charset="0"/>
                <a:cs typeface="Candara" charset="0"/>
              </a:rPr>
              <a:t>No middle-man</a:t>
            </a:r>
          </a:p>
          <a:p>
            <a:pPr marL="800100" lvl="1" indent="-342900">
              <a:spcBef>
                <a:spcPct val="20000"/>
              </a:spcBef>
              <a:buClr>
                <a:schemeClr val="bg2"/>
              </a:buClr>
              <a:buSzPct val="75000"/>
              <a:buFont typeface="Wingdings" charset="2"/>
              <a:buChar char="§"/>
            </a:pPr>
            <a:r>
              <a:rPr lang="en-GB" sz="2000" dirty="0">
                <a:latin typeface="Candara" charset="0"/>
                <a:cs typeface="Candara" charset="0"/>
              </a:rPr>
              <a:t>Highly customisable </a:t>
            </a:r>
          </a:p>
        </p:txBody>
      </p:sp>
      <p:pic>
        <p:nvPicPr>
          <p:cNvPr id="4" name="Picture 3"/>
          <p:cNvPicPr>
            <a:picLocks noChangeAspect="1"/>
          </p:cNvPicPr>
          <p:nvPr/>
        </p:nvPicPr>
        <p:blipFill>
          <a:blip r:embed="rId2"/>
          <a:stretch>
            <a:fillRect/>
          </a:stretch>
        </p:blipFill>
        <p:spPr>
          <a:xfrm>
            <a:off x="5724128" y="1196752"/>
            <a:ext cx="1296144" cy="1134126"/>
          </a:xfrm>
          <a:prstGeom prst="rect">
            <a:avLst/>
          </a:prstGeom>
        </p:spPr>
      </p:pic>
      <p:pic>
        <p:nvPicPr>
          <p:cNvPr id="5" name="Picture 4" descr="Screen Shot 2014-02-18 at 09.40.3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2276871"/>
            <a:ext cx="1224136" cy="756272"/>
          </a:xfrm>
          <a:prstGeom prst="rect">
            <a:avLst/>
          </a:prstGeom>
        </p:spPr>
      </p:pic>
      <p:pic>
        <p:nvPicPr>
          <p:cNvPr id="6" name="Picture 5"/>
          <p:cNvPicPr>
            <a:picLocks noChangeAspect="1"/>
          </p:cNvPicPr>
          <p:nvPr/>
        </p:nvPicPr>
        <p:blipFill>
          <a:blip r:embed="rId4"/>
          <a:stretch>
            <a:fillRect/>
          </a:stretch>
        </p:blipFill>
        <p:spPr>
          <a:xfrm>
            <a:off x="5868144" y="3717031"/>
            <a:ext cx="1229601" cy="1224136"/>
          </a:xfrm>
          <a:prstGeom prst="rect">
            <a:avLst/>
          </a:prstGeom>
        </p:spPr>
      </p:pic>
    </p:spTree>
    <p:extLst>
      <p:ext uri="{BB962C8B-B14F-4D97-AF65-F5344CB8AC3E}">
        <p14:creationId xmlns:p14="http://schemas.microsoft.com/office/powerpoint/2010/main" val="342242562"/>
      </p:ext>
    </p:extLst>
  </p:cSld>
  <p:clrMapOvr>
    <a:masterClrMapping/>
  </p:clrMapOvr>
  <p:transition>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050"/>
          <p:cNvSpPr>
            <a:spLocks noChangeArrowheads="1"/>
          </p:cNvSpPr>
          <p:nvPr/>
        </p:nvSpPr>
        <p:spPr bwMode="auto">
          <a:xfrm>
            <a:off x="337686" y="16161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defRPr/>
            </a:pPr>
            <a:r>
              <a:rPr lang="en-GB" sz="2800" dirty="0">
                <a:solidFill>
                  <a:schemeClr val="bg1">
                    <a:lumMod val="50000"/>
                  </a:schemeClr>
                </a:solidFill>
                <a:cs typeface="+mn-cs"/>
              </a:rPr>
              <a:t>Example of a Supply Network: Dell Direct Model</a:t>
            </a:r>
          </a:p>
        </p:txBody>
      </p:sp>
      <p:sp>
        <p:nvSpPr>
          <p:cNvPr id="219139" name="Oval 2051"/>
          <p:cNvSpPr>
            <a:spLocks noChangeArrowheads="1"/>
          </p:cNvSpPr>
          <p:nvPr/>
        </p:nvSpPr>
        <p:spPr bwMode="auto">
          <a:xfrm>
            <a:off x="827584" y="2928392"/>
            <a:ext cx="2057400" cy="914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9140" name="Oval 2052"/>
          <p:cNvSpPr>
            <a:spLocks noChangeArrowheads="1"/>
          </p:cNvSpPr>
          <p:nvPr/>
        </p:nvSpPr>
        <p:spPr bwMode="auto">
          <a:xfrm>
            <a:off x="827584" y="4376192"/>
            <a:ext cx="2057400" cy="914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9141" name="Oval 2053"/>
          <p:cNvSpPr>
            <a:spLocks noChangeArrowheads="1"/>
          </p:cNvSpPr>
          <p:nvPr/>
        </p:nvSpPr>
        <p:spPr bwMode="auto">
          <a:xfrm>
            <a:off x="3494584" y="1556792"/>
            <a:ext cx="2057400" cy="914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9142" name="Oval 2054"/>
          <p:cNvSpPr>
            <a:spLocks noChangeArrowheads="1"/>
          </p:cNvSpPr>
          <p:nvPr/>
        </p:nvSpPr>
        <p:spPr bwMode="auto">
          <a:xfrm>
            <a:off x="3494584" y="3690392"/>
            <a:ext cx="2057400" cy="914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9143" name="Oval 2055"/>
          <p:cNvSpPr>
            <a:spLocks noChangeArrowheads="1"/>
          </p:cNvSpPr>
          <p:nvPr/>
        </p:nvSpPr>
        <p:spPr bwMode="auto">
          <a:xfrm>
            <a:off x="6009184" y="2928392"/>
            <a:ext cx="2057400" cy="914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9144" name="Oval 2056"/>
          <p:cNvSpPr>
            <a:spLocks noChangeArrowheads="1"/>
          </p:cNvSpPr>
          <p:nvPr/>
        </p:nvSpPr>
        <p:spPr bwMode="auto">
          <a:xfrm>
            <a:off x="6009184" y="4376192"/>
            <a:ext cx="2057400" cy="914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9145" name="Line 2057"/>
          <p:cNvSpPr>
            <a:spLocks noChangeShapeType="1"/>
          </p:cNvSpPr>
          <p:nvPr/>
        </p:nvSpPr>
        <p:spPr bwMode="auto">
          <a:xfrm flipV="1">
            <a:off x="1856284" y="3842792"/>
            <a:ext cx="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46" name="Line 2058"/>
          <p:cNvSpPr>
            <a:spLocks noChangeShapeType="1"/>
          </p:cNvSpPr>
          <p:nvPr/>
        </p:nvSpPr>
        <p:spPr bwMode="auto">
          <a:xfrm flipV="1">
            <a:off x="1862634" y="2013992"/>
            <a:ext cx="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47" name="Freeform 2059"/>
          <p:cNvSpPr>
            <a:spLocks/>
          </p:cNvSpPr>
          <p:nvPr/>
        </p:nvSpPr>
        <p:spPr bwMode="auto">
          <a:xfrm>
            <a:off x="1862634" y="2013992"/>
            <a:ext cx="1631950" cy="1588"/>
          </a:xfrm>
          <a:custGeom>
            <a:avLst/>
            <a:gdLst>
              <a:gd name="T0" fmla="*/ 0 w 1028"/>
              <a:gd name="T1" fmla="*/ 0 h 1"/>
              <a:gd name="T2" fmla="*/ 1028 w 1028"/>
              <a:gd name="T3" fmla="*/ 1 h 1"/>
            </a:gdLst>
            <a:ahLst/>
            <a:cxnLst>
              <a:cxn ang="0">
                <a:pos x="T0" y="T1"/>
              </a:cxn>
              <a:cxn ang="0">
                <a:pos x="T2" y="T3"/>
              </a:cxn>
            </a:cxnLst>
            <a:rect l="0" t="0" r="r" b="b"/>
            <a:pathLst>
              <a:path w="1028" h="1">
                <a:moveTo>
                  <a:pt x="0" y="0"/>
                </a:moveTo>
                <a:lnTo>
                  <a:pt x="1028" y="1"/>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48" name="Line 2060"/>
          <p:cNvSpPr>
            <a:spLocks noChangeShapeType="1"/>
          </p:cNvSpPr>
          <p:nvPr/>
        </p:nvSpPr>
        <p:spPr bwMode="auto">
          <a:xfrm flipV="1">
            <a:off x="7037884" y="2013992"/>
            <a:ext cx="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49" name="Freeform 2061"/>
          <p:cNvSpPr>
            <a:spLocks/>
          </p:cNvSpPr>
          <p:nvPr/>
        </p:nvSpPr>
        <p:spPr bwMode="auto">
          <a:xfrm>
            <a:off x="5551984" y="2013992"/>
            <a:ext cx="1485900" cy="1588"/>
          </a:xfrm>
          <a:custGeom>
            <a:avLst/>
            <a:gdLst>
              <a:gd name="T0" fmla="*/ 936 w 936"/>
              <a:gd name="T1" fmla="*/ 0 h 1"/>
              <a:gd name="T2" fmla="*/ 0 w 936"/>
              <a:gd name="T3" fmla="*/ 0 h 1"/>
            </a:gdLst>
            <a:ahLst/>
            <a:cxnLst>
              <a:cxn ang="0">
                <a:pos x="T0" y="T1"/>
              </a:cxn>
              <a:cxn ang="0">
                <a:pos x="T2" y="T3"/>
              </a:cxn>
            </a:cxnLst>
            <a:rect l="0" t="0" r="r" b="b"/>
            <a:pathLst>
              <a:path w="936" h="1">
                <a:moveTo>
                  <a:pt x="936" y="0"/>
                </a:moveTo>
                <a:lnTo>
                  <a:pt x="0" y="0"/>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50" name="Line 2062"/>
          <p:cNvSpPr>
            <a:spLocks noChangeShapeType="1"/>
          </p:cNvSpPr>
          <p:nvPr/>
        </p:nvSpPr>
        <p:spPr bwMode="auto">
          <a:xfrm flipV="1">
            <a:off x="4529634" y="2471192"/>
            <a:ext cx="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51" name="Freeform 2063"/>
          <p:cNvSpPr>
            <a:spLocks/>
          </p:cNvSpPr>
          <p:nvPr/>
        </p:nvSpPr>
        <p:spPr bwMode="auto">
          <a:xfrm>
            <a:off x="5450384" y="3404642"/>
            <a:ext cx="558800" cy="527050"/>
          </a:xfrm>
          <a:custGeom>
            <a:avLst/>
            <a:gdLst>
              <a:gd name="T0" fmla="*/ 0 w 352"/>
              <a:gd name="T1" fmla="*/ 332 h 332"/>
              <a:gd name="T2" fmla="*/ 352 w 352"/>
              <a:gd name="T3" fmla="*/ 0 h 332"/>
            </a:gdLst>
            <a:ahLst/>
            <a:cxnLst>
              <a:cxn ang="0">
                <a:pos x="T0" y="T1"/>
              </a:cxn>
              <a:cxn ang="0">
                <a:pos x="T2" y="T3"/>
              </a:cxn>
            </a:cxnLst>
            <a:rect l="0" t="0" r="r" b="b"/>
            <a:pathLst>
              <a:path w="352" h="332">
                <a:moveTo>
                  <a:pt x="0" y="332"/>
                </a:moveTo>
                <a:lnTo>
                  <a:pt x="352" y="0"/>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52" name="Line 2064"/>
          <p:cNvSpPr>
            <a:spLocks noChangeShapeType="1"/>
          </p:cNvSpPr>
          <p:nvPr/>
        </p:nvSpPr>
        <p:spPr bwMode="auto">
          <a:xfrm flipV="1">
            <a:off x="7044234" y="3842792"/>
            <a:ext cx="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53" name="Freeform 2065"/>
          <p:cNvSpPr>
            <a:spLocks/>
          </p:cNvSpPr>
          <p:nvPr/>
        </p:nvSpPr>
        <p:spPr bwMode="auto">
          <a:xfrm>
            <a:off x="2891334" y="3404642"/>
            <a:ext cx="679450" cy="590550"/>
          </a:xfrm>
          <a:custGeom>
            <a:avLst/>
            <a:gdLst>
              <a:gd name="T0" fmla="*/ 0 w 428"/>
              <a:gd name="T1" fmla="*/ 0 h 372"/>
              <a:gd name="T2" fmla="*/ 428 w 428"/>
              <a:gd name="T3" fmla="*/ 372 h 372"/>
            </a:gdLst>
            <a:ahLst/>
            <a:cxnLst>
              <a:cxn ang="0">
                <a:pos x="T0" y="T1"/>
              </a:cxn>
              <a:cxn ang="0">
                <a:pos x="T2" y="T3"/>
              </a:cxn>
            </a:cxnLst>
            <a:rect l="0" t="0" r="r" b="b"/>
            <a:pathLst>
              <a:path w="428" h="372">
                <a:moveTo>
                  <a:pt x="0" y="0"/>
                </a:moveTo>
                <a:lnTo>
                  <a:pt x="428" y="372"/>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54" name="Freeform 2066"/>
          <p:cNvSpPr>
            <a:spLocks/>
          </p:cNvSpPr>
          <p:nvPr/>
        </p:nvSpPr>
        <p:spPr bwMode="auto">
          <a:xfrm>
            <a:off x="2897684" y="4299992"/>
            <a:ext cx="673100" cy="539750"/>
          </a:xfrm>
          <a:custGeom>
            <a:avLst/>
            <a:gdLst>
              <a:gd name="T0" fmla="*/ 0 w 424"/>
              <a:gd name="T1" fmla="*/ 340 h 340"/>
              <a:gd name="T2" fmla="*/ 424 w 424"/>
              <a:gd name="T3" fmla="*/ 0 h 340"/>
            </a:gdLst>
            <a:ahLst/>
            <a:cxnLst>
              <a:cxn ang="0">
                <a:pos x="T0" y="T1"/>
              </a:cxn>
              <a:cxn ang="0">
                <a:pos x="T2" y="T3"/>
              </a:cxn>
            </a:cxnLst>
            <a:rect l="0" t="0" r="r" b="b"/>
            <a:pathLst>
              <a:path w="424" h="340">
                <a:moveTo>
                  <a:pt x="0" y="340"/>
                </a:moveTo>
                <a:lnTo>
                  <a:pt x="424" y="0"/>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9155" name="Text Box 2067"/>
          <p:cNvSpPr txBox="1">
            <a:spLocks noChangeArrowheads="1"/>
          </p:cNvSpPr>
          <p:nvPr/>
        </p:nvSpPr>
        <p:spPr bwMode="auto">
          <a:xfrm>
            <a:off x="3799384" y="1785392"/>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400" dirty="0">
                <a:latin typeface="Times New Roman" charset="0"/>
                <a:cs typeface="Times New Roman" charset="0"/>
              </a:rPr>
              <a:t>Customer</a:t>
            </a:r>
          </a:p>
        </p:txBody>
      </p:sp>
      <p:sp>
        <p:nvSpPr>
          <p:cNvPr id="219156" name="Text Box 2068"/>
          <p:cNvSpPr txBox="1">
            <a:spLocks noChangeArrowheads="1"/>
          </p:cNvSpPr>
          <p:nvPr/>
        </p:nvSpPr>
        <p:spPr bwMode="auto">
          <a:xfrm>
            <a:off x="3799384" y="3918992"/>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400" dirty="0">
                <a:latin typeface="Times New Roman" charset="0"/>
                <a:cs typeface="Times New Roman" charset="0"/>
              </a:rPr>
              <a:t>Hub</a:t>
            </a:r>
          </a:p>
        </p:txBody>
      </p:sp>
      <p:sp>
        <p:nvSpPr>
          <p:cNvPr id="219157" name="Text Box 2069"/>
          <p:cNvSpPr txBox="1">
            <a:spLocks noChangeArrowheads="1"/>
          </p:cNvSpPr>
          <p:nvPr/>
        </p:nvSpPr>
        <p:spPr bwMode="auto">
          <a:xfrm>
            <a:off x="1056184" y="3156992"/>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400" dirty="0">
                <a:latin typeface="Times New Roman" charset="0"/>
                <a:cs typeface="Times New Roman" charset="0"/>
              </a:rPr>
              <a:t>Supplier a</a:t>
            </a:r>
          </a:p>
        </p:txBody>
      </p:sp>
      <p:sp>
        <p:nvSpPr>
          <p:cNvPr id="219158" name="Text Box 2070"/>
          <p:cNvSpPr txBox="1">
            <a:spLocks noChangeArrowheads="1"/>
          </p:cNvSpPr>
          <p:nvPr/>
        </p:nvSpPr>
        <p:spPr bwMode="auto">
          <a:xfrm>
            <a:off x="1132384" y="4604792"/>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400" dirty="0">
                <a:latin typeface="Times New Roman" charset="0"/>
                <a:cs typeface="Times New Roman" charset="0"/>
              </a:rPr>
              <a:t>Supplier n</a:t>
            </a:r>
          </a:p>
        </p:txBody>
      </p:sp>
      <p:sp>
        <p:nvSpPr>
          <p:cNvPr id="219159" name="Text Box 2071"/>
          <p:cNvSpPr txBox="1">
            <a:spLocks noChangeArrowheads="1"/>
          </p:cNvSpPr>
          <p:nvPr/>
        </p:nvSpPr>
        <p:spPr bwMode="auto">
          <a:xfrm>
            <a:off x="6390184" y="3156992"/>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400" dirty="0">
                <a:latin typeface="Times New Roman" charset="0"/>
                <a:cs typeface="Times New Roman" charset="0"/>
              </a:rPr>
              <a:t>Dell</a:t>
            </a:r>
          </a:p>
        </p:txBody>
      </p:sp>
      <p:sp>
        <p:nvSpPr>
          <p:cNvPr id="219160" name="Text Box 2072"/>
          <p:cNvSpPr txBox="1">
            <a:spLocks noChangeArrowheads="1"/>
          </p:cNvSpPr>
          <p:nvPr/>
        </p:nvSpPr>
        <p:spPr bwMode="auto">
          <a:xfrm>
            <a:off x="6313984" y="4376192"/>
            <a:ext cx="144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400" dirty="0">
                <a:latin typeface="Times New Roman" charset="0"/>
                <a:cs typeface="Times New Roman" charset="0"/>
              </a:rPr>
              <a:t>Local suppliers</a:t>
            </a:r>
          </a:p>
        </p:txBody>
      </p:sp>
    </p:spTree>
    <p:extLst>
      <p:ext uri="{BB962C8B-B14F-4D97-AF65-F5344CB8AC3E}">
        <p14:creationId xmlns:p14="http://schemas.microsoft.com/office/powerpoint/2010/main" val="1562283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1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9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91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91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9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914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91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9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9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9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915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91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91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914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191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91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91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91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91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91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9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0" grpId="0" animBg="1"/>
      <p:bldP spid="219141" grpId="0" animBg="1"/>
      <p:bldP spid="219142" grpId="0" animBg="1"/>
      <p:bldP spid="219143" grpId="0" animBg="1"/>
      <p:bldP spid="219144" grpId="0" animBg="1"/>
      <p:bldP spid="219155" grpId="0"/>
      <p:bldP spid="219156" grpId="0"/>
      <p:bldP spid="219157" grpId="0"/>
      <p:bldP spid="219158" grpId="0"/>
      <p:bldP spid="219159" grpId="0"/>
      <p:bldP spid="21916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Operations strategy at Walmart</a:t>
            </a:r>
          </a:p>
        </p:txBody>
      </p:sp>
      <p:pic>
        <p:nvPicPr>
          <p:cNvPr id="3" name="Content Placeholder 2"/>
          <p:cNvPicPr>
            <a:picLocks noGrp="1" noChangeAspect="1" noChangeArrowheads="1"/>
          </p:cNvPicPr>
          <p:nvPr>
            <p:ph idx="1"/>
          </p:nvPr>
        </p:nvPicPr>
        <p:blipFill>
          <a:blip r:embed="rId2" cstate="print"/>
          <a:srcRect/>
          <a:stretch>
            <a:fillRect/>
          </a:stretch>
        </p:blipFill>
        <p:spPr>
          <a:xfrm>
            <a:off x="1295400" y="980728"/>
            <a:ext cx="6553200" cy="5305425"/>
          </a:xfrm>
          <a:noFill/>
          <a:ln/>
        </p:spPr>
      </p:pic>
    </p:spTree>
    <p:extLst>
      <p:ext uri="{BB962C8B-B14F-4D97-AF65-F5344CB8AC3E}">
        <p14:creationId xmlns:p14="http://schemas.microsoft.com/office/powerpoint/2010/main" val="1865051172"/>
      </p:ext>
    </p:extLst>
  </p:cSld>
  <p:clrMapOvr>
    <a:masterClrMapping/>
  </p:clrMapOvr>
  <p:transition>
    <p:pull dir="lu"/>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Order winners and order qualifiers</a:t>
            </a:r>
          </a:p>
        </p:txBody>
      </p:sp>
      <p:sp>
        <p:nvSpPr>
          <p:cNvPr id="3" name="Freeform 3"/>
          <p:cNvSpPr>
            <a:spLocks/>
          </p:cNvSpPr>
          <p:nvPr/>
        </p:nvSpPr>
        <p:spPr bwMode="auto">
          <a:xfrm>
            <a:off x="2069902" y="1750467"/>
            <a:ext cx="5413375" cy="3251200"/>
          </a:xfrm>
          <a:custGeom>
            <a:avLst/>
            <a:gdLst>
              <a:gd name="T0" fmla="*/ 0 w 3410"/>
              <a:gd name="T1" fmla="*/ 0 h 2048"/>
              <a:gd name="T2" fmla="*/ 0 w 3410"/>
              <a:gd name="T3" fmla="*/ 2147483646 h 2048"/>
              <a:gd name="T4" fmla="*/ 2147483646 w 3410"/>
              <a:gd name="T5" fmla="*/ 2147483646 h 2048"/>
              <a:gd name="T6" fmla="*/ 0 60000 65536"/>
              <a:gd name="T7" fmla="*/ 0 60000 65536"/>
              <a:gd name="T8" fmla="*/ 0 60000 65536"/>
            </a:gdLst>
            <a:ahLst/>
            <a:cxnLst>
              <a:cxn ang="T6">
                <a:pos x="T0" y="T1"/>
              </a:cxn>
              <a:cxn ang="T7">
                <a:pos x="T2" y="T3"/>
              </a:cxn>
              <a:cxn ang="T8">
                <a:pos x="T4" y="T5"/>
              </a:cxn>
            </a:cxnLst>
            <a:rect l="0" t="0" r="r" b="b"/>
            <a:pathLst>
              <a:path w="3410" h="2048">
                <a:moveTo>
                  <a:pt x="0" y="0"/>
                </a:moveTo>
                <a:lnTo>
                  <a:pt x="0" y="2048"/>
                </a:lnTo>
                <a:lnTo>
                  <a:pt x="3410" y="204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Line 4"/>
          <p:cNvSpPr>
            <a:spLocks noChangeShapeType="1"/>
          </p:cNvSpPr>
          <p:nvPr/>
        </p:nvSpPr>
        <p:spPr bwMode="auto">
          <a:xfrm>
            <a:off x="2085777" y="3187155"/>
            <a:ext cx="5427662"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 name="Line 5"/>
          <p:cNvSpPr>
            <a:spLocks noChangeShapeType="1"/>
          </p:cNvSpPr>
          <p:nvPr/>
        </p:nvSpPr>
        <p:spPr bwMode="auto">
          <a:xfrm flipV="1">
            <a:off x="4609902" y="1663155"/>
            <a:ext cx="0" cy="3338512"/>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 name="Group 6"/>
          <p:cNvGrpSpPr>
            <a:grpSpLocks/>
          </p:cNvGrpSpPr>
          <p:nvPr/>
        </p:nvGrpSpPr>
        <p:grpSpPr bwMode="auto">
          <a:xfrm>
            <a:off x="2077839" y="1556792"/>
            <a:ext cx="4972050" cy="3074988"/>
            <a:chOff x="1440" y="1524"/>
            <a:chExt cx="3132" cy="1937"/>
          </a:xfrm>
        </p:grpSpPr>
        <p:sp>
          <p:nvSpPr>
            <p:cNvPr id="7" name="Line 7"/>
            <p:cNvSpPr>
              <a:spLocks noChangeShapeType="1"/>
            </p:cNvSpPr>
            <p:nvPr/>
          </p:nvSpPr>
          <p:spPr bwMode="auto">
            <a:xfrm flipV="1">
              <a:off x="1440" y="1653"/>
              <a:ext cx="3132" cy="180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 Box 8"/>
            <p:cNvSpPr txBox="1">
              <a:spLocks noChangeArrowheads="1"/>
            </p:cNvSpPr>
            <p:nvPr/>
          </p:nvSpPr>
          <p:spPr bwMode="auto">
            <a:xfrm>
              <a:off x="3379" y="1524"/>
              <a:ext cx="10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solidFill>
                    <a:schemeClr val="accent2"/>
                  </a:solidFill>
                </a:rPr>
                <a:t>order winners</a:t>
              </a:r>
            </a:p>
          </p:txBody>
        </p:sp>
      </p:grpSp>
      <p:grpSp>
        <p:nvGrpSpPr>
          <p:cNvPr id="9" name="Group 9"/>
          <p:cNvGrpSpPr>
            <a:grpSpLocks/>
          </p:cNvGrpSpPr>
          <p:nvPr/>
        </p:nvGrpSpPr>
        <p:grpSpPr bwMode="auto">
          <a:xfrm>
            <a:off x="2060377" y="3142705"/>
            <a:ext cx="5334000" cy="1824037"/>
            <a:chOff x="1440" y="2560"/>
            <a:chExt cx="3360" cy="1149"/>
          </a:xfrm>
        </p:grpSpPr>
        <p:sp>
          <p:nvSpPr>
            <p:cNvPr id="10" name="Freeform 10"/>
            <p:cNvSpPr>
              <a:spLocks/>
            </p:cNvSpPr>
            <p:nvPr/>
          </p:nvSpPr>
          <p:spPr bwMode="auto">
            <a:xfrm>
              <a:off x="1440" y="2560"/>
              <a:ext cx="3360" cy="1149"/>
            </a:xfrm>
            <a:custGeom>
              <a:avLst/>
              <a:gdLst>
                <a:gd name="T0" fmla="*/ 0 w 3191"/>
                <a:gd name="T1" fmla="*/ 556 h 1231"/>
                <a:gd name="T2" fmla="*/ 1806 w 3191"/>
                <a:gd name="T3" fmla="*/ 496 h 1231"/>
                <a:gd name="T4" fmla="*/ 2935 w 3191"/>
                <a:gd name="T5" fmla="*/ 77 h 1231"/>
                <a:gd name="T6" fmla="*/ 5629 w 3191"/>
                <a:gd name="T7" fmla="*/ 34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91" h="1231">
                  <a:moveTo>
                    <a:pt x="0" y="1188"/>
                  </a:moveTo>
                  <a:cubicBezTo>
                    <a:pt x="373" y="1209"/>
                    <a:pt x="747" y="1231"/>
                    <a:pt x="1024" y="1060"/>
                  </a:cubicBezTo>
                  <a:cubicBezTo>
                    <a:pt x="1301" y="889"/>
                    <a:pt x="1303" y="328"/>
                    <a:pt x="1664" y="164"/>
                  </a:cubicBezTo>
                  <a:cubicBezTo>
                    <a:pt x="2025" y="0"/>
                    <a:pt x="2608" y="36"/>
                    <a:pt x="3191" y="73"/>
                  </a:cubicBezTo>
                </a:path>
              </a:pathLst>
            </a:custGeom>
            <a:noFill/>
            <a:ln w="381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Box 11"/>
            <p:cNvSpPr txBox="1">
              <a:spLocks noChangeArrowheads="1"/>
            </p:cNvSpPr>
            <p:nvPr/>
          </p:nvSpPr>
          <p:spPr bwMode="auto">
            <a:xfrm>
              <a:off x="3809" y="2677"/>
              <a:ext cx="7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solidFill>
                    <a:srgbClr val="CC0000"/>
                  </a:solidFill>
                </a:rPr>
                <a:t>qualifiers</a:t>
              </a:r>
            </a:p>
          </p:txBody>
        </p:sp>
      </p:grpSp>
      <p:grpSp>
        <p:nvGrpSpPr>
          <p:cNvPr id="12" name="Group 24"/>
          <p:cNvGrpSpPr>
            <a:grpSpLocks/>
          </p:cNvGrpSpPr>
          <p:nvPr/>
        </p:nvGrpSpPr>
        <p:grpSpPr bwMode="auto">
          <a:xfrm>
            <a:off x="2458839" y="1804442"/>
            <a:ext cx="6107113" cy="2747963"/>
            <a:chOff x="1680" y="1680"/>
            <a:chExt cx="3847" cy="1731"/>
          </a:xfrm>
        </p:grpSpPr>
        <p:sp>
          <p:nvSpPr>
            <p:cNvPr id="13" name="Line 13"/>
            <p:cNvSpPr>
              <a:spLocks noChangeShapeType="1"/>
            </p:cNvSpPr>
            <p:nvPr/>
          </p:nvSpPr>
          <p:spPr bwMode="auto">
            <a:xfrm rot="1593503" flipV="1">
              <a:off x="1680" y="1680"/>
              <a:ext cx="2999" cy="173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Text Box 14"/>
            <p:cNvSpPr txBox="1">
              <a:spLocks noChangeArrowheads="1"/>
            </p:cNvSpPr>
            <p:nvPr/>
          </p:nvSpPr>
          <p:spPr bwMode="auto">
            <a:xfrm>
              <a:off x="4416" y="2112"/>
              <a:ext cx="11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solidFill>
                    <a:schemeClr val="accent1"/>
                  </a:solidFill>
                </a:rPr>
                <a:t>less important</a:t>
              </a:r>
            </a:p>
          </p:txBody>
        </p:sp>
      </p:grpSp>
      <p:sp>
        <p:nvSpPr>
          <p:cNvPr id="15" name="Text Box 15"/>
          <p:cNvSpPr txBox="1">
            <a:spLocks noChangeArrowheads="1"/>
          </p:cNvSpPr>
          <p:nvPr/>
        </p:nvSpPr>
        <p:spPr bwMode="auto">
          <a:xfrm rot="-5400000">
            <a:off x="-531217" y="2979986"/>
            <a:ext cx="2538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b="1">
                <a:solidFill>
                  <a:srgbClr val="CC0000"/>
                </a:solidFill>
              </a:rPr>
              <a:t>Competitive benefit</a:t>
            </a:r>
          </a:p>
        </p:txBody>
      </p:sp>
      <p:sp>
        <p:nvSpPr>
          <p:cNvPr id="16" name="Text Box 16"/>
          <p:cNvSpPr txBox="1">
            <a:spLocks noChangeArrowheads="1"/>
          </p:cNvSpPr>
          <p:nvPr/>
        </p:nvSpPr>
        <p:spPr bwMode="auto">
          <a:xfrm>
            <a:off x="888802" y="1659980"/>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t>Positive</a:t>
            </a:r>
          </a:p>
        </p:txBody>
      </p:sp>
      <p:sp>
        <p:nvSpPr>
          <p:cNvPr id="17" name="Text Box 17"/>
          <p:cNvSpPr txBox="1">
            <a:spLocks noChangeArrowheads="1"/>
          </p:cNvSpPr>
          <p:nvPr/>
        </p:nvSpPr>
        <p:spPr bwMode="auto">
          <a:xfrm>
            <a:off x="963414" y="293633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t>Neutral</a:t>
            </a:r>
          </a:p>
        </p:txBody>
      </p:sp>
      <p:sp>
        <p:nvSpPr>
          <p:cNvPr id="18" name="Text Box 18"/>
          <p:cNvSpPr txBox="1">
            <a:spLocks noChangeArrowheads="1"/>
          </p:cNvSpPr>
          <p:nvPr/>
        </p:nvSpPr>
        <p:spPr bwMode="auto">
          <a:xfrm>
            <a:off x="860227" y="4561930"/>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t>Negative</a:t>
            </a:r>
          </a:p>
        </p:txBody>
      </p:sp>
      <p:sp>
        <p:nvSpPr>
          <p:cNvPr id="19" name="Text Box 19"/>
          <p:cNvSpPr txBox="1">
            <a:spLocks noChangeArrowheads="1"/>
          </p:cNvSpPr>
          <p:nvPr/>
        </p:nvSpPr>
        <p:spPr bwMode="auto">
          <a:xfrm>
            <a:off x="1963539" y="5114380"/>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t>Low</a:t>
            </a:r>
          </a:p>
        </p:txBody>
      </p:sp>
      <p:sp>
        <p:nvSpPr>
          <p:cNvPr id="20" name="Text Box 20"/>
          <p:cNvSpPr txBox="1">
            <a:spLocks noChangeArrowheads="1"/>
          </p:cNvSpPr>
          <p:nvPr/>
        </p:nvSpPr>
        <p:spPr bwMode="auto">
          <a:xfrm>
            <a:off x="6667302" y="5027067"/>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a:t>High</a:t>
            </a:r>
          </a:p>
        </p:txBody>
      </p:sp>
      <p:sp>
        <p:nvSpPr>
          <p:cNvPr id="21" name="Text Box 21"/>
          <p:cNvSpPr txBox="1">
            <a:spLocks noChangeArrowheads="1"/>
          </p:cNvSpPr>
          <p:nvPr/>
        </p:nvSpPr>
        <p:spPr bwMode="auto">
          <a:xfrm>
            <a:off x="3125589" y="5258842"/>
            <a:ext cx="2922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fi-FI" sz="2000" b="1">
                <a:solidFill>
                  <a:srgbClr val="CC0000"/>
                </a:solidFill>
              </a:rPr>
              <a:t>Achieved performance</a:t>
            </a:r>
          </a:p>
        </p:txBody>
      </p:sp>
    </p:spTree>
    <p:extLst>
      <p:ext uri="{BB962C8B-B14F-4D97-AF65-F5344CB8AC3E}">
        <p14:creationId xmlns:p14="http://schemas.microsoft.com/office/powerpoint/2010/main" val="56778797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Trends in Operations Management</a:t>
            </a:r>
          </a:p>
        </p:txBody>
      </p:sp>
      <p:sp>
        <p:nvSpPr>
          <p:cNvPr id="22" name="Rectangle 3"/>
          <p:cNvSpPr txBox="1">
            <a:spLocks noChangeArrowheads="1"/>
          </p:cNvSpPr>
          <p:nvPr/>
        </p:nvSpPr>
        <p:spPr>
          <a:xfrm>
            <a:off x="774700" y="1651000"/>
            <a:ext cx="7912100" cy="43227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NZ" dirty="0"/>
              <a:t>Productivity improvement</a:t>
            </a:r>
          </a:p>
          <a:p>
            <a:pPr fontAlgn="auto">
              <a:spcAft>
                <a:spcPts val="0"/>
              </a:spcAft>
            </a:pPr>
            <a:r>
              <a:rPr lang="en-NZ" dirty="0"/>
              <a:t>Global competition</a:t>
            </a:r>
          </a:p>
          <a:p>
            <a:pPr fontAlgn="auto">
              <a:spcAft>
                <a:spcPts val="0"/>
              </a:spcAft>
            </a:pPr>
            <a:r>
              <a:rPr lang="en-NZ" dirty="0"/>
              <a:t>Ethical, workforce, and environmental issues</a:t>
            </a:r>
          </a:p>
          <a:p>
            <a:pPr fontAlgn="auto">
              <a:spcAft>
                <a:spcPts val="0"/>
              </a:spcAft>
            </a:pPr>
            <a:r>
              <a:rPr lang="en-NZ" dirty="0"/>
              <a:t>Industry 4.0 – Smart manufacturing</a:t>
            </a:r>
          </a:p>
        </p:txBody>
      </p:sp>
    </p:spTree>
    <p:extLst>
      <p:ext uri="{BB962C8B-B14F-4D97-AF65-F5344CB8AC3E}">
        <p14:creationId xmlns:p14="http://schemas.microsoft.com/office/powerpoint/2010/main" val="85643755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strips(downRight)">
                                      <p:cBhvr>
                                        <p:cTn id="7" dur="1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strips(downRight)">
                                      <p:cBhvr>
                                        <p:cTn id="12" dur="10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strips(downRight)">
                                      <p:cBhvr>
                                        <p:cTn id="17" dur="10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strips(downRight)">
                                      <p:cBhvr>
                                        <p:cTn id="22" dur="10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44624"/>
            <a:ext cx="8229600" cy="1143000"/>
          </a:xfrm>
          <a:prstGeom prst="rect">
            <a:avLst/>
          </a:prstGeom>
        </p:spPr>
        <p:txBody>
          <a:bodyPr/>
          <a:lstStyle/>
          <a:p>
            <a:pPr algn="ctr" eaLnBrk="1" hangingPunct="1"/>
            <a:r>
              <a:rPr lang="en-GB" sz="3200" dirty="0"/>
              <a:t>The stages of industrial revolution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2"/>
            <a:ext cx="7488832" cy="553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14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2"/>
          </p:nvPr>
        </p:nvSpPr>
        <p:spPr/>
        <p:txBody>
          <a:bodyPr/>
          <a:lstStyle/>
          <a:p>
            <a:pPr algn="ctr"/>
            <a:r>
              <a:rPr lang="it-IT" sz="3200" dirty="0"/>
              <a:t>Adoption of Robotics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06" y="1052654"/>
            <a:ext cx="8406646" cy="496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77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2"/>
          </p:nvPr>
        </p:nvSpPr>
        <p:spPr/>
        <p:txBody>
          <a:bodyPr/>
          <a:lstStyle/>
          <a:p>
            <a:pPr algn="ctr"/>
            <a:r>
              <a:rPr lang="it-IT" sz="3200" dirty="0"/>
              <a:t>Adoption of Robotics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43836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01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274638"/>
            <a:ext cx="8229600" cy="1143000"/>
          </a:xfrm>
          <a:prstGeom prst="rect">
            <a:avLst/>
          </a:prstGeom>
        </p:spPr>
        <p:txBody>
          <a:bodyPr/>
          <a:lstStyle/>
          <a:p>
            <a:pPr eaLnBrk="1" hangingPunct="1"/>
            <a:r>
              <a:rPr lang="en-GB" sz="2800" dirty="0"/>
              <a:t>Background</a:t>
            </a:r>
          </a:p>
        </p:txBody>
      </p:sp>
      <p:sp>
        <p:nvSpPr>
          <p:cNvPr id="45059" name="Content Placeholder 2"/>
          <p:cNvSpPr>
            <a:spLocks noGrp="1"/>
          </p:cNvSpPr>
          <p:nvPr>
            <p:ph idx="4294967295"/>
          </p:nvPr>
        </p:nvSpPr>
        <p:spPr>
          <a:xfrm>
            <a:off x="457200" y="1196752"/>
            <a:ext cx="8229600" cy="4525963"/>
          </a:xfrm>
          <a:prstGeom prst="rect">
            <a:avLst/>
          </a:prstGeom>
        </p:spPr>
        <p:txBody>
          <a:bodyPr/>
          <a:lstStyle/>
          <a:p>
            <a:pPr eaLnBrk="1" hangingPunct="1"/>
            <a:r>
              <a:rPr lang="en-GB" sz="1800" dirty="0"/>
              <a:t>Completed my Ph.D. from Cleveland State University, Ohio, USA.</a:t>
            </a:r>
          </a:p>
          <a:p>
            <a:pPr eaLnBrk="1" hangingPunct="1"/>
            <a:endParaRPr lang="en-GB" sz="1800" dirty="0"/>
          </a:p>
          <a:p>
            <a:pPr eaLnBrk="1" hangingPunct="1"/>
            <a:r>
              <a:rPr lang="en-GB" sz="1800" dirty="0"/>
              <a:t>Li </a:t>
            </a:r>
            <a:r>
              <a:rPr lang="en-GB" sz="1800" dirty="0" err="1"/>
              <a:t>Dak</a:t>
            </a:r>
            <a:r>
              <a:rPr lang="en-GB" sz="1800" dirty="0"/>
              <a:t> Sum Chair Professor in Operations Management, Nottingham University Business School – Ningbo, China</a:t>
            </a:r>
          </a:p>
          <a:p>
            <a:pPr eaLnBrk="1" hangingPunct="1"/>
            <a:endParaRPr lang="en-GB" sz="1800" dirty="0"/>
          </a:p>
          <a:p>
            <a:pPr eaLnBrk="1" hangingPunct="1"/>
            <a:r>
              <a:rPr lang="en-GB" sz="1800" dirty="0"/>
              <a:t>Professor in Operations and Supply Chain Management, Alliance Manchester Business School, University of Manchester, UK – September 2015 onwards</a:t>
            </a:r>
          </a:p>
          <a:p>
            <a:pPr eaLnBrk="1" hangingPunct="1"/>
            <a:endParaRPr lang="en-GB" sz="1800" dirty="0"/>
          </a:p>
          <a:p>
            <a:pPr eaLnBrk="1" hangingPunct="1"/>
            <a:r>
              <a:rPr lang="en-GB" sz="1800" dirty="0"/>
              <a:t>Worked in Denmark for 3 years before joining University of Manchester. Before this, taught in the USA for over 8 years.</a:t>
            </a:r>
          </a:p>
          <a:p>
            <a:pPr eaLnBrk="1" hangingPunct="1"/>
            <a:endParaRPr lang="en-GB" sz="1800" dirty="0"/>
          </a:p>
          <a:p>
            <a:r>
              <a:rPr lang="en-GB" sz="1800" dirty="0"/>
              <a:t>Taught undergraduate, masters, MBA, Ph.D., and Executive MBA courses in the Belgium, Denmark, France, Italy, India, Sweden, and United Arab Emirates, United Kingdom, United States of America.</a:t>
            </a:r>
          </a:p>
          <a:p>
            <a:pPr eaLnBrk="1" hangingPunct="1"/>
            <a:endParaRPr lang="en-GB" sz="2000" dirty="0"/>
          </a:p>
          <a:p>
            <a:pPr eaLnBrk="1" hangingPunct="1"/>
            <a:endParaRPr lang="en-GB" sz="2000" dirty="0"/>
          </a:p>
          <a:p>
            <a:pPr eaLnBrk="1" hangingPunct="1">
              <a:buFont typeface="Arial" charset="0"/>
              <a:buNone/>
            </a:pPr>
            <a:r>
              <a:rPr lang="en-GB" sz="2000" dirty="0"/>
              <a:t>	</a:t>
            </a:r>
          </a:p>
        </p:txBody>
      </p:sp>
    </p:spTree>
    <p:extLst>
      <p:ext uri="{BB962C8B-B14F-4D97-AF65-F5344CB8AC3E}">
        <p14:creationId xmlns:p14="http://schemas.microsoft.com/office/powerpoint/2010/main" val="362478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888920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457200" y="274638"/>
            <a:ext cx="8229600" cy="706090"/>
          </a:xfrm>
          <a:prstGeom prst="rect">
            <a:avLst/>
          </a:prstGeom>
        </p:spPr>
        <p:txBody>
          <a:bodyPr/>
          <a:lstStyle>
            <a:lvl1pPr algn="l" defTabSz="457200" rtl="0" eaLnBrk="1" latinLnBrk="0" hangingPunct="1">
              <a:spcBef>
                <a:spcPct val="0"/>
              </a:spcBef>
              <a:buNone/>
              <a:defRPr sz="2600" b="1" kern="1200">
                <a:solidFill>
                  <a:srgbClr val="7F7F7F"/>
                </a:solidFill>
                <a:latin typeface="Arial"/>
                <a:ea typeface="+mj-ea"/>
                <a:cs typeface="Arial"/>
              </a:defRPr>
            </a:lvl1pPr>
          </a:lstStyle>
          <a:p>
            <a:pPr algn="ctr" fontAlgn="auto">
              <a:spcAft>
                <a:spcPts val="0"/>
              </a:spcAft>
            </a:pPr>
            <a:r>
              <a:rPr lang="en-GB" sz="2800" dirty="0"/>
              <a:t>Integration</a:t>
            </a:r>
          </a:p>
        </p:txBody>
      </p:sp>
    </p:spTree>
    <p:extLst>
      <p:ext uri="{BB962C8B-B14F-4D97-AF65-F5344CB8AC3E}">
        <p14:creationId xmlns:p14="http://schemas.microsoft.com/office/powerpoint/2010/main" val="215920951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2"/>
          </p:nvPr>
        </p:nvSpPr>
        <p:spPr/>
        <p:txBody>
          <a:bodyPr/>
          <a:lstStyle/>
          <a:p>
            <a:pPr algn="ctr"/>
            <a:r>
              <a:rPr lang="it-IT" sz="3200" dirty="0"/>
              <a:t>Landscape of Digital SCM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49" y="952797"/>
            <a:ext cx="8277515" cy="528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66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2"/>
          </p:nvPr>
        </p:nvSpPr>
        <p:spPr/>
        <p:txBody>
          <a:bodyPr/>
          <a:lstStyle/>
          <a:p>
            <a:pPr algn="ctr"/>
            <a:r>
              <a:rPr lang="it-IT" sz="3200" dirty="0"/>
              <a:t>Internet 4.0 and Lean Production System</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923925"/>
            <a:ext cx="66960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41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82600" y="115888"/>
            <a:ext cx="8337872" cy="922337"/>
          </a:xfrm>
        </p:spPr>
        <p:txBody>
          <a:bodyPr/>
          <a:lstStyle/>
          <a:p>
            <a:pPr algn="ctr" eaLnBrk="1" hangingPunct="1">
              <a:defRPr/>
            </a:pPr>
            <a:r>
              <a:rPr lang="en-US" sz="4000" dirty="0"/>
              <a:t>Operational Improvements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99914"/>
            <a:ext cx="896302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51920" y="980728"/>
            <a:ext cx="3888432" cy="4896544"/>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9964903"/>
      </p:ext>
    </p:extLst>
  </p:cSld>
  <p:clrMapOvr>
    <a:masterClrMapping/>
  </p:clrMapOvr>
  <p:transition>
    <p:pull dir="lu"/>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defRPr/>
            </a:pPr>
            <a:r>
              <a:rPr lang="en-US" sz="4000" dirty="0"/>
              <a:t>Reduction in costs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483" y="1988840"/>
            <a:ext cx="410972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704002"/>
      </p:ext>
    </p:extLst>
  </p:cSld>
  <p:clrMapOvr>
    <a:masterClrMapping/>
  </p:clrMapOvr>
  <p:transition>
    <p:strips/>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defRPr/>
            </a:pPr>
            <a:r>
              <a:rPr lang="en-US" sz="4000" dirty="0"/>
              <a:t>Other Potential Benefits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16832"/>
            <a:ext cx="845976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316717"/>
      </p:ext>
    </p:extLst>
  </p:cSld>
  <p:clrMapOvr>
    <a:masterClrMapping/>
  </p:clrMapOvr>
  <p:transition>
    <p:strips/>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dirty="0"/>
              <a:t>Topics to be covered</a:t>
            </a:r>
          </a:p>
        </p:txBody>
      </p:sp>
      <p:sp>
        <p:nvSpPr>
          <p:cNvPr id="117763" name="Rectangle 3"/>
          <p:cNvSpPr>
            <a:spLocks noGrp="1" noChangeArrowheads="1"/>
          </p:cNvSpPr>
          <p:nvPr>
            <p:ph type="body" idx="1"/>
          </p:nvPr>
        </p:nvSpPr>
        <p:spPr>
          <a:xfrm>
            <a:off x="482600" y="1371600"/>
            <a:ext cx="8481888" cy="4602163"/>
          </a:xfrm>
        </p:spPr>
        <p:txBody>
          <a:bodyPr/>
          <a:lstStyle/>
          <a:p>
            <a:pPr marL="533400" indent="-533400" eaLnBrk="1" hangingPunct="1"/>
            <a:r>
              <a:rPr lang="en-US" dirty="0"/>
              <a:t>Introduction to Operations Management</a:t>
            </a:r>
          </a:p>
          <a:p>
            <a:pPr marL="533400" indent="-533400" eaLnBrk="1" hangingPunct="1"/>
            <a:r>
              <a:rPr lang="en-US" dirty="0"/>
              <a:t>Forecasting</a:t>
            </a:r>
          </a:p>
          <a:p>
            <a:pPr marL="533400" indent="-533400" eaLnBrk="1" hangingPunct="1"/>
            <a:r>
              <a:rPr lang="en-US" dirty="0"/>
              <a:t>Aggregate Plan</a:t>
            </a:r>
          </a:p>
          <a:p>
            <a:pPr marL="533400" indent="-533400" eaLnBrk="1" hangingPunct="1"/>
            <a:r>
              <a:rPr lang="en-US" dirty="0"/>
              <a:t>Master Production Schedule</a:t>
            </a:r>
          </a:p>
          <a:p>
            <a:pPr marL="533400" indent="-533400" eaLnBrk="1" hangingPunct="1"/>
            <a:r>
              <a:rPr lang="en-US" dirty="0"/>
              <a:t>Materials Requirements Planning</a:t>
            </a:r>
          </a:p>
          <a:p>
            <a:pPr marL="533400" indent="-533400" eaLnBrk="1" hangingPunct="1"/>
            <a:r>
              <a:rPr lang="en-US" dirty="0"/>
              <a:t>Inventory / Quality Management</a:t>
            </a:r>
          </a:p>
        </p:txBody>
      </p:sp>
    </p:spTree>
    <p:extLst>
      <p:ext uri="{BB962C8B-B14F-4D97-AF65-F5344CB8AC3E}">
        <p14:creationId xmlns:p14="http://schemas.microsoft.com/office/powerpoint/2010/main" val="411888238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strips(downRight)">
                                      <p:cBhvr>
                                        <p:cTn id="7" dur="10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100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strips(downRight)">
                                      <p:cBhvr>
                                        <p:cTn id="12" dur="1000"/>
                                        <p:tgtEl>
                                          <p:spTgt spid="117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100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strips(downRight)">
                                      <p:cBhvr>
                                        <p:cTn id="17" dur="1000"/>
                                        <p:tgtEl>
                                          <p:spTgt spid="117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1000"/>
                                  </p:stCondLst>
                                  <p:childTnLst>
                                    <p:set>
                                      <p:cBhvr>
                                        <p:cTn id="21" dur="1" fill="hold">
                                          <p:stCondLst>
                                            <p:cond delay="0"/>
                                          </p:stCondLst>
                                        </p:cTn>
                                        <p:tgtEl>
                                          <p:spTgt spid="117763">
                                            <p:txEl>
                                              <p:pRg st="3" end="3"/>
                                            </p:txEl>
                                          </p:spTgt>
                                        </p:tgtEl>
                                        <p:attrNameLst>
                                          <p:attrName>style.visibility</p:attrName>
                                        </p:attrNameLst>
                                      </p:cBhvr>
                                      <p:to>
                                        <p:strVal val="visible"/>
                                      </p:to>
                                    </p:set>
                                    <p:animEffect transition="in" filter="strips(downRight)">
                                      <p:cBhvr>
                                        <p:cTn id="22" dur="1000"/>
                                        <p:tgtEl>
                                          <p:spTgt spid="1177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1000"/>
                                  </p:stCondLst>
                                  <p:childTnLst>
                                    <p:set>
                                      <p:cBhvr>
                                        <p:cTn id="26" dur="1" fill="hold">
                                          <p:stCondLst>
                                            <p:cond delay="0"/>
                                          </p:stCondLst>
                                        </p:cTn>
                                        <p:tgtEl>
                                          <p:spTgt spid="117763">
                                            <p:txEl>
                                              <p:pRg st="4" end="4"/>
                                            </p:txEl>
                                          </p:spTgt>
                                        </p:tgtEl>
                                        <p:attrNameLst>
                                          <p:attrName>style.visibility</p:attrName>
                                        </p:attrNameLst>
                                      </p:cBhvr>
                                      <p:to>
                                        <p:strVal val="visible"/>
                                      </p:to>
                                    </p:set>
                                    <p:animEffect transition="in" filter="strips(downRight)">
                                      <p:cBhvr>
                                        <p:cTn id="27" dur="1000"/>
                                        <p:tgtEl>
                                          <p:spTgt spid="1177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1000"/>
                                  </p:stCondLst>
                                  <p:childTnLst>
                                    <p:set>
                                      <p:cBhvr>
                                        <p:cTn id="31" dur="1" fill="hold">
                                          <p:stCondLst>
                                            <p:cond delay="0"/>
                                          </p:stCondLst>
                                        </p:cTn>
                                        <p:tgtEl>
                                          <p:spTgt spid="117763">
                                            <p:txEl>
                                              <p:pRg st="5" end="5"/>
                                            </p:txEl>
                                          </p:spTgt>
                                        </p:tgtEl>
                                        <p:attrNameLst>
                                          <p:attrName>style.visibility</p:attrName>
                                        </p:attrNameLst>
                                      </p:cBhvr>
                                      <p:to>
                                        <p:strVal val="visible"/>
                                      </p:to>
                                    </p:set>
                                    <p:animEffect transition="in" filter="strips(downRight)">
                                      <p:cBhvr>
                                        <p:cTn id="32" dur="1000"/>
                                        <p:tgtEl>
                                          <p:spTgt spid="1177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11188" y="260648"/>
            <a:ext cx="79930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4000" b="1" dirty="0">
                <a:latin typeface="Garamond"/>
                <a:cs typeface="Garamond"/>
              </a:rPr>
              <a:t>Taking a process perspective</a:t>
            </a:r>
            <a:endParaRPr lang="en-US" sz="4000" b="1" i="1" dirty="0">
              <a:latin typeface="Garamond"/>
              <a:cs typeface="Garamond"/>
            </a:endParaRPr>
          </a:p>
        </p:txBody>
      </p:sp>
      <p:sp>
        <p:nvSpPr>
          <p:cNvPr id="44035" name="AutoShape 3"/>
          <p:cNvSpPr>
            <a:spLocks noChangeArrowheads="1"/>
          </p:cNvSpPr>
          <p:nvPr/>
        </p:nvSpPr>
        <p:spPr bwMode="auto">
          <a:xfrm>
            <a:off x="3581400" y="2355825"/>
            <a:ext cx="2228850" cy="2266950"/>
          </a:xfrm>
          <a:prstGeom prst="rightArrow">
            <a:avLst>
              <a:gd name="adj1" fmla="val 50000"/>
              <a:gd name="adj2" fmla="val 25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andara"/>
              <a:cs typeface="Candara"/>
            </a:endParaRPr>
          </a:p>
        </p:txBody>
      </p:sp>
      <p:sp>
        <p:nvSpPr>
          <p:cNvPr id="44036" name="Text Box 4"/>
          <p:cNvSpPr txBox="1">
            <a:spLocks noChangeArrowheads="1"/>
          </p:cNvSpPr>
          <p:nvPr/>
        </p:nvSpPr>
        <p:spPr bwMode="auto">
          <a:xfrm>
            <a:off x="3657600" y="3117825"/>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b="1">
                <a:latin typeface="Candara"/>
                <a:cs typeface="Candara"/>
              </a:rPr>
              <a:t>Products and services</a:t>
            </a:r>
            <a:endParaRPr lang="en-US" b="1">
              <a:latin typeface="Candara"/>
              <a:cs typeface="Candara"/>
            </a:endParaRPr>
          </a:p>
        </p:txBody>
      </p:sp>
      <p:sp>
        <p:nvSpPr>
          <p:cNvPr id="44037" name="Text Box 5"/>
          <p:cNvSpPr txBox="1">
            <a:spLocks noChangeArrowheads="1"/>
          </p:cNvSpPr>
          <p:nvPr/>
        </p:nvSpPr>
        <p:spPr bwMode="auto">
          <a:xfrm>
            <a:off x="3124200" y="5403825"/>
            <a:ext cx="2838450" cy="7620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200" b="1">
                <a:latin typeface="Candara"/>
                <a:cs typeface="Candara"/>
              </a:rPr>
              <a:t>Transformation process</a:t>
            </a:r>
            <a:endParaRPr lang="en-US" sz="2200" b="1">
              <a:latin typeface="Candara"/>
              <a:cs typeface="Candara"/>
            </a:endParaRPr>
          </a:p>
        </p:txBody>
      </p:sp>
      <p:sp>
        <p:nvSpPr>
          <p:cNvPr id="44038" name="Rectangle 6"/>
          <p:cNvSpPr>
            <a:spLocks noChangeArrowheads="1"/>
          </p:cNvSpPr>
          <p:nvPr/>
        </p:nvSpPr>
        <p:spPr bwMode="auto">
          <a:xfrm>
            <a:off x="3148013" y="1703363"/>
            <a:ext cx="2816225" cy="36242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andara"/>
              <a:cs typeface="Candara"/>
            </a:endParaRPr>
          </a:p>
        </p:txBody>
      </p:sp>
      <p:sp>
        <p:nvSpPr>
          <p:cNvPr id="44039" name="AutoShape 7"/>
          <p:cNvSpPr>
            <a:spLocks noChangeArrowheads="1"/>
          </p:cNvSpPr>
          <p:nvPr/>
        </p:nvSpPr>
        <p:spPr bwMode="auto">
          <a:xfrm>
            <a:off x="974725" y="2451075"/>
            <a:ext cx="2152650" cy="628650"/>
          </a:xfrm>
          <a:prstGeom prst="rightArrow">
            <a:avLst>
              <a:gd name="adj1" fmla="val 54167"/>
              <a:gd name="adj2" fmla="val 7045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000">
              <a:latin typeface="Candara"/>
              <a:cs typeface="Candara"/>
            </a:endParaRPr>
          </a:p>
        </p:txBody>
      </p:sp>
      <p:sp>
        <p:nvSpPr>
          <p:cNvPr id="44040" name="AutoShape 8"/>
          <p:cNvSpPr>
            <a:spLocks noChangeArrowheads="1"/>
          </p:cNvSpPr>
          <p:nvPr/>
        </p:nvSpPr>
        <p:spPr bwMode="auto">
          <a:xfrm>
            <a:off x="974725" y="3136875"/>
            <a:ext cx="2152650" cy="628650"/>
          </a:xfrm>
          <a:prstGeom prst="rightArrow">
            <a:avLst>
              <a:gd name="adj1" fmla="val 54167"/>
              <a:gd name="adj2" fmla="val 7045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000">
              <a:latin typeface="Candara"/>
              <a:cs typeface="Candara"/>
            </a:endParaRPr>
          </a:p>
        </p:txBody>
      </p:sp>
      <p:sp>
        <p:nvSpPr>
          <p:cNvPr id="44041" name="AutoShape 9"/>
          <p:cNvSpPr>
            <a:spLocks noChangeArrowheads="1"/>
          </p:cNvSpPr>
          <p:nvPr/>
        </p:nvSpPr>
        <p:spPr bwMode="auto">
          <a:xfrm>
            <a:off x="971550" y="1768450"/>
            <a:ext cx="2147888" cy="630238"/>
          </a:xfrm>
          <a:prstGeom prst="rightArrow">
            <a:avLst>
              <a:gd name="adj1" fmla="val 54167"/>
              <a:gd name="adj2" fmla="val 70118"/>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000">
              <a:latin typeface="Candara"/>
              <a:cs typeface="Candara"/>
            </a:endParaRPr>
          </a:p>
        </p:txBody>
      </p:sp>
      <p:sp>
        <p:nvSpPr>
          <p:cNvPr id="44042" name="Text Box 10"/>
          <p:cNvSpPr txBox="1">
            <a:spLocks noChangeArrowheads="1"/>
          </p:cNvSpPr>
          <p:nvPr/>
        </p:nvSpPr>
        <p:spPr bwMode="auto">
          <a:xfrm>
            <a:off x="914400" y="1898625"/>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2000" b="1" dirty="0">
                <a:latin typeface="Candara"/>
                <a:cs typeface="Candara"/>
              </a:rPr>
              <a:t>Materials</a:t>
            </a:r>
            <a:endParaRPr lang="en-US" sz="2000" b="1" dirty="0">
              <a:latin typeface="Candara"/>
              <a:cs typeface="Candara"/>
            </a:endParaRPr>
          </a:p>
        </p:txBody>
      </p:sp>
      <p:sp>
        <p:nvSpPr>
          <p:cNvPr id="44043" name="Text Box 11"/>
          <p:cNvSpPr txBox="1">
            <a:spLocks noChangeArrowheads="1"/>
          </p:cNvSpPr>
          <p:nvPr/>
        </p:nvSpPr>
        <p:spPr bwMode="auto">
          <a:xfrm>
            <a:off x="1031875" y="2579663"/>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2000" b="1">
                <a:latin typeface="Candara"/>
                <a:cs typeface="Candara"/>
              </a:rPr>
              <a:t>Information</a:t>
            </a:r>
            <a:endParaRPr lang="en-US" sz="2000" b="1">
              <a:latin typeface="Candara"/>
              <a:cs typeface="Candara"/>
            </a:endParaRPr>
          </a:p>
        </p:txBody>
      </p:sp>
      <p:sp>
        <p:nvSpPr>
          <p:cNvPr id="44044" name="Text Box 12"/>
          <p:cNvSpPr txBox="1">
            <a:spLocks noChangeArrowheads="1"/>
          </p:cNvSpPr>
          <p:nvPr/>
        </p:nvSpPr>
        <p:spPr bwMode="auto">
          <a:xfrm>
            <a:off x="971600" y="3265463"/>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000" b="1" dirty="0">
                <a:latin typeface="Candara"/>
                <a:cs typeface="Candara"/>
              </a:rPr>
              <a:t>Customers</a:t>
            </a:r>
            <a:endParaRPr lang="en-US" sz="2000" b="1" dirty="0">
              <a:latin typeface="Candara"/>
              <a:cs typeface="Candara"/>
            </a:endParaRPr>
          </a:p>
        </p:txBody>
      </p:sp>
      <p:sp>
        <p:nvSpPr>
          <p:cNvPr id="44045" name="AutoShape 13"/>
          <p:cNvSpPr>
            <a:spLocks noChangeArrowheads="1"/>
          </p:cNvSpPr>
          <p:nvPr/>
        </p:nvSpPr>
        <p:spPr bwMode="auto">
          <a:xfrm>
            <a:off x="990600" y="4718025"/>
            <a:ext cx="2152650" cy="628650"/>
          </a:xfrm>
          <a:prstGeom prst="rightArrow">
            <a:avLst>
              <a:gd name="adj1" fmla="val 54167"/>
              <a:gd name="adj2" fmla="val 70451"/>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000">
              <a:latin typeface="Candara"/>
              <a:cs typeface="Candara"/>
            </a:endParaRPr>
          </a:p>
        </p:txBody>
      </p:sp>
      <p:sp>
        <p:nvSpPr>
          <p:cNvPr id="44046" name="AutoShape 14"/>
          <p:cNvSpPr>
            <a:spLocks noChangeArrowheads="1"/>
          </p:cNvSpPr>
          <p:nvPr/>
        </p:nvSpPr>
        <p:spPr bwMode="auto">
          <a:xfrm>
            <a:off x="990600" y="3879825"/>
            <a:ext cx="2152650" cy="628650"/>
          </a:xfrm>
          <a:prstGeom prst="rightArrow">
            <a:avLst>
              <a:gd name="adj1" fmla="val 54167"/>
              <a:gd name="adj2" fmla="val 70451"/>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000">
              <a:latin typeface="Candara"/>
              <a:cs typeface="Candara"/>
            </a:endParaRPr>
          </a:p>
        </p:txBody>
      </p:sp>
      <p:sp>
        <p:nvSpPr>
          <p:cNvPr id="44047" name="Text Box 15"/>
          <p:cNvSpPr txBox="1">
            <a:spLocks noChangeArrowheads="1"/>
          </p:cNvSpPr>
          <p:nvPr/>
        </p:nvSpPr>
        <p:spPr bwMode="auto">
          <a:xfrm>
            <a:off x="1143000" y="4870425"/>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000" b="1">
                <a:latin typeface="Candara"/>
                <a:cs typeface="Candara"/>
              </a:rPr>
              <a:t>Facilities</a:t>
            </a:r>
            <a:endParaRPr lang="en-US" sz="2000" b="1">
              <a:latin typeface="Candara"/>
              <a:cs typeface="Candara"/>
            </a:endParaRPr>
          </a:p>
        </p:txBody>
      </p:sp>
      <p:sp>
        <p:nvSpPr>
          <p:cNvPr id="44048" name="Text Box 16"/>
          <p:cNvSpPr txBox="1">
            <a:spLocks noChangeArrowheads="1"/>
          </p:cNvSpPr>
          <p:nvPr/>
        </p:nvSpPr>
        <p:spPr bwMode="auto">
          <a:xfrm>
            <a:off x="1066800" y="4032225"/>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000" b="1">
                <a:latin typeface="Candara"/>
                <a:cs typeface="Candara"/>
              </a:rPr>
              <a:t>Staff</a:t>
            </a:r>
            <a:endParaRPr lang="en-US" sz="2000" b="1">
              <a:latin typeface="Candara"/>
              <a:cs typeface="Candara"/>
            </a:endParaRPr>
          </a:p>
        </p:txBody>
      </p:sp>
    </p:spTree>
    <p:extLst>
      <p:ext uri="{BB962C8B-B14F-4D97-AF65-F5344CB8AC3E}">
        <p14:creationId xmlns:p14="http://schemas.microsoft.com/office/powerpoint/2010/main" val="719378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44039"/>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44040"/>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44041"/>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44042"/>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 0  L 0.25 0  E" pathEditMode="relative" ptsTypes="">
                                      <p:cBhvr>
                                        <p:cTn id="14" dur="2000" fill="hold"/>
                                        <p:tgtEl>
                                          <p:spTgt spid="44043"/>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 0  L 0.25 0  E" pathEditMode="relative" ptsTypes="">
                                      <p:cBhvr>
                                        <p:cTn id="16" dur="2000" fill="hold"/>
                                        <p:tgtEl>
                                          <p:spTgt spid="44044"/>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0" nodeType="clickEffect">
                                  <p:stCondLst>
                                    <p:cond delay="0"/>
                                  </p:stCondLst>
                                  <p:childTnLst>
                                    <p:animMotion origin="layout" path="M 0 0  L 0.25 0  E" pathEditMode="relative" ptsTypes="">
                                      <p:cBhvr>
                                        <p:cTn id="20" dur="2000" fill="hold"/>
                                        <p:tgtEl>
                                          <p:spTgt spid="44045"/>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 0  L 0.25 0  E" pathEditMode="relative" ptsTypes="">
                                      <p:cBhvr>
                                        <p:cTn id="22" dur="2000" fill="hold"/>
                                        <p:tgtEl>
                                          <p:spTgt spid="44046"/>
                                        </p:tgtEl>
                                        <p:attrNameLst>
                                          <p:attrName>ppt_x</p:attrName>
                                          <p:attrName>ppt_y</p:attrName>
                                        </p:attrNameLst>
                                      </p:cBhvr>
                                    </p:animMotion>
                                  </p:childTnLst>
                                </p:cTn>
                              </p:par>
                              <p:par>
                                <p:cTn id="23" presetID="63" presetClass="path" presetSubtype="0" accel="50000" decel="50000" fill="hold" grpId="0" nodeType="withEffect">
                                  <p:stCondLst>
                                    <p:cond delay="0"/>
                                  </p:stCondLst>
                                  <p:childTnLst>
                                    <p:animMotion origin="layout" path="M 0 0  L 0.25 0  E" pathEditMode="relative" ptsTypes="">
                                      <p:cBhvr>
                                        <p:cTn id="24" dur="2000" fill="hold"/>
                                        <p:tgtEl>
                                          <p:spTgt spid="44047"/>
                                        </p:tgtEl>
                                        <p:attrNameLst>
                                          <p:attrName>ppt_x</p:attrName>
                                          <p:attrName>ppt_y</p:attrName>
                                        </p:attrNameLst>
                                      </p:cBhvr>
                                    </p:animMotion>
                                  </p:childTnLst>
                                </p:cTn>
                              </p:par>
                              <p:par>
                                <p:cTn id="25" presetID="63" presetClass="path" presetSubtype="0" accel="50000" decel="50000" fill="hold" grpId="0" nodeType="withEffect">
                                  <p:stCondLst>
                                    <p:cond delay="0"/>
                                  </p:stCondLst>
                                  <p:childTnLst>
                                    <p:animMotion origin="layout" path="M 0 0  L 0.25 0  E" pathEditMode="relative" ptsTypes="">
                                      <p:cBhvr>
                                        <p:cTn id="26" dur="2000" fill="hold"/>
                                        <p:tgtEl>
                                          <p:spTgt spid="44048"/>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grpId="0" nodeType="clickEffect">
                                  <p:stCondLst>
                                    <p:cond delay="0"/>
                                  </p:stCondLst>
                                  <p:childTnLst>
                                    <p:animMotion origin="layout" path="M -0.03403 0.00185 L 0.27431 0.01065 " pathEditMode="relative" rAng="0" ptsTypes="AA">
                                      <p:cBhvr>
                                        <p:cTn id="30" dur="2000" fill="hold"/>
                                        <p:tgtEl>
                                          <p:spTgt spid="44036"/>
                                        </p:tgtEl>
                                        <p:attrNameLst>
                                          <p:attrName>ppt_x</p:attrName>
                                          <p:attrName>ppt_y</p:attrName>
                                        </p:attrNameLst>
                                      </p:cBhvr>
                                      <p:rCtr x="15417" y="440"/>
                                    </p:animMotion>
                                  </p:childTnLst>
                                </p:cTn>
                              </p:par>
                              <p:par>
                                <p:cTn id="31" presetID="63" presetClass="path" presetSubtype="0" accel="50000" decel="50000" fill="hold" grpId="0" nodeType="withEffect">
                                  <p:stCondLst>
                                    <p:cond delay="0"/>
                                  </p:stCondLst>
                                  <p:childTnLst>
                                    <p:animMotion origin="layout" path="M 0.04479 0.00139 L 0.29479 0.00139 " pathEditMode="relative" rAng="0" ptsTypes="AA">
                                      <p:cBhvr>
                                        <p:cTn id="32" dur="2000" fill="hold"/>
                                        <p:tgtEl>
                                          <p:spTgt spid="4403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p:bldP spid="44039" grpId="0" animBg="1"/>
      <p:bldP spid="44040" grpId="0" animBg="1"/>
      <p:bldP spid="44041" grpId="0" animBg="1"/>
      <p:bldP spid="44042" grpId="0"/>
      <p:bldP spid="44043" grpId="0"/>
      <p:bldP spid="44044" grpId="0"/>
      <p:bldP spid="44045" grpId="0" animBg="1"/>
      <p:bldP spid="44046" grpId="0" animBg="1"/>
      <p:bldP spid="44047" grpId="0"/>
      <p:bldP spid="440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11188" y="-15190"/>
            <a:ext cx="79930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4000" b="1" dirty="0">
                <a:latin typeface="Garamond"/>
                <a:cs typeface="Garamond"/>
              </a:rPr>
              <a:t>Across an organization …</a:t>
            </a:r>
            <a:endParaRPr lang="en-US" sz="4000" b="1" i="1" dirty="0">
              <a:latin typeface="Garamond"/>
              <a:cs typeface="Garamond"/>
            </a:endParaRPr>
          </a:p>
        </p:txBody>
      </p:sp>
      <p:grpSp>
        <p:nvGrpSpPr>
          <p:cNvPr id="18" name="Group 3"/>
          <p:cNvGrpSpPr>
            <a:grpSpLocks/>
          </p:cNvGrpSpPr>
          <p:nvPr/>
        </p:nvGrpSpPr>
        <p:grpSpPr bwMode="auto">
          <a:xfrm>
            <a:off x="1675830" y="2406179"/>
            <a:ext cx="5994400" cy="3822700"/>
            <a:chOff x="980" y="1760"/>
            <a:chExt cx="3776" cy="2408"/>
          </a:xfrm>
        </p:grpSpPr>
        <p:grpSp>
          <p:nvGrpSpPr>
            <p:cNvPr id="19" name="Group 4"/>
            <p:cNvGrpSpPr>
              <a:grpSpLocks/>
            </p:cNvGrpSpPr>
            <p:nvPr/>
          </p:nvGrpSpPr>
          <p:grpSpPr bwMode="auto">
            <a:xfrm>
              <a:off x="980" y="1760"/>
              <a:ext cx="1192" cy="424"/>
              <a:chOff x="988" y="1736"/>
              <a:chExt cx="1192" cy="424"/>
            </a:xfrm>
          </p:grpSpPr>
          <p:sp>
            <p:nvSpPr>
              <p:cNvPr id="26" name="Rectangle 5"/>
              <p:cNvSpPr>
                <a:spLocks noChangeArrowheads="1"/>
              </p:cNvSpPr>
              <p:nvPr/>
            </p:nvSpPr>
            <p:spPr bwMode="auto">
              <a:xfrm>
                <a:off x="988" y="1736"/>
                <a:ext cx="1192" cy="424"/>
              </a:xfrm>
              <a:prstGeom prst="rect">
                <a:avLst/>
              </a:prstGeom>
              <a:solidFill>
                <a:schemeClr val="accent6">
                  <a:lumMod val="40000"/>
                  <a:lumOff val="60000"/>
                </a:schemeClr>
              </a:solidFill>
              <a:ln w="9525">
                <a:solidFill>
                  <a:schemeClr val="tx1"/>
                </a:solidFill>
                <a:miter lim="800000"/>
                <a:headEnd/>
                <a:tailEnd/>
              </a:ln>
            </p:spPr>
            <p:txBody>
              <a:bodyPr wrap="none" anchor="ctr"/>
              <a:lstStyle/>
              <a:p>
                <a:endParaRPr lang="en-NZ"/>
              </a:p>
            </p:txBody>
          </p:sp>
          <p:sp>
            <p:nvSpPr>
              <p:cNvPr id="27" name="Text Box 6"/>
              <p:cNvSpPr txBox="1">
                <a:spLocks noChangeArrowheads="1"/>
              </p:cNvSpPr>
              <p:nvPr/>
            </p:nvSpPr>
            <p:spPr bwMode="auto">
              <a:xfrm>
                <a:off x="1064" y="1780"/>
                <a:ext cx="1040" cy="336"/>
              </a:xfrm>
              <a:prstGeom prst="rect">
                <a:avLst/>
              </a:prstGeom>
              <a:noFill/>
              <a:ln w="9525">
                <a:noFill/>
                <a:miter lim="800000"/>
                <a:headEnd/>
                <a:tailEnd/>
              </a:ln>
            </p:spPr>
            <p:txBody>
              <a:bodyPr>
                <a:spAutoFit/>
              </a:bodyPr>
              <a:lstStyle/>
              <a:p>
                <a:pPr algn="ctr">
                  <a:lnSpc>
                    <a:spcPct val="90000"/>
                  </a:lnSpc>
                  <a:spcBef>
                    <a:spcPct val="40000"/>
                  </a:spcBef>
                </a:pPr>
                <a:r>
                  <a:rPr lang="en-US" sz="1600" b="1"/>
                  <a:t>Material &amp; Service Inputs</a:t>
                </a:r>
              </a:p>
            </p:txBody>
          </p:sp>
        </p:grpSp>
        <p:grpSp>
          <p:nvGrpSpPr>
            <p:cNvPr id="20" name="Group 7"/>
            <p:cNvGrpSpPr>
              <a:grpSpLocks/>
            </p:cNvGrpSpPr>
            <p:nvPr/>
          </p:nvGrpSpPr>
          <p:grpSpPr bwMode="auto">
            <a:xfrm>
              <a:off x="3564" y="1760"/>
              <a:ext cx="1192" cy="424"/>
              <a:chOff x="3484" y="1736"/>
              <a:chExt cx="1192" cy="424"/>
            </a:xfrm>
          </p:grpSpPr>
          <p:sp>
            <p:nvSpPr>
              <p:cNvPr id="24" name="Rectangle 8"/>
              <p:cNvSpPr>
                <a:spLocks noChangeArrowheads="1"/>
              </p:cNvSpPr>
              <p:nvPr/>
            </p:nvSpPr>
            <p:spPr bwMode="auto">
              <a:xfrm>
                <a:off x="3484" y="1736"/>
                <a:ext cx="1192" cy="424"/>
              </a:xfrm>
              <a:prstGeom prst="rect">
                <a:avLst/>
              </a:prstGeom>
              <a:solidFill>
                <a:schemeClr val="accent6">
                  <a:lumMod val="40000"/>
                  <a:lumOff val="60000"/>
                </a:schemeClr>
              </a:solidFill>
              <a:ln w="9525">
                <a:solidFill>
                  <a:schemeClr val="tx1"/>
                </a:solidFill>
                <a:miter lim="800000"/>
                <a:headEnd/>
                <a:tailEnd/>
              </a:ln>
            </p:spPr>
            <p:txBody>
              <a:bodyPr wrap="none" anchor="ctr"/>
              <a:lstStyle/>
              <a:p>
                <a:endParaRPr lang="en-NZ"/>
              </a:p>
            </p:txBody>
          </p:sp>
          <p:sp>
            <p:nvSpPr>
              <p:cNvPr id="25" name="Text Box 9"/>
              <p:cNvSpPr txBox="1">
                <a:spLocks noChangeArrowheads="1"/>
              </p:cNvSpPr>
              <p:nvPr/>
            </p:nvSpPr>
            <p:spPr bwMode="auto">
              <a:xfrm>
                <a:off x="3731" y="1780"/>
                <a:ext cx="698" cy="336"/>
              </a:xfrm>
              <a:prstGeom prst="rect">
                <a:avLst/>
              </a:prstGeom>
              <a:noFill/>
              <a:ln w="9525">
                <a:noFill/>
                <a:miter lim="800000"/>
                <a:headEnd/>
                <a:tailEnd/>
              </a:ln>
            </p:spPr>
            <p:txBody>
              <a:bodyPr>
                <a:spAutoFit/>
              </a:bodyPr>
              <a:lstStyle/>
              <a:p>
                <a:pPr algn="ctr">
                  <a:lnSpc>
                    <a:spcPct val="90000"/>
                  </a:lnSpc>
                  <a:spcBef>
                    <a:spcPct val="40000"/>
                  </a:spcBef>
                </a:pPr>
                <a:r>
                  <a:rPr lang="en-US" sz="1600" b="1" dirty="0"/>
                  <a:t>Sales Revenue</a:t>
                </a:r>
              </a:p>
            </p:txBody>
          </p:sp>
        </p:grpSp>
        <p:grpSp>
          <p:nvGrpSpPr>
            <p:cNvPr id="21" name="Group 10"/>
            <p:cNvGrpSpPr>
              <a:grpSpLocks/>
            </p:cNvGrpSpPr>
            <p:nvPr/>
          </p:nvGrpSpPr>
          <p:grpSpPr bwMode="auto">
            <a:xfrm>
              <a:off x="2268" y="3744"/>
              <a:ext cx="1192" cy="424"/>
              <a:chOff x="2276" y="3720"/>
              <a:chExt cx="1192" cy="424"/>
            </a:xfrm>
          </p:grpSpPr>
          <p:sp>
            <p:nvSpPr>
              <p:cNvPr id="22" name="Rectangle 11"/>
              <p:cNvSpPr>
                <a:spLocks noChangeArrowheads="1"/>
              </p:cNvSpPr>
              <p:nvPr/>
            </p:nvSpPr>
            <p:spPr bwMode="auto">
              <a:xfrm>
                <a:off x="2276" y="3720"/>
                <a:ext cx="1192" cy="424"/>
              </a:xfrm>
              <a:prstGeom prst="rect">
                <a:avLst/>
              </a:prstGeom>
              <a:solidFill>
                <a:schemeClr val="accent6">
                  <a:lumMod val="40000"/>
                  <a:lumOff val="60000"/>
                </a:schemeClr>
              </a:solidFill>
              <a:ln w="9525">
                <a:solidFill>
                  <a:schemeClr val="tx1"/>
                </a:solidFill>
                <a:miter lim="800000"/>
                <a:headEnd/>
                <a:tailEnd/>
              </a:ln>
            </p:spPr>
            <p:txBody>
              <a:bodyPr wrap="none" anchor="ctr"/>
              <a:lstStyle/>
              <a:p>
                <a:endParaRPr lang="en-NZ"/>
              </a:p>
            </p:txBody>
          </p:sp>
          <p:sp>
            <p:nvSpPr>
              <p:cNvPr id="23" name="Text Box 12"/>
              <p:cNvSpPr txBox="1">
                <a:spLocks noChangeArrowheads="1"/>
              </p:cNvSpPr>
              <p:nvPr/>
            </p:nvSpPr>
            <p:spPr bwMode="auto">
              <a:xfrm>
                <a:off x="2320" y="3764"/>
                <a:ext cx="1105" cy="336"/>
              </a:xfrm>
              <a:prstGeom prst="rect">
                <a:avLst/>
              </a:prstGeom>
              <a:noFill/>
              <a:ln w="9525">
                <a:noFill/>
                <a:miter lim="800000"/>
                <a:headEnd/>
                <a:tailEnd/>
              </a:ln>
            </p:spPr>
            <p:txBody>
              <a:bodyPr>
                <a:spAutoFit/>
              </a:bodyPr>
              <a:lstStyle/>
              <a:p>
                <a:pPr algn="ctr">
                  <a:lnSpc>
                    <a:spcPct val="90000"/>
                  </a:lnSpc>
                  <a:spcBef>
                    <a:spcPct val="40000"/>
                  </a:spcBef>
                </a:pPr>
                <a:r>
                  <a:rPr lang="en-US" sz="1600" b="1"/>
                  <a:t>Product &amp; Service Outputs</a:t>
                </a:r>
              </a:p>
            </p:txBody>
          </p:sp>
        </p:grpSp>
      </p:grpSp>
      <p:grpSp>
        <p:nvGrpSpPr>
          <p:cNvPr id="28" name="Group 13"/>
          <p:cNvGrpSpPr>
            <a:grpSpLocks/>
          </p:cNvGrpSpPr>
          <p:nvPr/>
        </p:nvGrpSpPr>
        <p:grpSpPr bwMode="auto">
          <a:xfrm>
            <a:off x="611188" y="764704"/>
            <a:ext cx="7963917" cy="4959350"/>
            <a:chOff x="558" y="726"/>
            <a:chExt cx="4768" cy="3124"/>
          </a:xfrm>
        </p:grpSpPr>
        <p:grpSp>
          <p:nvGrpSpPr>
            <p:cNvPr id="29" name="Group 14"/>
            <p:cNvGrpSpPr>
              <a:grpSpLocks/>
            </p:cNvGrpSpPr>
            <p:nvPr/>
          </p:nvGrpSpPr>
          <p:grpSpPr bwMode="auto">
            <a:xfrm>
              <a:off x="558" y="726"/>
              <a:ext cx="4768" cy="3124"/>
              <a:chOff x="558" y="726"/>
              <a:chExt cx="4768" cy="3124"/>
            </a:xfrm>
          </p:grpSpPr>
          <p:sp>
            <p:nvSpPr>
              <p:cNvPr id="31" name="Text Box 15"/>
              <p:cNvSpPr txBox="1">
                <a:spLocks noChangeArrowheads="1"/>
              </p:cNvSpPr>
              <p:nvPr/>
            </p:nvSpPr>
            <p:spPr bwMode="auto">
              <a:xfrm>
                <a:off x="2121" y="726"/>
                <a:ext cx="1502" cy="693"/>
              </a:xfrm>
              <a:prstGeom prst="rect">
                <a:avLst/>
              </a:prstGeom>
              <a:noFill/>
              <a:ln w="9525">
                <a:noFill/>
                <a:miter lim="800000"/>
                <a:headEnd/>
                <a:tailEnd/>
              </a:ln>
            </p:spPr>
            <p:txBody>
              <a:bodyPr>
                <a:spAutoFit/>
              </a:bodyPr>
              <a:lstStyle/>
              <a:p>
                <a:pPr algn="ctr">
                  <a:lnSpc>
                    <a:spcPct val="90000"/>
                  </a:lnSpc>
                  <a:spcBef>
                    <a:spcPct val="40000"/>
                  </a:spcBef>
                </a:pPr>
                <a:r>
                  <a:rPr lang="en-US" b="1" dirty="0"/>
                  <a:t>Finance</a:t>
                </a:r>
              </a:p>
              <a:p>
                <a:pPr algn="ctr">
                  <a:lnSpc>
                    <a:spcPct val="90000"/>
                  </a:lnSpc>
                  <a:spcBef>
                    <a:spcPct val="40000"/>
                  </a:spcBef>
                </a:pPr>
                <a:r>
                  <a:rPr lang="en-US" sz="1600" b="1" dirty="0"/>
                  <a:t>Acquires financial resources and capital for inputs</a:t>
                </a:r>
              </a:p>
            </p:txBody>
          </p:sp>
          <p:sp>
            <p:nvSpPr>
              <p:cNvPr id="32" name="Text Box 16"/>
              <p:cNvSpPr txBox="1">
                <a:spLocks noChangeArrowheads="1"/>
              </p:cNvSpPr>
              <p:nvPr/>
            </p:nvSpPr>
            <p:spPr bwMode="auto">
              <a:xfrm>
                <a:off x="4142" y="2962"/>
                <a:ext cx="1184" cy="554"/>
              </a:xfrm>
              <a:prstGeom prst="rect">
                <a:avLst/>
              </a:prstGeom>
              <a:noFill/>
              <a:ln w="9525">
                <a:noFill/>
                <a:miter lim="800000"/>
                <a:headEnd/>
                <a:tailEnd/>
              </a:ln>
            </p:spPr>
            <p:txBody>
              <a:bodyPr>
                <a:spAutoFit/>
              </a:bodyPr>
              <a:lstStyle/>
              <a:p>
                <a:pPr algn="ctr">
                  <a:lnSpc>
                    <a:spcPct val="90000"/>
                  </a:lnSpc>
                  <a:spcBef>
                    <a:spcPct val="40000"/>
                  </a:spcBef>
                </a:pPr>
                <a:r>
                  <a:rPr lang="en-US" b="1"/>
                  <a:t>Marketing</a:t>
                </a:r>
              </a:p>
              <a:p>
                <a:pPr algn="ctr">
                  <a:lnSpc>
                    <a:spcPct val="90000"/>
                  </a:lnSpc>
                  <a:spcBef>
                    <a:spcPct val="40000"/>
                  </a:spcBef>
                </a:pPr>
                <a:r>
                  <a:rPr lang="en-US" sz="1600" b="1"/>
                  <a:t>Generates sales of outputs</a:t>
                </a:r>
              </a:p>
            </p:txBody>
          </p:sp>
          <p:sp>
            <p:nvSpPr>
              <p:cNvPr id="33" name="Text Box 17"/>
              <p:cNvSpPr txBox="1">
                <a:spLocks noChangeArrowheads="1"/>
              </p:cNvSpPr>
              <p:nvPr/>
            </p:nvSpPr>
            <p:spPr bwMode="auto">
              <a:xfrm>
                <a:off x="558" y="2962"/>
                <a:ext cx="1177" cy="888"/>
              </a:xfrm>
              <a:prstGeom prst="rect">
                <a:avLst/>
              </a:prstGeom>
              <a:noFill/>
              <a:ln w="9525">
                <a:noFill/>
                <a:miter lim="800000"/>
                <a:headEnd/>
                <a:tailEnd/>
              </a:ln>
            </p:spPr>
            <p:txBody>
              <a:bodyPr wrap="square">
                <a:spAutoFit/>
              </a:bodyPr>
              <a:lstStyle/>
              <a:p>
                <a:pPr algn="ctr">
                  <a:lnSpc>
                    <a:spcPct val="90000"/>
                  </a:lnSpc>
                  <a:spcBef>
                    <a:spcPct val="40000"/>
                  </a:spcBef>
                </a:pPr>
                <a:r>
                  <a:rPr lang="en-US" b="1" dirty="0"/>
                  <a:t>Operations</a:t>
                </a:r>
              </a:p>
              <a:p>
                <a:pPr algn="ctr">
                  <a:lnSpc>
                    <a:spcPct val="90000"/>
                  </a:lnSpc>
                  <a:spcBef>
                    <a:spcPct val="40000"/>
                  </a:spcBef>
                </a:pPr>
                <a:r>
                  <a:rPr lang="en-US" sz="1600" b="1" dirty="0"/>
                  <a:t>Translates materials and service into outputs</a:t>
                </a:r>
              </a:p>
            </p:txBody>
          </p:sp>
        </p:grpSp>
        <p:sp>
          <p:nvSpPr>
            <p:cNvPr id="30" name="Text Box 18"/>
            <p:cNvSpPr txBox="1">
              <a:spLocks noChangeArrowheads="1"/>
            </p:cNvSpPr>
            <p:nvPr/>
          </p:nvSpPr>
          <p:spPr bwMode="auto">
            <a:xfrm>
              <a:off x="2124" y="2370"/>
              <a:ext cx="1495" cy="815"/>
            </a:xfrm>
            <a:prstGeom prst="rect">
              <a:avLst/>
            </a:prstGeom>
            <a:noFill/>
            <a:ln w="9525">
              <a:noFill/>
              <a:miter lim="800000"/>
              <a:headEnd/>
              <a:tailEnd/>
            </a:ln>
          </p:spPr>
          <p:txBody>
            <a:bodyPr wrap="none">
              <a:spAutoFit/>
            </a:bodyPr>
            <a:lstStyle/>
            <a:p>
              <a:pPr marL="177800" indent="-177800">
                <a:lnSpc>
                  <a:spcPct val="90000"/>
                </a:lnSpc>
                <a:spcBef>
                  <a:spcPct val="40000"/>
                </a:spcBef>
              </a:pPr>
              <a:r>
                <a:rPr lang="en-US" sz="1600" b="1"/>
                <a:t>	Support Functions</a:t>
              </a:r>
            </a:p>
            <a:p>
              <a:pPr marL="177800" indent="-177800">
                <a:lnSpc>
                  <a:spcPct val="90000"/>
                </a:lnSpc>
                <a:spcBef>
                  <a:spcPct val="40000"/>
                </a:spcBef>
                <a:buFontTx/>
                <a:buChar char="•"/>
              </a:pPr>
              <a:r>
                <a:rPr lang="en-US" sz="1600" b="1"/>
                <a:t>Accounting</a:t>
              </a:r>
            </a:p>
            <a:p>
              <a:pPr marL="177800" indent="-177800">
                <a:lnSpc>
                  <a:spcPct val="90000"/>
                </a:lnSpc>
                <a:buFontTx/>
                <a:buChar char="•"/>
              </a:pPr>
              <a:r>
                <a:rPr lang="en-US" sz="1600" b="1"/>
                <a:t>Information Systems</a:t>
              </a:r>
            </a:p>
            <a:p>
              <a:pPr marL="177800" indent="-177800">
                <a:lnSpc>
                  <a:spcPct val="90000"/>
                </a:lnSpc>
                <a:buFontTx/>
                <a:buChar char="•"/>
              </a:pPr>
              <a:r>
                <a:rPr lang="en-US" sz="1600" b="1"/>
                <a:t>Human Resources</a:t>
              </a:r>
            </a:p>
            <a:p>
              <a:pPr marL="177800" indent="-177800">
                <a:lnSpc>
                  <a:spcPct val="90000"/>
                </a:lnSpc>
                <a:buFontTx/>
                <a:buChar char="•"/>
              </a:pPr>
              <a:r>
                <a:rPr lang="en-US" sz="1600" b="1"/>
                <a:t>Engineering</a:t>
              </a:r>
            </a:p>
          </p:txBody>
        </p:sp>
      </p:grpSp>
      <p:grpSp>
        <p:nvGrpSpPr>
          <p:cNvPr id="34" name="Group 19"/>
          <p:cNvGrpSpPr>
            <a:grpSpLocks/>
          </p:cNvGrpSpPr>
          <p:nvPr/>
        </p:nvGrpSpPr>
        <p:grpSpPr bwMode="auto">
          <a:xfrm>
            <a:off x="2577530" y="1936279"/>
            <a:ext cx="4195763" cy="3911600"/>
            <a:chOff x="1556" y="1440"/>
            <a:chExt cx="2643" cy="2464"/>
          </a:xfrm>
        </p:grpSpPr>
        <p:sp>
          <p:nvSpPr>
            <p:cNvPr id="35" name="Freeform 20"/>
            <p:cNvSpPr>
              <a:spLocks/>
            </p:cNvSpPr>
            <p:nvPr/>
          </p:nvSpPr>
          <p:spPr bwMode="auto">
            <a:xfrm>
              <a:off x="2138" y="1440"/>
              <a:ext cx="1502" cy="240"/>
            </a:xfrm>
            <a:custGeom>
              <a:avLst/>
              <a:gdLst>
                <a:gd name="T0" fmla="*/ 1502 w 1502"/>
                <a:gd name="T1" fmla="*/ 240 h 240"/>
                <a:gd name="T2" fmla="*/ 1346 w 1502"/>
                <a:gd name="T3" fmla="*/ 148 h 240"/>
                <a:gd name="T4" fmla="*/ 1162 w 1502"/>
                <a:gd name="T5" fmla="*/ 70 h 240"/>
                <a:gd name="T6" fmla="*/ 1010 w 1502"/>
                <a:gd name="T7" fmla="*/ 26 h 240"/>
                <a:gd name="T8" fmla="*/ 800 w 1502"/>
                <a:gd name="T9" fmla="*/ 2 h 240"/>
                <a:gd name="T10" fmla="*/ 548 w 1502"/>
                <a:gd name="T11" fmla="*/ 12 h 240"/>
                <a:gd name="T12" fmla="*/ 316 w 1502"/>
                <a:gd name="T13" fmla="*/ 68 h 240"/>
                <a:gd name="T14" fmla="*/ 118 w 1502"/>
                <a:gd name="T15" fmla="*/ 156 h 240"/>
                <a:gd name="T16" fmla="*/ 0 w 1502"/>
                <a:gd name="T17" fmla="*/ 228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2"/>
                <a:gd name="T28" fmla="*/ 0 h 240"/>
                <a:gd name="T29" fmla="*/ 1502 w 1502"/>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2" h="240">
                  <a:moveTo>
                    <a:pt x="1502" y="240"/>
                  </a:moveTo>
                  <a:cubicBezTo>
                    <a:pt x="1476" y="225"/>
                    <a:pt x="1403" y="176"/>
                    <a:pt x="1346" y="148"/>
                  </a:cubicBezTo>
                  <a:cubicBezTo>
                    <a:pt x="1289" y="120"/>
                    <a:pt x="1218" y="90"/>
                    <a:pt x="1162" y="70"/>
                  </a:cubicBezTo>
                  <a:cubicBezTo>
                    <a:pt x="1106" y="50"/>
                    <a:pt x="1070" y="37"/>
                    <a:pt x="1010" y="26"/>
                  </a:cubicBezTo>
                  <a:cubicBezTo>
                    <a:pt x="950" y="15"/>
                    <a:pt x="877" y="4"/>
                    <a:pt x="800" y="2"/>
                  </a:cubicBezTo>
                  <a:cubicBezTo>
                    <a:pt x="723" y="0"/>
                    <a:pt x="629" y="1"/>
                    <a:pt x="548" y="12"/>
                  </a:cubicBezTo>
                  <a:cubicBezTo>
                    <a:pt x="467" y="23"/>
                    <a:pt x="388" y="44"/>
                    <a:pt x="316" y="68"/>
                  </a:cubicBezTo>
                  <a:cubicBezTo>
                    <a:pt x="244" y="92"/>
                    <a:pt x="171" y="129"/>
                    <a:pt x="118" y="156"/>
                  </a:cubicBezTo>
                  <a:cubicBezTo>
                    <a:pt x="65" y="183"/>
                    <a:pt x="25" y="213"/>
                    <a:pt x="0" y="228"/>
                  </a:cubicBezTo>
                </a:path>
              </a:pathLst>
            </a:custGeom>
            <a:noFill/>
            <a:ln w="57150">
              <a:solidFill>
                <a:schemeClr val="tx1"/>
              </a:solidFill>
              <a:round/>
              <a:headEnd/>
              <a:tailEnd type="triangle" w="med" len="med"/>
            </a:ln>
          </p:spPr>
          <p:txBody>
            <a:bodyPr/>
            <a:lstStyle/>
            <a:p>
              <a:endParaRPr lang="en-NZ"/>
            </a:p>
          </p:txBody>
        </p:sp>
        <p:sp>
          <p:nvSpPr>
            <p:cNvPr id="36" name="Freeform 21"/>
            <p:cNvSpPr>
              <a:spLocks/>
            </p:cNvSpPr>
            <p:nvPr/>
          </p:nvSpPr>
          <p:spPr bwMode="auto">
            <a:xfrm>
              <a:off x="3510" y="2242"/>
              <a:ext cx="689" cy="1662"/>
            </a:xfrm>
            <a:custGeom>
              <a:avLst/>
              <a:gdLst>
                <a:gd name="T0" fmla="*/ 0 w 689"/>
                <a:gd name="T1" fmla="*/ 1662 h 1662"/>
                <a:gd name="T2" fmla="*/ 151 w 689"/>
                <a:gd name="T3" fmla="*/ 1566 h 1662"/>
                <a:gd name="T4" fmla="*/ 299 w 689"/>
                <a:gd name="T5" fmla="*/ 1431 h 1662"/>
                <a:gd name="T6" fmla="*/ 403 w 689"/>
                <a:gd name="T7" fmla="*/ 1312 h 1662"/>
                <a:gd name="T8" fmla="*/ 514 w 689"/>
                <a:gd name="T9" fmla="*/ 1138 h 1662"/>
                <a:gd name="T10" fmla="*/ 610 w 689"/>
                <a:gd name="T11" fmla="*/ 912 h 1662"/>
                <a:gd name="T12" fmla="*/ 670 w 689"/>
                <a:gd name="T13" fmla="*/ 670 h 1662"/>
                <a:gd name="T14" fmla="*/ 674 w 689"/>
                <a:gd name="T15" fmla="*/ 356 h 1662"/>
                <a:gd name="T16" fmla="*/ 580 w 689"/>
                <a:gd name="T17" fmla="*/ 0 h 16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9"/>
                <a:gd name="T28" fmla="*/ 0 h 1662"/>
                <a:gd name="T29" fmla="*/ 689 w 689"/>
                <a:gd name="T30" fmla="*/ 1662 h 16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9" h="1662">
                  <a:moveTo>
                    <a:pt x="0" y="1662"/>
                  </a:moveTo>
                  <a:cubicBezTo>
                    <a:pt x="25" y="1646"/>
                    <a:pt x="101" y="1604"/>
                    <a:pt x="151" y="1566"/>
                  </a:cubicBezTo>
                  <a:cubicBezTo>
                    <a:pt x="201" y="1528"/>
                    <a:pt x="258" y="1474"/>
                    <a:pt x="299" y="1431"/>
                  </a:cubicBezTo>
                  <a:cubicBezTo>
                    <a:pt x="341" y="1389"/>
                    <a:pt x="367" y="1361"/>
                    <a:pt x="403" y="1312"/>
                  </a:cubicBezTo>
                  <a:cubicBezTo>
                    <a:pt x="439" y="1263"/>
                    <a:pt x="480" y="1205"/>
                    <a:pt x="514" y="1138"/>
                  </a:cubicBezTo>
                  <a:cubicBezTo>
                    <a:pt x="548" y="1071"/>
                    <a:pt x="584" y="990"/>
                    <a:pt x="610" y="912"/>
                  </a:cubicBezTo>
                  <a:cubicBezTo>
                    <a:pt x="636" y="834"/>
                    <a:pt x="659" y="763"/>
                    <a:pt x="670" y="670"/>
                  </a:cubicBezTo>
                  <a:cubicBezTo>
                    <a:pt x="681" y="577"/>
                    <a:pt x="689" y="468"/>
                    <a:pt x="674" y="356"/>
                  </a:cubicBezTo>
                  <a:cubicBezTo>
                    <a:pt x="659" y="244"/>
                    <a:pt x="600" y="74"/>
                    <a:pt x="580" y="0"/>
                  </a:cubicBezTo>
                </a:path>
              </a:pathLst>
            </a:custGeom>
            <a:noFill/>
            <a:ln w="57150">
              <a:solidFill>
                <a:schemeClr val="tx1"/>
              </a:solidFill>
              <a:round/>
              <a:headEnd/>
              <a:tailEnd type="triangle" w="med" len="med"/>
            </a:ln>
          </p:spPr>
          <p:txBody>
            <a:bodyPr/>
            <a:lstStyle/>
            <a:p>
              <a:endParaRPr lang="en-NZ"/>
            </a:p>
          </p:txBody>
        </p:sp>
        <p:sp>
          <p:nvSpPr>
            <p:cNvPr id="37" name="Freeform 22"/>
            <p:cNvSpPr>
              <a:spLocks/>
            </p:cNvSpPr>
            <p:nvPr/>
          </p:nvSpPr>
          <p:spPr bwMode="auto">
            <a:xfrm>
              <a:off x="1556" y="2214"/>
              <a:ext cx="636" cy="1654"/>
            </a:xfrm>
            <a:custGeom>
              <a:avLst/>
              <a:gdLst>
                <a:gd name="T0" fmla="*/ 126 w 636"/>
                <a:gd name="T1" fmla="*/ 0 h 1654"/>
                <a:gd name="T2" fmla="*/ 66 w 636"/>
                <a:gd name="T3" fmla="*/ 170 h 1654"/>
                <a:gd name="T4" fmla="*/ 16 w 636"/>
                <a:gd name="T5" fmla="*/ 392 h 1654"/>
                <a:gd name="T6" fmla="*/ 8 w 636"/>
                <a:gd name="T7" fmla="*/ 640 h 1654"/>
                <a:gd name="T8" fmla="*/ 62 w 636"/>
                <a:gd name="T9" fmla="*/ 918 h 1654"/>
                <a:gd name="T10" fmla="*/ 168 w 636"/>
                <a:gd name="T11" fmla="*/ 1168 h 1654"/>
                <a:gd name="T12" fmla="*/ 328 w 636"/>
                <a:gd name="T13" fmla="*/ 1396 h 1654"/>
                <a:gd name="T14" fmla="*/ 636 w 636"/>
                <a:gd name="T15" fmla="*/ 1654 h 1654"/>
                <a:gd name="T16" fmla="*/ 0 60000 65536"/>
                <a:gd name="T17" fmla="*/ 0 60000 65536"/>
                <a:gd name="T18" fmla="*/ 0 60000 65536"/>
                <a:gd name="T19" fmla="*/ 0 60000 65536"/>
                <a:gd name="T20" fmla="*/ 0 60000 65536"/>
                <a:gd name="T21" fmla="*/ 0 60000 65536"/>
                <a:gd name="T22" fmla="*/ 0 60000 65536"/>
                <a:gd name="T23" fmla="*/ 0 60000 65536"/>
                <a:gd name="T24" fmla="*/ 0 w 636"/>
                <a:gd name="T25" fmla="*/ 0 h 1654"/>
                <a:gd name="T26" fmla="*/ 636 w 636"/>
                <a:gd name="T27" fmla="*/ 1654 h 16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6" h="1654">
                  <a:moveTo>
                    <a:pt x="126" y="0"/>
                  </a:moveTo>
                  <a:cubicBezTo>
                    <a:pt x="116" y="28"/>
                    <a:pt x="84" y="105"/>
                    <a:pt x="66" y="170"/>
                  </a:cubicBezTo>
                  <a:cubicBezTo>
                    <a:pt x="48" y="235"/>
                    <a:pt x="26" y="314"/>
                    <a:pt x="16" y="392"/>
                  </a:cubicBezTo>
                  <a:cubicBezTo>
                    <a:pt x="6" y="470"/>
                    <a:pt x="0" y="552"/>
                    <a:pt x="8" y="640"/>
                  </a:cubicBezTo>
                  <a:cubicBezTo>
                    <a:pt x="16" y="728"/>
                    <a:pt x="35" y="830"/>
                    <a:pt x="62" y="918"/>
                  </a:cubicBezTo>
                  <a:cubicBezTo>
                    <a:pt x="89" y="1006"/>
                    <a:pt x="124" y="1088"/>
                    <a:pt x="168" y="1168"/>
                  </a:cubicBezTo>
                  <a:cubicBezTo>
                    <a:pt x="212" y="1248"/>
                    <a:pt x="250" y="1315"/>
                    <a:pt x="328" y="1396"/>
                  </a:cubicBezTo>
                  <a:cubicBezTo>
                    <a:pt x="406" y="1477"/>
                    <a:pt x="572" y="1600"/>
                    <a:pt x="636" y="1654"/>
                  </a:cubicBezTo>
                </a:path>
              </a:pathLst>
            </a:custGeom>
            <a:noFill/>
            <a:ln w="57150">
              <a:solidFill>
                <a:schemeClr val="tx1"/>
              </a:solidFill>
              <a:round/>
              <a:headEnd/>
              <a:tailEnd type="triangle" w="med" len="med"/>
            </a:ln>
          </p:spPr>
          <p:txBody>
            <a:bodyPr/>
            <a:lstStyle/>
            <a:p>
              <a:endParaRPr lang="en-NZ"/>
            </a:p>
          </p:txBody>
        </p:sp>
      </p:grpSp>
    </p:spTree>
    <p:extLst>
      <p:ext uri="{BB962C8B-B14F-4D97-AF65-F5344CB8AC3E}">
        <p14:creationId xmlns:p14="http://schemas.microsoft.com/office/powerpoint/2010/main" val="2824053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2/3*#ppt_w"/>
                                          </p:val>
                                        </p:tav>
                                        <p:tav tm="100000">
                                          <p:val>
                                            <p:strVal val="#ppt_w"/>
                                          </p:val>
                                        </p:tav>
                                      </p:tavLst>
                                    </p:anim>
                                    <p:anim calcmode="lin" valueType="num">
                                      <p:cBhvr>
                                        <p:cTn id="8" dur="1000" fill="hold"/>
                                        <p:tgtEl>
                                          <p:spTgt spid="18"/>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31" presetClass="entr" presetSubtype="0" fill="hold" nodeType="afterEffect">
                                  <p:stCondLst>
                                    <p:cond delay="1000"/>
                                  </p:stCondLst>
                                  <p:iterate type="lt">
                                    <p:tmPct val="5000"/>
                                  </p:iterate>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28"/>
                                        </p:tgtEl>
                                        <p:attrNameLst>
                                          <p:attrName>style.visibility</p:attrName>
                                        </p:attrNameLst>
                                      </p:cBhvr>
                                      <p:to>
                                        <p:strVal val="visible"/>
                                      </p:to>
                                    </p:set>
                                    <p:anim calcmode="lin" valueType="num">
                                      <p:cBhvr>
                                        <p:cTn id="18" dur="1000" fill="hold"/>
                                        <p:tgtEl>
                                          <p:spTgt spid="28"/>
                                        </p:tgtEl>
                                        <p:attrNameLst>
                                          <p:attrName>ppt_w</p:attrName>
                                        </p:attrNameLst>
                                      </p:cBhvr>
                                      <p:tavLst>
                                        <p:tav tm="0">
                                          <p:val>
                                            <p:strVal val="2/3*#ppt_w"/>
                                          </p:val>
                                        </p:tav>
                                        <p:tav tm="100000">
                                          <p:val>
                                            <p:strVal val="#ppt_w"/>
                                          </p:val>
                                        </p:tav>
                                      </p:tavLst>
                                    </p:anim>
                                    <p:anim calcmode="lin" valueType="num">
                                      <p:cBhvr>
                                        <p:cTn id="19" dur="1000" fill="hold"/>
                                        <p:tgtEl>
                                          <p:spTgt spid="2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115888"/>
            <a:ext cx="9144000" cy="922337"/>
          </a:xfrm>
        </p:spPr>
        <p:txBody>
          <a:bodyPr/>
          <a:lstStyle/>
          <a:p>
            <a:pPr algn="ctr" eaLnBrk="1" hangingPunct="1">
              <a:defRPr/>
            </a:pPr>
            <a:r>
              <a:rPr lang="en-US" sz="4000" dirty="0"/>
              <a:t>Production / Services</a:t>
            </a:r>
          </a:p>
        </p:txBody>
      </p:sp>
      <p:sp>
        <p:nvSpPr>
          <p:cNvPr id="115715" name="Text Box 3"/>
          <p:cNvSpPr txBox="1">
            <a:spLocks noChangeArrowheads="1"/>
          </p:cNvSpPr>
          <p:nvPr/>
        </p:nvSpPr>
        <p:spPr bwMode="auto">
          <a:xfrm>
            <a:off x="936625" y="4156075"/>
            <a:ext cx="2881313" cy="1535113"/>
          </a:xfrm>
          <a:prstGeom prst="rect">
            <a:avLst/>
          </a:prstGeom>
          <a:noFill/>
          <a:ln w="9525">
            <a:noFill/>
            <a:miter lim="800000"/>
            <a:headEnd/>
            <a:tailEnd/>
          </a:ln>
        </p:spPr>
        <p:txBody>
          <a:bodyPr wrap="none">
            <a:spAutoFit/>
          </a:bodyPr>
          <a:lstStyle/>
          <a:p>
            <a:pPr marL="177800" indent="-177800">
              <a:lnSpc>
                <a:spcPct val="90000"/>
              </a:lnSpc>
              <a:spcBef>
                <a:spcPct val="10000"/>
              </a:spcBef>
              <a:buFontTx/>
              <a:buChar char="•"/>
            </a:pPr>
            <a:r>
              <a:rPr lang="en-US" sz="1600" b="1"/>
              <a:t>Physical, durable output</a:t>
            </a:r>
          </a:p>
          <a:p>
            <a:pPr marL="177800" indent="-177800">
              <a:lnSpc>
                <a:spcPct val="90000"/>
              </a:lnSpc>
              <a:spcBef>
                <a:spcPct val="10000"/>
              </a:spcBef>
              <a:buFontTx/>
              <a:buChar char="•"/>
            </a:pPr>
            <a:r>
              <a:rPr lang="en-US" sz="1600" b="1"/>
              <a:t>Output can be inventoried</a:t>
            </a:r>
          </a:p>
          <a:p>
            <a:pPr marL="177800" indent="-177800">
              <a:lnSpc>
                <a:spcPct val="90000"/>
              </a:lnSpc>
              <a:spcBef>
                <a:spcPct val="10000"/>
              </a:spcBef>
              <a:buFontTx/>
              <a:buChar char="•"/>
            </a:pPr>
            <a:r>
              <a:rPr lang="en-US" sz="1600" b="1"/>
              <a:t>Low customer contact</a:t>
            </a:r>
          </a:p>
          <a:p>
            <a:pPr marL="177800" indent="-177800">
              <a:lnSpc>
                <a:spcPct val="90000"/>
              </a:lnSpc>
              <a:spcBef>
                <a:spcPct val="10000"/>
              </a:spcBef>
              <a:buFontTx/>
              <a:buChar char="•"/>
            </a:pPr>
            <a:r>
              <a:rPr lang="en-US" sz="1600" b="1"/>
              <a:t>Long response time</a:t>
            </a:r>
          </a:p>
          <a:p>
            <a:pPr marL="177800" indent="-177800">
              <a:lnSpc>
                <a:spcPct val="90000"/>
              </a:lnSpc>
              <a:spcBef>
                <a:spcPct val="10000"/>
              </a:spcBef>
              <a:buFontTx/>
              <a:buChar char="•"/>
            </a:pPr>
            <a:r>
              <a:rPr lang="en-US" sz="1600" b="1"/>
              <a:t>Capital intensive</a:t>
            </a:r>
          </a:p>
          <a:p>
            <a:pPr marL="177800" indent="-177800">
              <a:lnSpc>
                <a:spcPct val="90000"/>
              </a:lnSpc>
              <a:spcBef>
                <a:spcPct val="10000"/>
              </a:spcBef>
              <a:buFontTx/>
              <a:buChar char="•"/>
            </a:pPr>
            <a:r>
              <a:rPr lang="en-US" sz="1600" b="1"/>
              <a:t>Quality easily measured</a:t>
            </a:r>
          </a:p>
        </p:txBody>
      </p:sp>
      <p:sp>
        <p:nvSpPr>
          <p:cNvPr id="115716" name="Text Box 4"/>
          <p:cNvSpPr txBox="1">
            <a:spLocks noChangeArrowheads="1"/>
          </p:cNvSpPr>
          <p:nvPr/>
        </p:nvSpPr>
        <p:spPr bwMode="auto">
          <a:xfrm>
            <a:off x="5356225" y="4156075"/>
            <a:ext cx="3197225" cy="1535113"/>
          </a:xfrm>
          <a:prstGeom prst="rect">
            <a:avLst/>
          </a:prstGeom>
          <a:noFill/>
          <a:ln w="9525">
            <a:noFill/>
            <a:miter lim="800000"/>
            <a:headEnd/>
            <a:tailEnd/>
          </a:ln>
        </p:spPr>
        <p:txBody>
          <a:bodyPr wrap="none">
            <a:spAutoFit/>
          </a:bodyPr>
          <a:lstStyle/>
          <a:p>
            <a:pPr marL="177800" indent="-177800">
              <a:lnSpc>
                <a:spcPct val="90000"/>
              </a:lnSpc>
              <a:spcBef>
                <a:spcPct val="10000"/>
              </a:spcBef>
              <a:buFontTx/>
              <a:buChar char="•"/>
            </a:pPr>
            <a:r>
              <a:rPr lang="en-US" sz="1600" b="1"/>
              <a:t>Intangible, perishable output</a:t>
            </a:r>
          </a:p>
          <a:p>
            <a:pPr marL="177800" indent="-177800">
              <a:lnSpc>
                <a:spcPct val="90000"/>
              </a:lnSpc>
              <a:spcBef>
                <a:spcPct val="10000"/>
              </a:spcBef>
              <a:buFontTx/>
              <a:buChar char="•"/>
            </a:pPr>
            <a:r>
              <a:rPr lang="en-US" sz="1600" b="1"/>
              <a:t>Output cannot be inventoried</a:t>
            </a:r>
          </a:p>
          <a:p>
            <a:pPr marL="177800" indent="-177800">
              <a:lnSpc>
                <a:spcPct val="90000"/>
              </a:lnSpc>
              <a:spcBef>
                <a:spcPct val="10000"/>
              </a:spcBef>
              <a:buFontTx/>
              <a:buChar char="•"/>
            </a:pPr>
            <a:r>
              <a:rPr lang="en-US" sz="1600" b="1"/>
              <a:t>High customer contact</a:t>
            </a:r>
          </a:p>
          <a:p>
            <a:pPr marL="177800" indent="-177800">
              <a:lnSpc>
                <a:spcPct val="90000"/>
              </a:lnSpc>
              <a:spcBef>
                <a:spcPct val="10000"/>
              </a:spcBef>
              <a:buFontTx/>
              <a:buChar char="•"/>
            </a:pPr>
            <a:r>
              <a:rPr lang="en-US" sz="1600" b="1"/>
              <a:t>Short response time</a:t>
            </a:r>
          </a:p>
          <a:p>
            <a:pPr marL="177800" indent="-177800">
              <a:lnSpc>
                <a:spcPct val="90000"/>
              </a:lnSpc>
              <a:spcBef>
                <a:spcPct val="10000"/>
              </a:spcBef>
              <a:buFontTx/>
              <a:buChar char="•"/>
            </a:pPr>
            <a:r>
              <a:rPr lang="en-US" sz="1600" b="1"/>
              <a:t>Labor intensive</a:t>
            </a:r>
          </a:p>
          <a:p>
            <a:pPr marL="177800" indent="-177800">
              <a:lnSpc>
                <a:spcPct val="90000"/>
              </a:lnSpc>
              <a:spcBef>
                <a:spcPct val="10000"/>
              </a:spcBef>
              <a:buFontTx/>
              <a:buChar char="•"/>
            </a:pPr>
            <a:r>
              <a:rPr lang="en-US" sz="1600" b="1"/>
              <a:t>Quality not easily measured</a:t>
            </a:r>
          </a:p>
        </p:txBody>
      </p:sp>
      <p:grpSp>
        <p:nvGrpSpPr>
          <p:cNvPr id="2" name="Group 5"/>
          <p:cNvGrpSpPr>
            <a:grpSpLocks/>
          </p:cNvGrpSpPr>
          <p:nvPr/>
        </p:nvGrpSpPr>
        <p:grpSpPr bwMode="auto">
          <a:xfrm>
            <a:off x="774700" y="1727200"/>
            <a:ext cx="7924800" cy="2273300"/>
            <a:chOff x="488" y="1088"/>
            <a:chExt cx="4992" cy="1432"/>
          </a:xfrm>
        </p:grpSpPr>
        <p:sp>
          <p:nvSpPr>
            <p:cNvPr id="6152" name="AutoShape 6"/>
            <p:cNvSpPr>
              <a:spLocks noChangeArrowheads="1"/>
            </p:cNvSpPr>
            <p:nvPr/>
          </p:nvSpPr>
          <p:spPr bwMode="auto">
            <a:xfrm>
              <a:off x="488" y="1088"/>
              <a:ext cx="4992" cy="1432"/>
            </a:xfrm>
            <a:prstGeom prst="leftRightArrow">
              <a:avLst>
                <a:gd name="adj1" fmla="val 50000"/>
                <a:gd name="adj2" fmla="val 69721"/>
              </a:avLst>
            </a:prstGeom>
            <a:gradFill rotWithShape="1">
              <a:gsLst>
                <a:gs pos="0">
                  <a:schemeClr val="accent2"/>
                </a:gs>
                <a:gs pos="100000">
                  <a:schemeClr val="hlink"/>
                </a:gs>
              </a:gsLst>
              <a:lin ang="0" scaled="1"/>
            </a:gradFill>
            <a:ln w="9525">
              <a:solidFill>
                <a:schemeClr val="tx1"/>
              </a:solidFill>
              <a:miter lim="800000"/>
              <a:headEnd/>
              <a:tailEnd/>
            </a:ln>
          </p:spPr>
          <p:txBody>
            <a:bodyPr wrap="none" anchor="ctr"/>
            <a:lstStyle/>
            <a:p>
              <a:endParaRPr lang="en-NZ"/>
            </a:p>
          </p:txBody>
        </p:sp>
        <p:sp>
          <p:nvSpPr>
            <p:cNvPr id="6153" name="Text Box 7"/>
            <p:cNvSpPr txBox="1">
              <a:spLocks noChangeArrowheads="1"/>
            </p:cNvSpPr>
            <p:nvPr/>
          </p:nvSpPr>
          <p:spPr bwMode="auto">
            <a:xfrm>
              <a:off x="694" y="1537"/>
              <a:ext cx="1236" cy="475"/>
            </a:xfrm>
            <a:prstGeom prst="rect">
              <a:avLst/>
            </a:prstGeom>
            <a:noFill/>
            <a:ln w="9525">
              <a:noFill/>
              <a:miter lim="800000"/>
              <a:headEnd/>
              <a:tailEnd/>
            </a:ln>
          </p:spPr>
          <p:txBody>
            <a:bodyPr>
              <a:spAutoFit/>
            </a:bodyPr>
            <a:lstStyle/>
            <a:p>
              <a:pPr algn="ctr">
                <a:lnSpc>
                  <a:spcPct val="90000"/>
                </a:lnSpc>
                <a:spcBef>
                  <a:spcPct val="10000"/>
                </a:spcBef>
              </a:pPr>
              <a:r>
                <a:rPr lang="en-US" sz="1600" b="1"/>
                <a:t>More like a manufacturing process</a:t>
              </a:r>
            </a:p>
          </p:txBody>
        </p:sp>
        <p:sp>
          <p:nvSpPr>
            <p:cNvPr id="6154" name="Text Box 8"/>
            <p:cNvSpPr txBox="1">
              <a:spLocks noChangeArrowheads="1"/>
            </p:cNvSpPr>
            <p:nvPr/>
          </p:nvSpPr>
          <p:spPr bwMode="auto">
            <a:xfrm>
              <a:off x="4214" y="1537"/>
              <a:ext cx="796" cy="475"/>
            </a:xfrm>
            <a:prstGeom prst="rect">
              <a:avLst/>
            </a:prstGeom>
            <a:noFill/>
            <a:ln w="9525">
              <a:noFill/>
              <a:miter lim="800000"/>
              <a:headEnd/>
              <a:tailEnd/>
            </a:ln>
          </p:spPr>
          <p:txBody>
            <a:bodyPr>
              <a:spAutoFit/>
            </a:bodyPr>
            <a:lstStyle/>
            <a:p>
              <a:pPr algn="ctr">
                <a:lnSpc>
                  <a:spcPct val="90000"/>
                </a:lnSpc>
                <a:spcBef>
                  <a:spcPct val="10000"/>
                </a:spcBef>
              </a:pPr>
              <a:r>
                <a:rPr lang="en-US" sz="1600" b="1"/>
                <a:t>More like a service process</a:t>
              </a:r>
            </a:p>
          </p:txBody>
        </p:sp>
      </p:grpSp>
    </p:spTree>
    <p:extLst>
      <p:ext uri="{BB962C8B-B14F-4D97-AF65-F5344CB8AC3E}">
        <p14:creationId xmlns:p14="http://schemas.microsoft.com/office/powerpoint/2010/main" val="21083871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5715"/>
                                        </p:tgtEl>
                                        <p:attrNameLst>
                                          <p:attrName>style.visibility</p:attrName>
                                        </p:attrNameLst>
                                      </p:cBhvr>
                                      <p:to>
                                        <p:strVal val="visible"/>
                                      </p:to>
                                    </p:set>
                                    <p:animEffect transition="in" filter="strips(downRight)">
                                      <p:cBhvr>
                                        <p:cTn id="11" dur="1000"/>
                                        <p:tgtEl>
                                          <p:spTgt spid="115715"/>
                                        </p:tgtEl>
                                      </p:cBhvr>
                                    </p:animEffect>
                                  </p:childTnLst>
                                </p:cTn>
                              </p:par>
                              <p:par>
                                <p:cTn id="12" presetID="18" presetClass="entr" presetSubtype="6" fill="hold" grpId="0" nodeType="withEffect">
                                  <p:stCondLst>
                                    <p:cond delay="1000"/>
                                  </p:stCondLst>
                                  <p:childTnLst>
                                    <p:set>
                                      <p:cBhvr>
                                        <p:cTn id="13" dur="1" fill="hold">
                                          <p:stCondLst>
                                            <p:cond delay="0"/>
                                          </p:stCondLst>
                                        </p:cTn>
                                        <p:tgtEl>
                                          <p:spTgt spid="115716"/>
                                        </p:tgtEl>
                                        <p:attrNameLst>
                                          <p:attrName>style.visibility</p:attrName>
                                        </p:attrNameLst>
                                      </p:cBhvr>
                                      <p:to>
                                        <p:strVal val="visible"/>
                                      </p:to>
                                    </p:set>
                                    <p:animEffect transition="in" filter="strips(downRight)">
                                      <p:cBhvr>
                                        <p:cTn id="14" dur="10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P spid="1157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Missions and Strategies</a:t>
            </a:r>
          </a:p>
        </p:txBody>
      </p:sp>
      <p:sp>
        <p:nvSpPr>
          <p:cNvPr id="6" name="AutoShape 2"/>
          <p:cNvSpPr>
            <a:spLocks noChangeArrowheads="1"/>
          </p:cNvSpPr>
          <p:nvPr/>
        </p:nvSpPr>
        <p:spPr bwMode="auto">
          <a:xfrm>
            <a:off x="914400" y="1371600"/>
            <a:ext cx="7323138" cy="4832350"/>
          </a:xfrm>
          <a:prstGeom prst="triangle">
            <a:avLst>
              <a:gd name="adj" fmla="val 49958"/>
            </a:avLst>
          </a:prstGeom>
          <a:solidFill>
            <a:srgbClr val="CCFFFF"/>
          </a:solidFill>
          <a:ln w="12700">
            <a:solidFill>
              <a:schemeClr val="tx1"/>
            </a:solidFill>
            <a:miter lim="800000"/>
            <a:headEnd/>
            <a:tailEnd/>
          </a:ln>
        </p:spPr>
        <p:txBody>
          <a:bodyPr wrap="none" anchor="ctr"/>
          <a:lstStyle/>
          <a:p>
            <a:endParaRPr lang="en-US"/>
          </a:p>
        </p:txBody>
      </p:sp>
      <p:sp>
        <p:nvSpPr>
          <p:cNvPr id="9" name="Rectangle 4"/>
          <p:cNvSpPr>
            <a:spLocks noChangeArrowheads="1"/>
          </p:cNvSpPr>
          <p:nvPr/>
        </p:nvSpPr>
        <p:spPr bwMode="auto">
          <a:xfrm>
            <a:off x="4084638" y="1757363"/>
            <a:ext cx="955675" cy="363537"/>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Mission</a:t>
            </a:r>
          </a:p>
        </p:txBody>
      </p:sp>
      <p:sp>
        <p:nvSpPr>
          <p:cNvPr id="10" name="AutoShape 5"/>
          <p:cNvSpPr>
            <a:spLocks noChangeArrowheads="1"/>
          </p:cNvSpPr>
          <p:nvPr/>
        </p:nvSpPr>
        <p:spPr bwMode="auto">
          <a:xfrm rot="16200000" flipH="1">
            <a:off x="4411663" y="2078038"/>
            <a:ext cx="298450" cy="349250"/>
          </a:xfrm>
          <a:prstGeom prst="rightArrow">
            <a:avLst>
              <a:gd name="adj1" fmla="val 50000"/>
              <a:gd name="adj2" fmla="val 50042"/>
            </a:avLst>
          </a:prstGeom>
          <a:solidFill>
            <a:schemeClr val="accent1"/>
          </a:solidFill>
          <a:ln w="12700">
            <a:solidFill>
              <a:schemeClr val="tx1"/>
            </a:solidFill>
            <a:miter lim="800000"/>
            <a:headEnd/>
            <a:tailEnd/>
          </a:ln>
        </p:spPr>
        <p:txBody>
          <a:bodyPr wrap="none" anchor="ctr"/>
          <a:lstStyle/>
          <a:p>
            <a:endParaRPr lang="en-US"/>
          </a:p>
        </p:txBody>
      </p:sp>
      <p:sp>
        <p:nvSpPr>
          <p:cNvPr id="11" name="Rectangle 6"/>
          <p:cNvSpPr>
            <a:spLocks noChangeArrowheads="1"/>
          </p:cNvSpPr>
          <p:nvPr/>
        </p:nvSpPr>
        <p:spPr bwMode="auto">
          <a:xfrm>
            <a:off x="4171950" y="2355850"/>
            <a:ext cx="777875" cy="363538"/>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Goals</a:t>
            </a:r>
          </a:p>
        </p:txBody>
      </p:sp>
      <p:sp>
        <p:nvSpPr>
          <p:cNvPr id="12" name="AutoShape 7"/>
          <p:cNvSpPr>
            <a:spLocks noChangeArrowheads="1"/>
          </p:cNvSpPr>
          <p:nvPr/>
        </p:nvSpPr>
        <p:spPr bwMode="auto">
          <a:xfrm rot="16200000" flipH="1">
            <a:off x="4421188" y="2635250"/>
            <a:ext cx="298450" cy="349250"/>
          </a:xfrm>
          <a:prstGeom prst="rightArrow">
            <a:avLst>
              <a:gd name="adj1" fmla="val 50000"/>
              <a:gd name="adj2" fmla="val 50042"/>
            </a:avLst>
          </a:prstGeom>
          <a:solidFill>
            <a:schemeClr val="accent1"/>
          </a:solidFill>
          <a:ln w="12700">
            <a:solidFill>
              <a:schemeClr val="tx1"/>
            </a:solidFill>
            <a:miter lim="800000"/>
            <a:headEnd/>
            <a:tailEnd/>
          </a:ln>
        </p:spPr>
        <p:txBody>
          <a:bodyPr wrap="none" anchor="ctr"/>
          <a:lstStyle/>
          <a:p>
            <a:endParaRPr lang="en-US"/>
          </a:p>
        </p:txBody>
      </p:sp>
      <p:sp>
        <p:nvSpPr>
          <p:cNvPr id="13" name="Rectangle 8"/>
          <p:cNvSpPr>
            <a:spLocks noChangeArrowheads="1"/>
          </p:cNvSpPr>
          <p:nvPr/>
        </p:nvSpPr>
        <p:spPr bwMode="auto">
          <a:xfrm>
            <a:off x="3238500" y="2965450"/>
            <a:ext cx="2640013" cy="363538"/>
          </a:xfrm>
          <a:prstGeom prst="rect">
            <a:avLst/>
          </a:prstGeom>
          <a:noFill/>
          <a:ln w="12700">
            <a:noFill/>
            <a:miter lim="800000"/>
            <a:headEnd/>
            <a:tailEnd/>
          </a:ln>
        </p:spPr>
        <p:txBody>
          <a:bodyPr lIns="90488" tIns="44450" rIns="90488" bIns="44450">
            <a:spAutoFit/>
          </a:bodyPr>
          <a:lstStyle/>
          <a:p>
            <a:pPr algn="ctr" eaLnBrk="0" hangingPunct="0"/>
            <a:r>
              <a:rPr lang="en-US" sz="1400" dirty="0">
                <a:latin typeface="Arial" charset="0"/>
              </a:rPr>
              <a:t>  </a:t>
            </a:r>
            <a:r>
              <a:rPr lang="en-US" sz="1800" dirty="0">
                <a:latin typeface="Arial" charset="0"/>
              </a:rPr>
              <a:t>Organizational</a:t>
            </a:r>
            <a:r>
              <a:rPr lang="en-US" sz="1600" dirty="0">
                <a:latin typeface="Arial" charset="0"/>
              </a:rPr>
              <a:t> </a:t>
            </a:r>
            <a:r>
              <a:rPr lang="en-US" sz="1800" dirty="0">
                <a:latin typeface="Arial" charset="0"/>
              </a:rPr>
              <a:t>strategy</a:t>
            </a:r>
          </a:p>
        </p:txBody>
      </p:sp>
      <p:sp>
        <p:nvSpPr>
          <p:cNvPr id="14" name="AutoShape 9"/>
          <p:cNvSpPr>
            <a:spLocks noChangeArrowheads="1"/>
          </p:cNvSpPr>
          <p:nvPr/>
        </p:nvSpPr>
        <p:spPr bwMode="auto">
          <a:xfrm rot="16200000" flipH="1">
            <a:off x="4411663" y="3406775"/>
            <a:ext cx="298450" cy="254000"/>
          </a:xfrm>
          <a:prstGeom prst="rightArrow">
            <a:avLst>
              <a:gd name="adj1" fmla="val 50000"/>
              <a:gd name="adj2" fmla="val 58799"/>
            </a:avLst>
          </a:prstGeom>
          <a:solidFill>
            <a:schemeClr val="accent1"/>
          </a:solidFill>
          <a:ln w="12700">
            <a:solidFill>
              <a:schemeClr val="tx1"/>
            </a:solidFill>
            <a:miter lim="800000"/>
            <a:headEnd/>
            <a:tailEnd/>
          </a:ln>
        </p:spPr>
        <p:txBody>
          <a:bodyPr wrap="none" anchor="ctr"/>
          <a:lstStyle/>
          <a:p>
            <a:endParaRPr lang="en-US"/>
          </a:p>
        </p:txBody>
      </p:sp>
      <p:sp>
        <p:nvSpPr>
          <p:cNvPr id="15" name="Rectangle 10"/>
          <p:cNvSpPr>
            <a:spLocks noChangeArrowheads="1"/>
          </p:cNvSpPr>
          <p:nvPr/>
        </p:nvSpPr>
        <p:spPr bwMode="auto">
          <a:xfrm>
            <a:off x="3087688" y="3762375"/>
            <a:ext cx="2930525" cy="363538"/>
          </a:xfrm>
          <a:prstGeom prst="rect">
            <a:avLst/>
          </a:prstGeom>
          <a:noFill/>
          <a:ln w="12700">
            <a:noFill/>
            <a:miter lim="800000"/>
            <a:headEnd/>
            <a:tailEnd/>
          </a:ln>
        </p:spPr>
        <p:txBody>
          <a:bodyPr lIns="90488" tIns="44450" rIns="90488" bIns="44450">
            <a:spAutoFit/>
          </a:bodyPr>
          <a:lstStyle/>
          <a:p>
            <a:pPr algn="ctr" eaLnBrk="0" hangingPunct="0"/>
            <a:r>
              <a:rPr lang="en-US" sz="1800">
                <a:latin typeface="Arial" charset="0"/>
              </a:rPr>
              <a:t>Functional strategies</a:t>
            </a:r>
          </a:p>
        </p:txBody>
      </p:sp>
      <p:sp>
        <p:nvSpPr>
          <p:cNvPr id="16" name="Rectangle 11"/>
          <p:cNvSpPr>
            <a:spLocks noChangeArrowheads="1"/>
          </p:cNvSpPr>
          <p:nvPr/>
        </p:nvSpPr>
        <p:spPr bwMode="auto">
          <a:xfrm>
            <a:off x="2865438" y="4164013"/>
            <a:ext cx="993775" cy="363537"/>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Finance</a:t>
            </a:r>
          </a:p>
        </p:txBody>
      </p:sp>
      <p:sp>
        <p:nvSpPr>
          <p:cNvPr id="17" name="Rectangle 12"/>
          <p:cNvSpPr>
            <a:spLocks noChangeArrowheads="1"/>
          </p:cNvSpPr>
          <p:nvPr/>
        </p:nvSpPr>
        <p:spPr bwMode="auto">
          <a:xfrm>
            <a:off x="5292725" y="4208463"/>
            <a:ext cx="1184275" cy="363537"/>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Marketing</a:t>
            </a:r>
          </a:p>
        </p:txBody>
      </p:sp>
      <p:sp>
        <p:nvSpPr>
          <p:cNvPr id="18" name="Rectangle 13"/>
          <p:cNvSpPr>
            <a:spLocks noChangeArrowheads="1"/>
          </p:cNvSpPr>
          <p:nvPr/>
        </p:nvSpPr>
        <p:spPr bwMode="auto">
          <a:xfrm>
            <a:off x="3886200" y="4191000"/>
            <a:ext cx="1352550" cy="363538"/>
          </a:xfrm>
          <a:prstGeom prst="rect">
            <a:avLst/>
          </a:prstGeom>
          <a:noFill/>
          <a:ln w="12700">
            <a:noFill/>
            <a:miter lim="800000"/>
            <a:headEnd/>
            <a:tailEnd/>
          </a:ln>
        </p:spPr>
        <p:txBody>
          <a:bodyPr lIns="90488" tIns="44450" rIns="90488" bIns="44450">
            <a:spAutoFit/>
          </a:bodyPr>
          <a:lstStyle/>
          <a:p>
            <a:pPr algn="ctr" eaLnBrk="0" hangingPunct="0"/>
            <a:r>
              <a:rPr lang="en-US" sz="1800">
                <a:latin typeface="Arial" charset="0"/>
              </a:rPr>
              <a:t>Operations</a:t>
            </a:r>
          </a:p>
        </p:txBody>
      </p:sp>
      <p:grpSp>
        <p:nvGrpSpPr>
          <p:cNvPr id="19" name="Group 14"/>
          <p:cNvGrpSpPr>
            <a:grpSpLocks/>
          </p:cNvGrpSpPr>
          <p:nvPr/>
        </p:nvGrpSpPr>
        <p:grpSpPr bwMode="auto">
          <a:xfrm>
            <a:off x="3170238" y="4584700"/>
            <a:ext cx="2746375" cy="349250"/>
            <a:chOff x="1997" y="2888"/>
            <a:chExt cx="1730" cy="220"/>
          </a:xfrm>
        </p:grpSpPr>
        <p:sp>
          <p:nvSpPr>
            <p:cNvPr id="20" name="AutoShape 15"/>
            <p:cNvSpPr>
              <a:spLocks noChangeArrowheads="1"/>
            </p:cNvSpPr>
            <p:nvPr/>
          </p:nvSpPr>
          <p:spPr bwMode="auto">
            <a:xfrm rot="16200000" flipH="1">
              <a:off x="1993" y="2892"/>
              <a:ext cx="220" cy="212"/>
            </a:xfrm>
            <a:prstGeom prst="rightArrow">
              <a:avLst>
                <a:gd name="adj1" fmla="val 50000"/>
                <a:gd name="adj2" fmla="val 51930"/>
              </a:avLst>
            </a:prstGeom>
            <a:solidFill>
              <a:schemeClr val="accent1"/>
            </a:solidFill>
            <a:ln w="12700">
              <a:solidFill>
                <a:schemeClr val="tx1"/>
              </a:solidFill>
              <a:miter lim="800000"/>
              <a:headEnd/>
              <a:tailEnd/>
            </a:ln>
          </p:spPr>
          <p:txBody>
            <a:bodyPr wrap="none" anchor="ctr"/>
            <a:lstStyle/>
            <a:p>
              <a:endParaRPr lang="en-US"/>
            </a:p>
          </p:txBody>
        </p:sp>
        <p:sp>
          <p:nvSpPr>
            <p:cNvPr id="21" name="AutoShape 16"/>
            <p:cNvSpPr>
              <a:spLocks noChangeArrowheads="1"/>
            </p:cNvSpPr>
            <p:nvPr/>
          </p:nvSpPr>
          <p:spPr bwMode="auto">
            <a:xfrm rot="16200000" flipH="1">
              <a:off x="2757" y="2892"/>
              <a:ext cx="220" cy="212"/>
            </a:xfrm>
            <a:prstGeom prst="rightArrow">
              <a:avLst>
                <a:gd name="adj1" fmla="val 50000"/>
                <a:gd name="adj2" fmla="val 51930"/>
              </a:avLst>
            </a:prstGeom>
            <a:solidFill>
              <a:schemeClr val="accent1"/>
            </a:solidFill>
            <a:ln w="12700">
              <a:solidFill>
                <a:schemeClr val="tx1"/>
              </a:solidFill>
              <a:miter lim="800000"/>
              <a:headEnd/>
              <a:tailEnd/>
            </a:ln>
          </p:spPr>
          <p:txBody>
            <a:bodyPr wrap="none" anchor="ctr"/>
            <a:lstStyle/>
            <a:p>
              <a:endParaRPr lang="en-US"/>
            </a:p>
          </p:txBody>
        </p:sp>
        <p:sp>
          <p:nvSpPr>
            <p:cNvPr id="22" name="AutoShape 17"/>
            <p:cNvSpPr>
              <a:spLocks noChangeArrowheads="1"/>
            </p:cNvSpPr>
            <p:nvPr/>
          </p:nvSpPr>
          <p:spPr bwMode="auto">
            <a:xfrm rot="16200000" flipH="1">
              <a:off x="3511" y="2892"/>
              <a:ext cx="220" cy="212"/>
            </a:xfrm>
            <a:prstGeom prst="rightArrow">
              <a:avLst>
                <a:gd name="adj1" fmla="val 50000"/>
                <a:gd name="adj2" fmla="val 51930"/>
              </a:avLst>
            </a:prstGeom>
            <a:solidFill>
              <a:schemeClr val="accent1"/>
            </a:solidFill>
            <a:ln w="12700">
              <a:solidFill>
                <a:schemeClr val="tx1"/>
              </a:solidFill>
              <a:miter lim="800000"/>
              <a:headEnd/>
              <a:tailEnd/>
            </a:ln>
          </p:spPr>
          <p:txBody>
            <a:bodyPr wrap="none" anchor="ctr"/>
            <a:lstStyle/>
            <a:p>
              <a:endParaRPr lang="en-US"/>
            </a:p>
          </p:txBody>
        </p:sp>
      </p:grpSp>
      <p:sp>
        <p:nvSpPr>
          <p:cNvPr id="23" name="Rectangle 18"/>
          <p:cNvSpPr>
            <a:spLocks noChangeArrowheads="1"/>
          </p:cNvSpPr>
          <p:nvPr/>
        </p:nvSpPr>
        <p:spPr bwMode="auto">
          <a:xfrm>
            <a:off x="3886200" y="4953000"/>
            <a:ext cx="129857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Operations</a:t>
            </a:r>
          </a:p>
          <a:p>
            <a:pPr algn="ctr" eaLnBrk="0" hangingPunct="0"/>
            <a:r>
              <a:rPr lang="en-US" sz="1800">
                <a:latin typeface="Arial" charset="0"/>
              </a:rPr>
              <a:t>Tactics</a:t>
            </a:r>
          </a:p>
        </p:txBody>
      </p:sp>
      <p:sp>
        <p:nvSpPr>
          <p:cNvPr id="24" name="Rectangle 19"/>
          <p:cNvSpPr>
            <a:spLocks noChangeArrowheads="1"/>
          </p:cNvSpPr>
          <p:nvPr/>
        </p:nvSpPr>
        <p:spPr bwMode="auto">
          <a:xfrm>
            <a:off x="5311775" y="4953000"/>
            <a:ext cx="118427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Marketing</a:t>
            </a:r>
          </a:p>
          <a:p>
            <a:pPr algn="ctr" eaLnBrk="0" hangingPunct="0"/>
            <a:r>
              <a:rPr lang="en-US" sz="1800">
                <a:latin typeface="Arial" charset="0"/>
              </a:rPr>
              <a:t>Tactics</a:t>
            </a:r>
          </a:p>
        </p:txBody>
      </p:sp>
      <p:sp>
        <p:nvSpPr>
          <p:cNvPr id="25" name="Rectangle 20"/>
          <p:cNvSpPr>
            <a:spLocks noChangeArrowheads="1"/>
          </p:cNvSpPr>
          <p:nvPr/>
        </p:nvSpPr>
        <p:spPr bwMode="auto">
          <a:xfrm>
            <a:off x="2616200" y="4924425"/>
            <a:ext cx="109537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Financial</a:t>
            </a:r>
          </a:p>
          <a:p>
            <a:pPr algn="ctr" eaLnBrk="0" hangingPunct="0"/>
            <a:r>
              <a:rPr lang="en-US" sz="1800">
                <a:latin typeface="Arial" charset="0"/>
              </a:rPr>
              <a:t>Tactics</a:t>
            </a:r>
          </a:p>
        </p:txBody>
      </p:sp>
    </p:spTree>
    <p:extLst>
      <p:ext uri="{BB962C8B-B14F-4D97-AF65-F5344CB8AC3E}">
        <p14:creationId xmlns:p14="http://schemas.microsoft.com/office/powerpoint/2010/main" val="1081225362"/>
      </p:ext>
    </p:extLst>
  </p:cSld>
  <p:clrMapOvr>
    <a:masterClrMapping/>
  </p:clrMapOvr>
  <p:transition>
    <p:pull dir="lu"/>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Missions and Strategies</a:t>
            </a:r>
          </a:p>
        </p:txBody>
      </p:sp>
      <p:grpSp>
        <p:nvGrpSpPr>
          <p:cNvPr id="51" name="Group 4"/>
          <p:cNvGrpSpPr>
            <a:grpSpLocks/>
          </p:cNvGrpSpPr>
          <p:nvPr/>
        </p:nvGrpSpPr>
        <p:grpSpPr bwMode="auto">
          <a:xfrm>
            <a:off x="771525" y="980728"/>
            <a:ext cx="7589838" cy="5060950"/>
            <a:chOff x="486" y="813"/>
            <a:chExt cx="4781" cy="3188"/>
          </a:xfrm>
        </p:grpSpPr>
        <p:sp>
          <p:nvSpPr>
            <p:cNvPr id="52" name="Line 5"/>
            <p:cNvSpPr>
              <a:spLocks noChangeShapeType="1"/>
            </p:cNvSpPr>
            <p:nvPr/>
          </p:nvSpPr>
          <p:spPr bwMode="auto">
            <a:xfrm rot="-5400000">
              <a:off x="3128" y="2840"/>
              <a:ext cx="0" cy="1784"/>
            </a:xfrm>
            <a:prstGeom prst="line">
              <a:avLst/>
            </a:prstGeom>
            <a:noFill/>
            <a:ln w="38100">
              <a:solidFill>
                <a:schemeClr val="tx1"/>
              </a:solidFill>
              <a:round/>
              <a:headEnd/>
              <a:tailEnd type="triangle" w="med" len="med"/>
            </a:ln>
          </p:spPr>
          <p:txBody>
            <a:bodyPr/>
            <a:lstStyle/>
            <a:p>
              <a:endParaRPr lang="en-US"/>
            </a:p>
          </p:txBody>
        </p:sp>
        <p:sp>
          <p:nvSpPr>
            <p:cNvPr id="53" name="Line 6"/>
            <p:cNvSpPr>
              <a:spLocks noChangeShapeType="1"/>
            </p:cNvSpPr>
            <p:nvPr/>
          </p:nvSpPr>
          <p:spPr bwMode="auto">
            <a:xfrm>
              <a:off x="1824" y="1128"/>
              <a:ext cx="328" cy="0"/>
            </a:xfrm>
            <a:prstGeom prst="line">
              <a:avLst/>
            </a:prstGeom>
            <a:noFill/>
            <a:ln w="38100">
              <a:solidFill>
                <a:schemeClr val="tx1"/>
              </a:solidFill>
              <a:round/>
              <a:headEnd/>
              <a:tailEnd type="triangle" w="med" len="med"/>
            </a:ln>
          </p:spPr>
          <p:txBody>
            <a:bodyPr/>
            <a:lstStyle/>
            <a:p>
              <a:endParaRPr lang="en-US"/>
            </a:p>
          </p:txBody>
        </p:sp>
        <p:sp>
          <p:nvSpPr>
            <p:cNvPr id="54" name="Freeform 7"/>
            <p:cNvSpPr>
              <a:spLocks/>
            </p:cNvSpPr>
            <p:nvPr/>
          </p:nvSpPr>
          <p:spPr bwMode="auto">
            <a:xfrm>
              <a:off x="1840" y="864"/>
              <a:ext cx="2808" cy="1936"/>
            </a:xfrm>
            <a:custGeom>
              <a:avLst/>
              <a:gdLst>
                <a:gd name="T0" fmla="*/ 2808 w 2808"/>
                <a:gd name="T1" fmla="*/ 1936 h 1936"/>
                <a:gd name="T2" fmla="*/ 2808 w 2808"/>
                <a:gd name="T3" fmla="*/ 0 h 1936"/>
                <a:gd name="T4" fmla="*/ 0 w 2808"/>
                <a:gd name="T5" fmla="*/ 0 h 1936"/>
                <a:gd name="T6" fmla="*/ 0 60000 65536"/>
                <a:gd name="T7" fmla="*/ 0 60000 65536"/>
                <a:gd name="T8" fmla="*/ 0 60000 65536"/>
                <a:gd name="T9" fmla="*/ 0 w 2808"/>
                <a:gd name="T10" fmla="*/ 0 h 1936"/>
                <a:gd name="T11" fmla="*/ 2808 w 2808"/>
                <a:gd name="T12" fmla="*/ 1936 h 1936"/>
              </a:gdLst>
              <a:ahLst/>
              <a:cxnLst>
                <a:cxn ang="T6">
                  <a:pos x="T0" y="T1"/>
                </a:cxn>
                <a:cxn ang="T7">
                  <a:pos x="T2" y="T3"/>
                </a:cxn>
                <a:cxn ang="T8">
                  <a:pos x="T4" y="T5"/>
                </a:cxn>
              </a:cxnLst>
              <a:rect l="T9" t="T10" r="T11" b="T12"/>
              <a:pathLst>
                <a:path w="2808" h="1936">
                  <a:moveTo>
                    <a:pt x="2808" y="1936"/>
                  </a:moveTo>
                  <a:lnTo>
                    <a:pt x="2808" y="0"/>
                  </a:lnTo>
                  <a:lnTo>
                    <a:pt x="0" y="0"/>
                  </a:lnTo>
                </a:path>
              </a:pathLst>
            </a:custGeom>
            <a:noFill/>
            <a:ln w="38100">
              <a:solidFill>
                <a:schemeClr val="tx1"/>
              </a:solidFill>
              <a:round/>
              <a:headEnd/>
              <a:tailEnd type="triangle" w="med" len="med"/>
            </a:ln>
          </p:spPr>
          <p:txBody>
            <a:bodyPr/>
            <a:lstStyle/>
            <a:p>
              <a:endParaRPr lang="en-NZ"/>
            </a:p>
          </p:txBody>
        </p:sp>
        <p:sp>
          <p:nvSpPr>
            <p:cNvPr id="55" name="Line 8"/>
            <p:cNvSpPr>
              <a:spLocks noChangeShapeType="1"/>
            </p:cNvSpPr>
            <p:nvPr/>
          </p:nvSpPr>
          <p:spPr bwMode="auto">
            <a:xfrm flipV="1">
              <a:off x="4649" y="3288"/>
              <a:ext cx="0" cy="192"/>
            </a:xfrm>
            <a:prstGeom prst="line">
              <a:avLst/>
            </a:prstGeom>
            <a:noFill/>
            <a:ln w="38100">
              <a:solidFill>
                <a:schemeClr val="tx1"/>
              </a:solidFill>
              <a:round/>
              <a:headEnd/>
              <a:tailEnd type="triangle" w="med" len="med"/>
            </a:ln>
          </p:spPr>
          <p:txBody>
            <a:bodyPr/>
            <a:lstStyle/>
            <a:p>
              <a:endParaRPr lang="en-US"/>
            </a:p>
          </p:txBody>
        </p:sp>
        <p:sp>
          <p:nvSpPr>
            <p:cNvPr id="56" name="Line 9"/>
            <p:cNvSpPr>
              <a:spLocks noChangeShapeType="1"/>
            </p:cNvSpPr>
            <p:nvPr/>
          </p:nvSpPr>
          <p:spPr bwMode="auto">
            <a:xfrm flipH="1">
              <a:off x="2224" y="2576"/>
              <a:ext cx="264" cy="0"/>
            </a:xfrm>
            <a:prstGeom prst="line">
              <a:avLst/>
            </a:prstGeom>
            <a:noFill/>
            <a:ln w="38100">
              <a:solidFill>
                <a:schemeClr val="tx1"/>
              </a:solidFill>
              <a:round/>
              <a:headEnd/>
              <a:tailEnd type="triangle" w="med" len="med"/>
            </a:ln>
          </p:spPr>
          <p:txBody>
            <a:bodyPr/>
            <a:lstStyle/>
            <a:p>
              <a:endParaRPr lang="en-US"/>
            </a:p>
          </p:txBody>
        </p:sp>
        <p:sp>
          <p:nvSpPr>
            <p:cNvPr id="57" name="Line 10"/>
            <p:cNvSpPr>
              <a:spLocks noChangeShapeType="1"/>
            </p:cNvSpPr>
            <p:nvPr/>
          </p:nvSpPr>
          <p:spPr bwMode="auto">
            <a:xfrm>
              <a:off x="2931" y="2064"/>
              <a:ext cx="0" cy="136"/>
            </a:xfrm>
            <a:prstGeom prst="line">
              <a:avLst/>
            </a:prstGeom>
            <a:noFill/>
            <a:ln w="38100">
              <a:solidFill>
                <a:schemeClr val="tx1"/>
              </a:solidFill>
              <a:round/>
              <a:headEnd/>
              <a:tailEnd type="triangle" w="med" len="med"/>
            </a:ln>
          </p:spPr>
          <p:txBody>
            <a:bodyPr/>
            <a:lstStyle/>
            <a:p>
              <a:endParaRPr lang="en-US"/>
            </a:p>
          </p:txBody>
        </p:sp>
        <p:sp>
          <p:nvSpPr>
            <p:cNvPr id="58" name="Line 11"/>
            <p:cNvSpPr>
              <a:spLocks noChangeShapeType="1"/>
            </p:cNvSpPr>
            <p:nvPr/>
          </p:nvSpPr>
          <p:spPr bwMode="auto">
            <a:xfrm>
              <a:off x="2763" y="1312"/>
              <a:ext cx="0" cy="136"/>
            </a:xfrm>
            <a:prstGeom prst="line">
              <a:avLst/>
            </a:prstGeom>
            <a:noFill/>
            <a:ln w="38100">
              <a:solidFill>
                <a:schemeClr val="tx1"/>
              </a:solidFill>
              <a:round/>
              <a:headEnd/>
              <a:tailEnd type="triangle" w="med" len="med"/>
            </a:ln>
          </p:spPr>
          <p:txBody>
            <a:bodyPr/>
            <a:lstStyle/>
            <a:p>
              <a:endParaRPr lang="en-US"/>
            </a:p>
          </p:txBody>
        </p:sp>
        <p:sp>
          <p:nvSpPr>
            <p:cNvPr id="59" name="Text Box 12"/>
            <p:cNvSpPr txBox="1">
              <a:spLocks noChangeArrowheads="1"/>
            </p:cNvSpPr>
            <p:nvPr/>
          </p:nvSpPr>
          <p:spPr bwMode="auto">
            <a:xfrm>
              <a:off x="486" y="813"/>
              <a:ext cx="1350" cy="639"/>
            </a:xfrm>
            <a:prstGeom prst="rect">
              <a:avLst/>
            </a:prstGeom>
            <a:solidFill>
              <a:schemeClr val="accent2">
                <a:lumMod val="40000"/>
                <a:lumOff val="60000"/>
              </a:schemeClr>
            </a:solidFill>
            <a:ln w="9525">
              <a:solidFill>
                <a:schemeClr val="tx1"/>
              </a:solidFill>
              <a:miter lim="800000"/>
              <a:headEnd/>
              <a:tailEnd/>
            </a:ln>
          </p:spPr>
          <p:txBody>
            <a:bodyPr wrap="none">
              <a:spAutoFit/>
            </a:bodyPr>
            <a:lstStyle/>
            <a:p>
              <a:pPr marL="177800" indent="-177800"/>
              <a:r>
                <a:rPr lang="en-US" sz="1200" b="1" dirty="0"/>
                <a:t>Corporate Strategy</a:t>
              </a:r>
            </a:p>
            <a:p>
              <a:pPr marL="177800" indent="-177800">
                <a:buFontTx/>
                <a:buChar char="•"/>
              </a:pPr>
              <a:r>
                <a:rPr lang="en-US" sz="1200" b="1" dirty="0"/>
                <a:t>Environmental scanning</a:t>
              </a:r>
            </a:p>
            <a:p>
              <a:pPr marL="177800" indent="-177800">
                <a:buFontTx/>
                <a:buChar char="•"/>
              </a:pPr>
              <a:r>
                <a:rPr lang="en-US" sz="1200" b="1" dirty="0"/>
                <a:t>Core competencies</a:t>
              </a:r>
            </a:p>
            <a:p>
              <a:pPr marL="177800" indent="-177800">
                <a:buFontTx/>
                <a:buChar char="•"/>
              </a:pPr>
              <a:r>
                <a:rPr lang="en-US" sz="1200" b="1" dirty="0"/>
                <a:t>Core processes</a:t>
              </a:r>
            </a:p>
            <a:p>
              <a:pPr marL="177800" indent="-177800">
                <a:buFontTx/>
                <a:buChar char="•"/>
              </a:pPr>
              <a:r>
                <a:rPr lang="en-US" sz="1200" b="1" dirty="0"/>
                <a:t>Global strategies</a:t>
              </a:r>
            </a:p>
          </p:txBody>
        </p:sp>
        <p:sp>
          <p:nvSpPr>
            <p:cNvPr id="60" name="Text Box 13"/>
            <p:cNvSpPr txBox="1">
              <a:spLocks noChangeArrowheads="1"/>
            </p:cNvSpPr>
            <p:nvPr/>
          </p:nvSpPr>
          <p:spPr bwMode="auto">
            <a:xfrm>
              <a:off x="2166" y="933"/>
              <a:ext cx="1193" cy="409"/>
            </a:xfrm>
            <a:prstGeom prst="rect">
              <a:avLst/>
            </a:prstGeom>
            <a:solidFill>
              <a:schemeClr val="accent3">
                <a:lumMod val="60000"/>
                <a:lumOff val="40000"/>
              </a:schemeClr>
            </a:solidFill>
            <a:ln w="9525">
              <a:solidFill>
                <a:schemeClr val="tx1"/>
              </a:solidFill>
              <a:miter lim="800000"/>
              <a:headEnd/>
              <a:tailEnd/>
            </a:ln>
          </p:spPr>
          <p:txBody>
            <a:bodyPr wrap="none">
              <a:spAutoFit/>
            </a:bodyPr>
            <a:lstStyle/>
            <a:p>
              <a:pPr marL="177800" indent="-177800"/>
              <a:r>
                <a:rPr lang="en-US" sz="1200" b="1" dirty="0"/>
                <a:t>Market Analysis</a:t>
              </a:r>
            </a:p>
            <a:p>
              <a:pPr marL="177800" indent="-177800">
                <a:buFontTx/>
                <a:buChar char="•"/>
              </a:pPr>
              <a:r>
                <a:rPr lang="en-US" sz="1200" b="1" dirty="0"/>
                <a:t>Market segmentation</a:t>
              </a:r>
            </a:p>
            <a:p>
              <a:pPr marL="177800" indent="-177800">
                <a:buFontTx/>
                <a:buChar char="•"/>
              </a:pPr>
              <a:r>
                <a:rPr lang="en-US" sz="1200" b="1" dirty="0"/>
                <a:t>Needs assessment</a:t>
              </a:r>
            </a:p>
          </p:txBody>
        </p:sp>
        <p:sp>
          <p:nvSpPr>
            <p:cNvPr id="61" name="Text Box 14"/>
            <p:cNvSpPr txBox="1">
              <a:spLocks noChangeArrowheads="1"/>
            </p:cNvSpPr>
            <p:nvPr/>
          </p:nvSpPr>
          <p:spPr bwMode="auto">
            <a:xfrm>
              <a:off x="2166" y="1451"/>
              <a:ext cx="1194" cy="639"/>
            </a:xfrm>
            <a:prstGeom prst="rect">
              <a:avLst/>
            </a:prstGeom>
            <a:solidFill>
              <a:schemeClr val="accent4">
                <a:lumMod val="40000"/>
                <a:lumOff val="60000"/>
              </a:schemeClr>
            </a:solidFill>
            <a:ln w="9525">
              <a:solidFill>
                <a:schemeClr val="tx1"/>
              </a:solidFill>
              <a:miter lim="800000"/>
              <a:headEnd/>
              <a:tailEnd/>
            </a:ln>
          </p:spPr>
          <p:txBody>
            <a:bodyPr>
              <a:spAutoFit/>
            </a:bodyPr>
            <a:lstStyle/>
            <a:p>
              <a:pPr marL="177800" indent="-177800"/>
              <a:r>
                <a:rPr lang="en-US" sz="1200" b="1" dirty="0"/>
                <a:t>Competitive Priorities</a:t>
              </a:r>
            </a:p>
            <a:p>
              <a:pPr marL="177800" indent="-177800">
                <a:buFontTx/>
                <a:buChar char="•"/>
              </a:pPr>
              <a:r>
                <a:rPr lang="en-US" sz="1200" b="1" dirty="0"/>
                <a:t>Cost</a:t>
              </a:r>
            </a:p>
            <a:p>
              <a:pPr marL="177800" indent="-177800">
                <a:buFontTx/>
                <a:buChar char="•"/>
              </a:pPr>
              <a:r>
                <a:rPr lang="en-US" sz="1200" b="1" dirty="0"/>
                <a:t>Quality</a:t>
              </a:r>
            </a:p>
            <a:p>
              <a:pPr marL="177800" indent="-177800">
                <a:buFontTx/>
                <a:buChar char="•"/>
              </a:pPr>
              <a:r>
                <a:rPr lang="en-US" sz="1200" b="1" dirty="0"/>
                <a:t>Time</a:t>
              </a:r>
            </a:p>
            <a:p>
              <a:pPr marL="177800" indent="-177800">
                <a:buFontTx/>
                <a:buChar char="•"/>
              </a:pPr>
              <a:r>
                <a:rPr lang="en-US" sz="1200" b="1" dirty="0"/>
                <a:t>Flexibility</a:t>
              </a:r>
            </a:p>
          </p:txBody>
        </p:sp>
        <p:sp>
          <p:nvSpPr>
            <p:cNvPr id="62" name="Text Box 15"/>
            <p:cNvSpPr txBox="1">
              <a:spLocks noChangeArrowheads="1"/>
            </p:cNvSpPr>
            <p:nvPr/>
          </p:nvSpPr>
          <p:spPr bwMode="auto">
            <a:xfrm>
              <a:off x="2478" y="2200"/>
              <a:ext cx="1447" cy="754"/>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marL="177800" indent="-177800"/>
              <a:r>
                <a:rPr lang="en-US" sz="1200" b="1"/>
                <a:t>New Service/</a:t>
              </a:r>
            </a:p>
            <a:p>
              <a:pPr marL="177800" indent="-177800"/>
              <a:r>
                <a:rPr lang="en-US" sz="1200" b="1"/>
                <a:t>Product Development</a:t>
              </a:r>
            </a:p>
            <a:p>
              <a:pPr marL="177800" indent="-177800">
                <a:buFontTx/>
                <a:buChar char="•"/>
              </a:pPr>
              <a:r>
                <a:rPr lang="en-US" sz="1200" b="1"/>
                <a:t>Design</a:t>
              </a:r>
            </a:p>
            <a:p>
              <a:pPr marL="177800" indent="-177800">
                <a:buFontTx/>
                <a:buChar char="•"/>
              </a:pPr>
              <a:r>
                <a:rPr lang="en-US" sz="1200" b="1"/>
                <a:t>Analysis</a:t>
              </a:r>
            </a:p>
            <a:p>
              <a:pPr marL="177800" indent="-177800">
                <a:buFontTx/>
                <a:buChar char="•"/>
              </a:pPr>
              <a:r>
                <a:rPr lang="en-US" sz="1200" b="1"/>
                <a:t>Development</a:t>
              </a:r>
            </a:p>
            <a:p>
              <a:pPr marL="177800" indent="-177800">
                <a:buFontTx/>
                <a:buChar char="•"/>
              </a:pPr>
              <a:r>
                <a:rPr lang="en-US" sz="1200" b="1"/>
                <a:t>Full launch</a:t>
              </a:r>
            </a:p>
          </p:txBody>
        </p:sp>
        <p:sp>
          <p:nvSpPr>
            <p:cNvPr id="63" name="Text Box 16"/>
            <p:cNvSpPr txBox="1">
              <a:spLocks noChangeArrowheads="1"/>
            </p:cNvSpPr>
            <p:nvPr/>
          </p:nvSpPr>
          <p:spPr bwMode="auto">
            <a:xfrm>
              <a:off x="911" y="3159"/>
              <a:ext cx="1349" cy="179"/>
            </a:xfrm>
            <a:prstGeom prst="rect">
              <a:avLst/>
            </a:prstGeom>
            <a:solidFill>
              <a:schemeClr val="accent3">
                <a:lumMod val="60000"/>
                <a:lumOff val="40000"/>
              </a:schemeClr>
            </a:solidFill>
            <a:ln w="9525">
              <a:solidFill>
                <a:schemeClr val="tx1"/>
              </a:solidFill>
              <a:miter lim="800000"/>
              <a:headEnd/>
              <a:tailEnd/>
            </a:ln>
          </p:spPr>
          <p:txBody>
            <a:bodyPr>
              <a:spAutoFit/>
            </a:bodyPr>
            <a:lstStyle/>
            <a:p>
              <a:pPr algn="ctr"/>
              <a:r>
                <a:rPr lang="en-US" sz="1200" b="1"/>
                <a:t>Operations Strategy</a:t>
              </a:r>
            </a:p>
          </p:txBody>
        </p:sp>
        <p:sp>
          <p:nvSpPr>
            <p:cNvPr id="64" name="Text Box 17"/>
            <p:cNvSpPr txBox="1">
              <a:spLocks noChangeArrowheads="1"/>
            </p:cNvSpPr>
            <p:nvPr/>
          </p:nvSpPr>
          <p:spPr bwMode="auto">
            <a:xfrm>
              <a:off x="910" y="3534"/>
              <a:ext cx="1351" cy="409"/>
            </a:xfrm>
            <a:prstGeom prst="rect">
              <a:avLst/>
            </a:prstGeom>
            <a:solidFill>
              <a:schemeClr val="accent3">
                <a:lumMod val="60000"/>
                <a:lumOff val="40000"/>
              </a:schemeClr>
            </a:solidFill>
            <a:ln w="9525">
              <a:solidFill>
                <a:schemeClr val="tx1"/>
              </a:solidFill>
              <a:miter lim="800000"/>
              <a:headEnd/>
              <a:tailEnd/>
            </a:ln>
          </p:spPr>
          <p:txBody>
            <a:bodyPr wrap="none">
              <a:spAutoFit/>
            </a:bodyPr>
            <a:lstStyle/>
            <a:p>
              <a:pPr marL="177800" indent="-177800"/>
              <a:r>
                <a:rPr lang="en-US" sz="1200" b="1"/>
                <a:t>Decisions</a:t>
              </a:r>
            </a:p>
            <a:p>
              <a:pPr marL="177800" indent="-177800">
                <a:buFontTx/>
                <a:buChar char="•"/>
              </a:pPr>
              <a:r>
                <a:rPr lang="en-US" sz="1200" b="1"/>
                <a:t>Managing processes</a:t>
              </a:r>
            </a:p>
            <a:p>
              <a:pPr marL="177800" indent="-177800">
                <a:buFontTx/>
                <a:buChar char="•"/>
              </a:pPr>
              <a:r>
                <a:rPr lang="en-US" sz="1200" b="1"/>
                <a:t>Managing supply chains</a:t>
              </a:r>
            </a:p>
          </p:txBody>
        </p:sp>
        <p:sp>
          <p:nvSpPr>
            <p:cNvPr id="65" name="Text Box 18"/>
            <p:cNvSpPr txBox="1">
              <a:spLocks noChangeArrowheads="1"/>
            </p:cNvSpPr>
            <p:nvPr/>
          </p:nvSpPr>
          <p:spPr bwMode="auto">
            <a:xfrm>
              <a:off x="4030" y="3477"/>
              <a:ext cx="1237" cy="524"/>
            </a:xfrm>
            <a:prstGeom prst="rect">
              <a:avLst/>
            </a:prstGeom>
            <a:solidFill>
              <a:schemeClr val="tx2">
                <a:lumMod val="40000"/>
                <a:lumOff val="60000"/>
              </a:schemeClr>
            </a:solidFill>
            <a:ln w="9525">
              <a:solidFill>
                <a:schemeClr val="tx1"/>
              </a:solidFill>
              <a:miter lim="800000"/>
              <a:headEnd/>
              <a:tailEnd/>
            </a:ln>
          </p:spPr>
          <p:txBody>
            <a:bodyPr wrap="none">
              <a:spAutoFit/>
            </a:bodyPr>
            <a:lstStyle/>
            <a:p>
              <a:pPr marL="177800" indent="-177800"/>
              <a:r>
                <a:rPr lang="en-US" sz="1200" b="1" dirty="0"/>
                <a:t>Competitive Capabilities</a:t>
              </a:r>
            </a:p>
            <a:p>
              <a:pPr marL="177800" indent="-177800">
                <a:buFontTx/>
                <a:buChar char="•"/>
              </a:pPr>
              <a:r>
                <a:rPr lang="en-US" sz="1200" b="1" dirty="0"/>
                <a:t>Current</a:t>
              </a:r>
            </a:p>
            <a:p>
              <a:pPr marL="177800" indent="-177800">
                <a:buFontTx/>
                <a:buChar char="•"/>
              </a:pPr>
              <a:r>
                <a:rPr lang="en-US" sz="1200" b="1" dirty="0"/>
                <a:t>Needed</a:t>
              </a:r>
            </a:p>
            <a:p>
              <a:pPr marL="177800" indent="-177800">
                <a:buFontTx/>
                <a:buChar char="•"/>
              </a:pPr>
              <a:r>
                <a:rPr lang="en-US" sz="1200" b="1" dirty="0"/>
                <a:t>Planned</a:t>
              </a:r>
            </a:p>
          </p:txBody>
        </p:sp>
        <p:sp>
          <p:nvSpPr>
            <p:cNvPr id="66" name="Line 19"/>
            <p:cNvSpPr>
              <a:spLocks noChangeShapeType="1"/>
            </p:cNvSpPr>
            <p:nvPr/>
          </p:nvSpPr>
          <p:spPr bwMode="auto">
            <a:xfrm>
              <a:off x="1144" y="1456"/>
              <a:ext cx="0" cy="1688"/>
            </a:xfrm>
            <a:prstGeom prst="line">
              <a:avLst/>
            </a:prstGeom>
            <a:noFill/>
            <a:ln w="38100">
              <a:solidFill>
                <a:schemeClr val="tx1"/>
              </a:solidFill>
              <a:round/>
              <a:headEnd/>
              <a:tailEnd type="triangle" w="med" len="med"/>
            </a:ln>
          </p:spPr>
          <p:txBody>
            <a:bodyPr/>
            <a:lstStyle/>
            <a:p>
              <a:endParaRPr lang="en-US"/>
            </a:p>
          </p:txBody>
        </p:sp>
        <p:sp>
          <p:nvSpPr>
            <p:cNvPr id="67" name="Line 20"/>
            <p:cNvSpPr>
              <a:spLocks noChangeShapeType="1"/>
            </p:cNvSpPr>
            <p:nvPr/>
          </p:nvSpPr>
          <p:spPr bwMode="auto">
            <a:xfrm>
              <a:off x="2216" y="2088"/>
              <a:ext cx="0" cy="1048"/>
            </a:xfrm>
            <a:prstGeom prst="line">
              <a:avLst/>
            </a:prstGeom>
            <a:noFill/>
            <a:ln w="38100">
              <a:solidFill>
                <a:schemeClr val="tx1"/>
              </a:solidFill>
              <a:round/>
              <a:headEnd/>
              <a:tailEnd type="triangle" w="med" len="med"/>
            </a:ln>
          </p:spPr>
          <p:txBody>
            <a:bodyPr/>
            <a:lstStyle/>
            <a:p>
              <a:endParaRPr lang="en-US"/>
            </a:p>
          </p:txBody>
        </p:sp>
        <p:grpSp>
          <p:nvGrpSpPr>
            <p:cNvPr id="68" name="Group 21"/>
            <p:cNvGrpSpPr>
              <a:grpSpLocks/>
            </p:cNvGrpSpPr>
            <p:nvPr/>
          </p:nvGrpSpPr>
          <p:grpSpPr bwMode="auto">
            <a:xfrm>
              <a:off x="2224" y="2752"/>
              <a:ext cx="2974" cy="536"/>
              <a:chOff x="2224" y="2736"/>
              <a:chExt cx="2974" cy="536"/>
            </a:xfrm>
          </p:grpSpPr>
          <p:sp>
            <p:nvSpPr>
              <p:cNvPr id="72" name="Line 22"/>
              <p:cNvSpPr>
                <a:spLocks noChangeShapeType="1"/>
              </p:cNvSpPr>
              <p:nvPr/>
            </p:nvSpPr>
            <p:spPr bwMode="auto">
              <a:xfrm flipH="1">
                <a:off x="2224" y="3008"/>
                <a:ext cx="1912" cy="0"/>
              </a:xfrm>
              <a:prstGeom prst="line">
                <a:avLst/>
              </a:prstGeom>
              <a:noFill/>
              <a:ln w="38100">
                <a:solidFill>
                  <a:schemeClr val="tx1"/>
                </a:solidFill>
                <a:round/>
                <a:headEnd/>
                <a:tailEnd type="triangle" w="med" len="med"/>
              </a:ln>
            </p:spPr>
            <p:txBody>
              <a:bodyPr/>
              <a:lstStyle/>
              <a:p>
                <a:endParaRPr lang="en-US"/>
              </a:p>
            </p:txBody>
          </p:sp>
          <p:grpSp>
            <p:nvGrpSpPr>
              <p:cNvPr id="73" name="Group 23"/>
              <p:cNvGrpSpPr>
                <a:grpSpLocks/>
              </p:cNvGrpSpPr>
              <p:nvPr/>
            </p:nvGrpSpPr>
            <p:grpSpPr bwMode="auto">
              <a:xfrm>
                <a:off x="4094" y="2736"/>
                <a:ext cx="1104" cy="536"/>
                <a:chOff x="4206" y="2424"/>
                <a:chExt cx="1104" cy="536"/>
              </a:xfrm>
            </p:grpSpPr>
            <p:sp>
              <p:nvSpPr>
                <p:cNvPr id="74" name="AutoShape 24"/>
                <p:cNvSpPr>
                  <a:spLocks noChangeArrowheads="1"/>
                </p:cNvSpPr>
                <p:nvPr/>
              </p:nvSpPr>
              <p:spPr bwMode="auto">
                <a:xfrm>
                  <a:off x="4206" y="2424"/>
                  <a:ext cx="1104" cy="536"/>
                </a:xfrm>
                <a:prstGeom prst="diamond">
                  <a:avLst/>
                </a:prstGeom>
                <a:solidFill>
                  <a:schemeClr val="accent2">
                    <a:lumMod val="40000"/>
                    <a:lumOff val="60000"/>
                  </a:schemeClr>
                </a:solidFill>
                <a:ln w="9525">
                  <a:solidFill>
                    <a:schemeClr val="tx1"/>
                  </a:solidFill>
                  <a:miter lim="800000"/>
                  <a:headEnd/>
                  <a:tailEnd/>
                </a:ln>
              </p:spPr>
              <p:txBody>
                <a:bodyPr wrap="none" anchor="ctr"/>
                <a:lstStyle/>
                <a:p>
                  <a:endParaRPr lang="en-NZ"/>
                </a:p>
              </p:txBody>
            </p:sp>
            <p:sp>
              <p:nvSpPr>
                <p:cNvPr id="75" name="Text Box 25"/>
                <p:cNvSpPr txBox="1">
                  <a:spLocks noChangeArrowheads="1"/>
                </p:cNvSpPr>
                <p:nvPr/>
              </p:nvSpPr>
              <p:spPr bwMode="auto">
                <a:xfrm>
                  <a:off x="4340" y="2548"/>
                  <a:ext cx="836" cy="288"/>
                </a:xfrm>
                <a:prstGeom prst="rect">
                  <a:avLst/>
                </a:prstGeom>
                <a:noFill/>
                <a:ln w="9525">
                  <a:noFill/>
                  <a:miter lim="800000"/>
                  <a:headEnd/>
                  <a:tailEnd/>
                </a:ln>
              </p:spPr>
              <p:txBody>
                <a:bodyPr>
                  <a:spAutoFit/>
                </a:bodyPr>
                <a:lstStyle/>
                <a:p>
                  <a:pPr algn="ctr"/>
                  <a:r>
                    <a:rPr lang="en-US" sz="1200" b="1"/>
                    <a:t>Performance Gap?</a:t>
                  </a:r>
                </a:p>
              </p:txBody>
            </p:sp>
          </p:grpSp>
        </p:grpSp>
        <p:sp>
          <p:nvSpPr>
            <p:cNvPr id="69" name="Line 26"/>
            <p:cNvSpPr>
              <a:spLocks noChangeShapeType="1"/>
            </p:cNvSpPr>
            <p:nvPr/>
          </p:nvSpPr>
          <p:spPr bwMode="auto">
            <a:xfrm>
              <a:off x="1585" y="3336"/>
              <a:ext cx="0" cy="192"/>
            </a:xfrm>
            <a:prstGeom prst="line">
              <a:avLst/>
            </a:prstGeom>
            <a:noFill/>
            <a:ln w="38100">
              <a:solidFill>
                <a:schemeClr val="tx1"/>
              </a:solidFill>
              <a:round/>
              <a:headEnd/>
              <a:tailEnd type="triangle" w="med" len="med"/>
            </a:ln>
          </p:spPr>
          <p:txBody>
            <a:bodyPr/>
            <a:lstStyle/>
            <a:p>
              <a:endParaRPr lang="en-US"/>
            </a:p>
          </p:txBody>
        </p:sp>
        <p:sp>
          <p:nvSpPr>
            <p:cNvPr id="70" name="Text Box 27"/>
            <p:cNvSpPr txBox="1">
              <a:spLocks noChangeArrowheads="1"/>
            </p:cNvSpPr>
            <p:nvPr/>
          </p:nvSpPr>
          <p:spPr bwMode="auto">
            <a:xfrm>
              <a:off x="4678" y="2581"/>
              <a:ext cx="244" cy="173"/>
            </a:xfrm>
            <a:prstGeom prst="rect">
              <a:avLst/>
            </a:prstGeom>
            <a:noFill/>
            <a:ln w="9525">
              <a:noFill/>
              <a:miter lim="800000"/>
              <a:headEnd/>
              <a:tailEnd/>
            </a:ln>
          </p:spPr>
          <p:txBody>
            <a:bodyPr wrap="none">
              <a:spAutoFit/>
            </a:bodyPr>
            <a:lstStyle/>
            <a:p>
              <a:r>
                <a:rPr lang="en-US" sz="1200" b="1"/>
                <a:t>No</a:t>
              </a:r>
            </a:p>
          </p:txBody>
        </p:sp>
        <p:sp>
          <p:nvSpPr>
            <p:cNvPr id="71" name="Text Box 28"/>
            <p:cNvSpPr txBox="1">
              <a:spLocks noChangeArrowheads="1"/>
            </p:cNvSpPr>
            <p:nvPr/>
          </p:nvSpPr>
          <p:spPr bwMode="auto">
            <a:xfrm>
              <a:off x="3950" y="3037"/>
              <a:ext cx="286" cy="173"/>
            </a:xfrm>
            <a:prstGeom prst="rect">
              <a:avLst/>
            </a:prstGeom>
            <a:noFill/>
            <a:ln w="9525">
              <a:noFill/>
              <a:miter lim="800000"/>
              <a:headEnd/>
              <a:tailEnd/>
            </a:ln>
          </p:spPr>
          <p:txBody>
            <a:bodyPr wrap="none">
              <a:spAutoFit/>
            </a:bodyPr>
            <a:lstStyle/>
            <a:p>
              <a:r>
                <a:rPr lang="en-US" sz="1200" b="1"/>
                <a:t>Yes</a:t>
              </a:r>
            </a:p>
          </p:txBody>
        </p:sp>
      </p:grpSp>
    </p:spTree>
    <p:extLst>
      <p:ext uri="{BB962C8B-B14F-4D97-AF65-F5344CB8AC3E}">
        <p14:creationId xmlns:p14="http://schemas.microsoft.com/office/powerpoint/2010/main" val="40062138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strVal val="2/3*#ppt_w"/>
                                          </p:val>
                                        </p:tav>
                                        <p:tav tm="100000">
                                          <p:val>
                                            <p:strVal val="#ppt_w"/>
                                          </p:val>
                                        </p:tav>
                                      </p:tavLst>
                                    </p:anim>
                                    <p:anim calcmode="lin" valueType="num">
                                      <p:cBhvr>
                                        <p:cTn id="8" dur="1000" fill="hold"/>
                                        <p:tgtEl>
                                          <p:spTgt spid="5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sz="3600" dirty="0"/>
              <a:t>Competitive Priorities</a:t>
            </a:r>
            <a:br>
              <a:rPr lang="en-US" sz="3600" dirty="0"/>
            </a:br>
            <a:r>
              <a:rPr lang="en-US" sz="3600" dirty="0"/>
              <a:t>(Performance Objectives)</a:t>
            </a:r>
          </a:p>
        </p:txBody>
      </p:sp>
      <p:sp>
        <p:nvSpPr>
          <p:cNvPr id="3" name="Rectangle 2"/>
          <p:cNvSpPr>
            <a:spLocks noChangeArrowheads="1"/>
          </p:cNvSpPr>
          <p:nvPr/>
        </p:nvSpPr>
        <p:spPr bwMode="auto">
          <a:xfrm>
            <a:off x="1159465" y="2134716"/>
            <a:ext cx="5484812" cy="776287"/>
          </a:xfrm>
          <a:prstGeom prst="rect">
            <a:avLst/>
          </a:prstGeom>
          <a:solidFill>
            <a:srgbClr val="CCCCFF"/>
          </a:solidFill>
          <a:ln w="12700">
            <a:solidFill>
              <a:schemeClr val="tx1"/>
            </a:solidFill>
            <a:miter lim="800000"/>
            <a:headEnd/>
            <a:tailEnd type="none" w="lg" len="lg"/>
          </a:ln>
        </p:spPr>
        <p:txBody>
          <a:bodyPr wrap="none" anchor="ctr"/>
          <a:lstStyle/>
          <a:p>
            <a:pPr algn="ctr"/>
            <a:endParaRPr lang="en-US" sz="2800">
              <a:solidFill>
                <a:schemeClr val="hlink"/>
              </a:solidFill>
              <a:latin typeface="Candara"/>
              <a:cs typeface="Candara"/>
            </a:endParaRPr>
          </a:p>
        </p:txBody>
      </p:sp>
      <p:sp>
        <p:nvSpPr>
          <p:cNvPr id="4" name="AutoShape 3"/>
          <p:cNvSpPr>
            <a:spLocks noChangeArrowheads="1"/>
          </p:cNvSpPr>
          <p:nvPr/>
        </p:nvSpPr>
        <p:spPr bwMode="auto">
          <a:xfrm rot="5391915">
            <a:off x="5469528" y="3465040"/>
            <a:ext cx="3886200" cy="1222375"/>
          </a:xfrm>
          <a:prstGeom prst="triangle">
            <a:avLst>
              <a:gd name="adj" fmla="val 50000"/>
            </a:avLst>
          </a:prstGeom>
          <a:solidFill>
            <a:srgbClr val="CCCCFF"/>
          </a:solidFill>
          <a:ln w="12700">
            <a:solidFill>
              <a:schemeClr val="tx1"/>
            </a:solidFill>
            <a:miter lim="800000"/>
            <a:headEnd/>
            <a:tailEnd type="none" w="lg" len="lg"/>
          </a:ln>
        </p:spPr>
        <p:txBody>
          <a:bodyPr wrap="none" anchor="ctr"/>
          <a:lstStyle/>
          <a:p>
            <a:endParaRPr lang="en-US">
              <a:latin typeface="Candara"/>
              <a:cs typeface="Candara"/>
            </a:endParaRPr>
          </a:p>
        </p:txBody>
      </p:sp>
      <p:sp>
        <p:nvSpPr>
          <p:cNvPr id="5" name="Rectangle 4"/>
          <p:cNvSpPr>
            <a:spLocks noChangeArrowheads="1"/>
          </p:cNvSpPr>
          <p:nvPr/>
        </p:nvSpPr>
        <p:spPr bwMode="auto">
          <a:xfrm>
            <a:off x="1159465" y="2896716"/>
            <a:ext cx="5486400" cy="762000"/>
          </a:xfrm>
          <a:prstGeom prst="rect">
            <a:avLst/>
          </a:prstGeom>
          <a:solidFill>
            <a:srgbClr val="CCCCFF"/>
          </a:solidFill>
          <a:ln w="12700">
            <a:solidFill>
              <a:schemeClr val="tx1"/>
            </a:solidFill>
            <a:miter lim="800000"/>
            <a:headEnd/>
            <a:tailEnd type="none" w="lg" len="lg"/>
          </a:ln>
        </p:spPr>
        <p:txBody>
          <a:bodyPr wrap="none" anchor="ctr"/>
          <a:lstStyle/>
          <a:p>
            <a:endParaRPr lang="en-US">
              <a:latin typeface="Candara"/>
              <a:cs typeface="Candara"/>
            </a:endParaRPr>
          </a:p>
        </p:txBody>
      </p:sp>
      <p:sp>
        <p:nvSpPr>
          <p:cNvPr id="6" name="Rectangle 5"/>
          <p:cNvSpPr>
            <a:spLocks noChangeArrowheads="1"/>
          </p:cNvSpPr>
          <p:nvPr/>
        </p:nvSpPr>
        <p:spPr bwMode="auto">
          <a:xfrm>
            <a:off x="1159465" y="3658716"/>
            <a:ext cx="5486400" cy="838200"/>
          </a:xfrm>
          <a:prstGeom prst="rect">
            <a:avLst/>
          </a:prstGeom>
          <a:solidFill>
            <a:srgbClr val="CCCCFF"/>
          </a:solidFill>
          <a:ln w="12700">
            <a:solidFill>
              <a:schemeClr val="tx1"/>
            </a:solidFill>
            <a:miter lim="800000"/>
            <a:headEnd/>
            <a:tailEnd type="none" w="lg" len="lg"/>
          </a:ln>
        </p:spPr>
        <p:txBody>
          <a:bodyPr wrap="none" anchor="ctr"/>
          <a:lstStyle/>
          <a:p>
            <a:endParaRPr lang="en-US">
              <a:latin typeface="Candara"/>
              <a:cs typeface="Candara"/>
            </a:endParaRPr>
          </a:p>
        </p:txBody>
      </p:sp>
      <p:sp>
        <p:nvSpPr>
          <p:cNvPr id="7" name="Rectangle 6"/>
          <p:cNvSpPr>
            <a:spLocks noChangeArrowheads="1"/>
          </p:cNvSpPr>
          <p:nvPr/>
        </p:nvSpPr>
        <p:spPr bwMode="auto">
          <a:xfrm>
            <a:off x="1159465" y="4482628"/>
            <a:ext cx="5486400" cy="776288"/>
          </a:xfrm>
          <a:prstGeom prst="rect">
            <a:avLst/>
          </a:prstGeom>
          <a:solidFill>
            <a:srgbClr val="CCCCFF"/>
          </a:solidFill>
          <a:ln w="12700">
            <a:solidFill>
              <a:schemeClr val="tx1"/>
            </a:solidFill>
            <a:miter lim="800000"/>
            <a:headEnd/>
            <a:tailEnd type="none" w="lg" len="lg"/>
          </a:ln>
        </p:spPr>
        <p:txBody>
          <a:bodyPr wrap="none" anchor="ctr"/>
          <a:lstStyle/>
          <a:p>
            <a:endParaRPr lang="en-US">
              <a:latin typeface="Candara"/>
              <a:cs typeface="Candara"/>
            </a:endParaRPr>
          </a:p>
        </p:txBody>
      </p:sp>
      <p:sp>
        <p:nvSpPr>
          <p:cNvPr id="8" name="Text Box 7"/>
          <p:cNvSpPr txBox="1">
            <a:spLocks noChangeArrowheads="1"/>
          </p:cNvSpPr>
          <p:nvPr/>
        </p:nvSpPr>
        <p:spPr bwMode="auto">
          <a:xfrm>
            <a:off x="587965" y="3091978"/>
            <a:ext cx="229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latin typeface="Candara"/>
                <a:cs typeface="Candara"/>
              </a:rPr>
              <a:t>Speed</a:t>
            </a:r>
          </a:p>
        </p:txBody>
      </p:sp>
      <p:sp>
        <p:nvSpPr>
          <p:cNvPr id="9" name="Text Box 8"/>
          <p:cNvSpPr txBox="1">
            <a:spLocks noChangeArrowheads="1"/>
          </p:cNvSpPr>
          <p:nvPr/>
        </p:nvSpPr>
        <p:spPr bwMode="auto">
          <a:xfrm>
            <a:off x="587965" y="4677891"/>
            <a:ext cx="229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latin typeface="Candara"/>
                <a:cs typeface="Candara"/>
              </a:rPr>
              <a:t>Flexibility</a:t>
            </a:r>
          </a:p>
        </p:txBody>
      </p:sp>
      <p:sp>
        <p:nvSpPr>
          <p:cNvPr id="10" name="Rectangle 9"/>
          <p:cNvSpPr>
            <a:spLocks noChangeArrowheads="1"/>
          </p:cNvSpPr>
          <p:nvPr/>
        </p:nvSpPr>
        <p:spPr bwMode="auto">
          <a:xfrm>
            <a:off x="1159465" y="5258916"/>
            <a:ext cx="5486400" cy="762000"/>
          </a:xfrm>
          <a:prstGeom prst="rect">
            <a:avLst/>
          </a:prstGeom>
          <a:solidFill>
            <a:srgbClr val="CCCCFF"/>
          </a:solidFill>
          <a:ln w="12700">
            <a:solidFill>
              <a:schemeClr val="tx1"/>
            </a:solidFill>
            <a:miter lim="800000"/>
            <a:headEnd/>
            <a:tailEnd type="none" w="lg" len="lg"/>
          </a:ln>
        </p:spPr>
        <p:txBody>
          <a:bodyPr wrap="none" anchor="ctr"/>
          <a:lstStyle/>
          <a:p>
            <a:endParaRPr lang="en-US">
              <a:latin typeface="Candara"/>
              <a:cs typeface="Candara"/>
            </a:endParaRPr>
          </a:p>
        </p:txBody>
      </p:sp>
      <p:sp>
        <p:nvSpPr>
          <p:cNvPr id="11" name="Text Box 10"/>
          <p:cNvSpPr txBox="1">
            <a:spLocks noChangeArrowheads="1"/>
          </p:cNvSpPr>
          <p:nvPr/>
        </p:nvSpPr>
        <p:spPr bwMode="auto">
          <a:xfrm>
            <a:off x="591140" y="5457353"/>
            <a:ext cx="229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latin typeface="Candara"/>
                <a:cs typeface="Candara"/>
              </a:rPr>
              <a:t>Cost</a:t>
            </a:r>
          </a:p>
        </p:txBody>
      </p:sp>
      <p:sp>
        <p:nvSpPr>
          <p:cNvPr id="12" name="Text Box 11"/>
          <p:cNvSpPr txBox="1">
            <a:spLocks noChangeArrowheads="1"/>
          </p:cNvSpPr>
          <p:nvPr/>
        </p:nvSpPr>
        <p:spPr bwMode="auto">
          <a:xfrm>
            <a:off x="584790" y="3885728"/>
            <a:ext cx="229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latin typeface="Candara"/>
                <a:cs typeface="Candara"/>
              </a:rPr>
              <a:t>Dependability</a:t>
            </a:r>
          </a:p>
        </p:txBody>
      </p:sp>
      <p:sp>
        <p:nvSpPr>
          <p:cNvPr id="13" name="Text Box 12"/>
          <p:cNvSpPr txBox="1">
            <a:spLocks noChangeArrowheads="1"/>
          </p:cNvSpPr>
          <p:nvPr/>
        </p:nvSpPr>
        <p:spPr bwMode="auto">
          <a:xfrm>
            <a:off x="587965" y="2329978"/>
            <a:ext cx="229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latin typeface="Candara"/>
                <a:cs typeface="Candara"/>
              </a:rPr>
              <a:t>Quality</a:t>
            </a:r>
          </a:p>
        </p:txBody>
      </p:sp>
      <p:sp>
        <p:nvSpPr>
          <p:cNvPr id="14" name="Text Box 13"/>
          <p:cNvSpPr txBox="1">
            <a:spLocks noChangeArrowheads="1"/>
          </p:cNvSpPr>
          <p:nvPr/>
        </p:nvSpPr>
        <p:spPr bwMode="auto">
          <a:xfrm>
            <a:off x="3556590" y="2329978"/>
            <a:ext cx="263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latin typeface="Candara"/>
                <a:cs typeface="Candara"/>
              </a:rPr>
              <a:t>Being</a:t>
            </a:r>
            <a:r>
              <a:rPr lang="en-US" sz="2000" b="1">
                <a:latin typeface="Candara"/>
                <a:cs typeface="Candara"/>
              </a:rPr>
              <a:t> RIGHT</a:t>
            </a:r>
          </a:p>
        </p:txBody>
      </p:sp>
      <p:sp>
        <p:nvSpPr>
          <p:cNvPr id="15" name="Text Box 14"/>
          <p:cNvSpPr txBox="1">
            <a:spLocks noChangeArrowheads="1"/>
          </p:cNvSpPr>
          <p:nvPr/>
        </p:nvSpPr>
        <p:spPr bwMode="auto">
          <a:xfrm>
            <a:off x="3556590" y="3091978"/>
            <a:ext cx="263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latin typeface="Candara"/>
                <a:cs typeface="Candara"/>
              </a:rPr>
              <a:t>Being</a:t>
            </a:r>
            <a:r>
              <a:rPr lang="en-US" sz="2000" b="1">
                <a:latin typeface="Candara"/>
                <a:cs typeface="Candara"/>
              </a:rPr>
              <a:t> FAST</a:t>
            </a:r>
          </a:p>
        </p:txBody>
      </p:sp>
      <p:sp>
        <p:nvSpPr>
          <p:cNvPr id="16" name="Text Box 15"/>
          <p:cNvSpPr txBox="1">
            <a:spLocks noChangeArrowheads="1"/>
          </p:cNvSpPr>
          <p:nvPr/>
        </p:nvSpPr>
        <p:spPr bwMode="auto">
          <a:xfrm>
            <a:off x="3556590" y="3885728"/>
            <a:ext cx="263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latin typeface="Candara"/>
                <a:cs typeface="Candara"/>
              </a:rPr>
              <a:t>Being</a:t>
            </a:r>
            <a:r>
              <a:rPr lang="en-US" sz="2000" b="1">
                <a:latin typeface="Candara"/>
                <a:cs typeface="Candara"/>
              </a:rPr>
              <a:t> ON TIME</a:t>
            </a:r>
          </a:p>
        </p:txBody>
      </p:sp>
      <p:sp>
        <p:nvSpPr>
          <p:cNvPr id="17" name="Text Box 16"/>
          <p:cNvSpPr txBox="1">
            <a:spLocks noChangeArrowheads="1"/>
          </p:cNvSpPr>
          <p:nvPr/>
        </p:nvSpPr>
        <p:spPr bwMode="auto">
          <a:xfrm>
            <a:off x="3556590" y="4677891"/>
            <a:ext cx="2970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latin typeface="Candara"/>
                <a:cs typeface="Candara"/>
              </a:rPr>
              <a:t>Being</a:t>
            </a:r>
            <a:r>
              <a:rPr lang="en-US" sz="2000" b="1">
                <a:latin typeface="Candara"/>
                <a:cs typeface="Candara"/>
              </a:rPr>
              <a:t> ABLE TO CHANGE</a:t>
            </a:r>
          </a:p>
        </p:txBody>
      </p:sp>
      <p:sp>
        <p:nvSpPr>
          <p:cNvPr id="18" name="Text Box 17"/>
          <p:cNvSpPr txBox="1">
            <a:spLocks noChangeArrowheads="1"/>
          </p:cNvSpPr>
          <p:nvPr/>
        </p:nvSpPr>
        <p:spPr bwMode="auto">
          <a:xfrm>
            <a:off x="3556590" y="5457353"/>
            <a:ext cx="2970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latin typeface="Candara"/>
                <a:cs typeface="Candara"/>
              </a:rPr>
              <a:t>Being</a:t>
            </a:r>
            <a:r>
              <a:rPr lang="en-US" sz="2000" b="1">
                <a:latin typeface="Candara"/>
                <a:cs typeface="Candara"/>
              </a:rPr>
              <a:t> PRODUCTIVE</a:t>
            </a:r>
          </a:p>
        </p:txBody>
      </p:sp>
      <p:cxnSp>
        <p:nvCxnSpPr>
          <p:cNvPr id="19" name="AutoShape 19"/>
          <p:cNvCxnSpPr>
            <a:cxnSpLocks noChangeShapeType="1"/>
            <a:stCxn id="13" idx="3"/>
            <a:endCxn id="14" idx="1"/>
          </p:cNvCxnSpPr>
          <p:nvPr/>
        </p:nvCxnSpPr>
        <p:spPr bwMode="auto">
          <a:xfrm>
            <a:off x="2880315" y="2528416"/>
            <a:ext cx="676275" cy="0"/>
          </a:xfrm>
          <a:prstGeom prst="straightConnector1">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cxnSp>
      <p:cxnSp>
        <p:nvCxnSpPr>
          <p:cNvPr id="20" name="AutoShape 20"/>
          <p:cNvCxnSpPr>
            <a:cxnSpLocks noChangeShapeType="1"/>
            <a:stCxn id="8" idx="3"/>
            <a:endCxn id="15" idx="1"/>
          </p:cNvCxnSpPr>
          <p:nvPr/>
        </p:nvCxnSpPr>
        <p:spPr bwMode="auto">
          <a:xfrm>
            <a:off x="2880315" y="3290416"/>
            <a:ext cx="676275" cy="0"/>
          </a:xfrm>
          <a:prstGeom prst="straightConnector1">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cxnSp>
      <p:cxnSp>
        <p:nvCxnSpPr>
          <p:cNvPr id="21" name="AutoShape 21"/>
          <p:cNvCxnSpPr>
            <a:cxnSpLocks noChangeShapeType="1"/>
            <a:stCxn id="12" idx="3"/>
            <a:endCxn id="16" idx="1"/>
          </p:cNvCxnSpPr>
          <p:nvPr/>
        </p:nvCxnSpPr>
        <p:spPr bwMode="auto">
          <a:xfrm>
            <a:off x="2877140" y="4084166"/>
            <a:ext cx="679450" cy="0"/>
          </a:xfrm>
          <a:prstGeom prst="straightConnector1">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cxnSp>
      <p:cxnSp>
        <p:nvCxnSpPr>
          <p:cNvPr id="22" name="AutoShape 22"/>
          <p:cNvCxnSpPr>
            <a:cxnSpLocks noChangeShapeType="1"/>
            <a:stCxn id="9" idx="3"/>
            <a:endCxn id="17" idx="1"/>
          </p:cNvCxnSpPr>
          <p:nvPr/>
        </p:nvCxnSpPr>
        <p:spPr bwMode="auto">
          <a:xfrm>
            <a:off x="2880315" y="4876328"/>
            <a:ext cx="676275" cy="0"/>
          </a:xfrm>
          <a:prstGeom prst="straightConnector1">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cxnSp>
      <p:cxnSp>
        <p:nvCxnSpPr>
          <p:cNvPr id="23" name="AutoShape 23"/>
          <p:cNvCxnSpPr>
            <a:cxnSpLocks noChangeShapeType="1"/>
            <a:stCxn id="11" idx="3"/>
            <a:endCxn id="18" idx="1"/>
          </p:cNvCxnSpPr>
          <p:nvPr/>
        </p:nvCxnSpPr>
        <p:spPr bwMode="auto">
          <a:xfrm>
            <a:off x="2883490" y="5655791"/>
            <a:ext cx="673100" cy="0"/>
          </a:xfrm>
          <a:prstGeom prst="straightConnector1">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cxnSp>
      <p:sp>
        <p:nvSpPr>
          <p:cNvPr id="24" name="Text Box 5"/>
          <p:cNvSpPr txBox="1">
            <a:spLocks noChangeArrowheads="1"/>
          </p:cNvSpPr>
          <p:nvPr/>
        </p:nvSpPr>
        <p:spPr bwMode="auto">
          <a:xfrm>
            <a:off x="323528" y="1484784"/>
            <a:ext cx="87129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defRPr/>
            </a:pPr>
            <a:r>
              <a:rPr lang="en-US" sz="2200" dirty="0">
                <a:solidFill>
                  <a:srgbClr val="660066"/>
                </a:solidFill>
                <a:latin typeface="Garamond"/>
                <a:cs typeface="Garamond"/>
              </a:rPr>
              <a:t>Operations can provide competitive advantage through performance in…</a:t>
            </a:r>
          </a:p>
        </p:txBody>
      </p:sp>
    </p:spTree>
    <p:extLst>
      <p:ext uri="{BB962C8B-B14F-4D97-AF65-F5344CB8AC3E}">
        <p14:creationId xmlns:p14="http://schemas.microsoft.com/office/powerpoint/2010/main" val="3512821392"/>
      </p:ext>
    </p:extLst>
  </p:cSld>
  <p:clrMapOvr>
    <a:masterClrMapping/>
  </p:clrMapOvr>
  <p:transition>
    <p:pull dir="lu"/>
  </p:transition>
</p:sld>
</file>

<file path=ppt/theme/theme1.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21297</TotalTime>
  <Words>1561</Words>
  <Application>Microsoft Office PowerPoint</Application>
  <PresentationFormat>On-screen Show (4:3)</PresentationFormat>
  <Paragraphs>290</Paragraphs>
  <Slides>25</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Candara</vt:lpstr>
      <vt:lpstr>Garamond</vt:lpstr>
      <vt:lpstr>Gotham HTF Bold</vt:lpstr>
      <vt:lpstr>Gotham HTF Book</vt:lpstr>
      <vt:lpstr>Tahoma</vt:lpstr>
      <vt:lpstr>Times New Roman</vt:lpstr>
      <vt:lpstr>Wingdings</vt:lpstr>
      <vt:lpstr>1_Mod2013_Slide_Cover</vt:lpstr>
      <vt:lpstr>2_Slide</vt:lpstr>
      <vt:lpstr>INTRODUCTION</vt:lpstr>
      <vt:lpstr>Background</vt:lpstr>
      <vt:lpstr>Topics to be covered</vt:lpstr>
      <vt:lpstr>PowerPoint Presentation</vt:lpstr>
      <vt:lpstr>PowerPoint Presentation</vt:lpstr>
      <vt:lpstr>Production / Services</vt:lpstr>
      <vt:lpstr>Missions and Strategies</vt:lpstr>
      <vt:lpstr>Missions and Strategies</vt:lpstr>
      <vt:lpstr>Competitive Priorities (Performance Objectives)</vt:lpstr>
      <vt:lpstr>Relative Performance Objectives</vt:lpstr>
      <vt:lpstr>The role of operations function</vt:lpstr>
      <vt:lpstr>The role of operations function</vt:lpstr>
      <vt:lpstr>PowerPoint Presentation</vt:lpstr>
      <vt:lpstr>Operations strategy at Walmart</vt:lpstr>
      <vt:lpstr>Order winners and order qualifiers</vt:lpstr>
      <vt:lpstr>Trends in Operations Management</vt:lpstr>
      <vt:lpstr>The stages of industrial revolution</vt:lpstr>
      <vt:lpstr>PowerPoint Presentation</vt:lpstr>
      <vt:lpstr>PowerPoint Presentation</vt:lpstr>
      <vt:lpstr>PowerPoint Presentation</vt:lpstr>
      <vt:lpstr>PowerPoint Presentation</vt:lpstr>
      <vt:lpstr>PowerPoint Presentation</vt:lpstr>
      <vt:lpstr>Operational Improvements</vt:lpstr>
      <vt:lpstr>Reduction in costs</vt:lpstr>
      <vt:lpstr>Other Potential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dc:creator>
  <cp:lastModifiedBy>Antony Paulraj</cp:lastModifiedBy>
  <cp:revision>1085</cp:revision>
  <cp:lastPrinted>2012-01-23T14:47:30Z</cp:lastPrinted>
  <dcterms:created xsi:type="dcterms:W3CDTF">2012-12-20T10:20:09Z</dcterms:created>
  <dcterms:modified xsi:type="dcterms:W3CDTF">2020-03-29T19:13:09Z</dcterms:modified>
</cp:coreProperties>
</file>